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  <p:sldMasterId id="2147483711" r:id="rId3"/>
    <p:sldMasterId id="2147483727" r:id="rId4"/>
  </p:sldMasterIdLst>
  <p:notesMasterIdLst>
    <p:notesMasterId r:id="rId44"/>
  </p:notesMasterIdLst>
  <p:handoutMasterIdLst>
    <p:handoutMasterId r:id="rId45"/>
  </p:handoutMasterIdLst>
  <p:sldIdLst>
    <p:sldId id="524" r:id="rId5"/>
    <p:sldId id="525" r:id="rId6"/>
    <p:sldId id="460" r:id="rId7"/>
    <p:sldId id="535" r:id="rId8"/>
    <p:sldId id="536" r:id="rId9"/>
    <p:sldId id="537" r:id="rId10"/>
    <p:sldId id="538" r:id="rId11"/>
    <p:sldId id="539" r:id="rId12"/>
    <p:sldId id="576" r:id="rId13"/>
    <p:sldId id="563" r:id="rId14"/>
    <p:sldId id="564" r:id="rId15"/>
    <p:sldId id="542" r:id="rId16"/>
    <p:sldId id="543" r:id="rId17"/>
    <p:sldId id="544" r:id="rId18"/>
    <p:sldId id="545" r:id="rId19"/>
    <p:sldId id="546" r:id="rId20"/>
    <p:sldId id="547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49" r:id="rId29"/>
    <p:sldId id="577" r:id="rId30"/>
    <p:sldId id="552" r:id="rId31"/>
    <p:sldId id="553" r:id="rId32"/>
    <p:sldId id="554" r:id="rId33"/>
    <p:sldId id="555" r:id="rId34"/>
    <p:sldId id="573" r:id="rId35"/>
    <p:sldId id="574" r:id="rId36"/>
    <p:sldId id="575" r:id="rId37"/>
    <p:sldId id="578" r:id="rId38"/>
    <p:sldId id="557" r:id="rId39"/>
    <p:sldId id="558" r:id="rId40"/>
    <p:sldId id="529" r:id="rId41"/>
    <p:sldId id="572" r:id="rId42"/>
    <p:sldId id="562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524"/>
            <p14:sldId id="525"/>
            <p14:sldId id="460"/>
          </p14:sldIdLst>
        </p14:section>
        <p14:section name="The NgModule" id="{B3AC8697-1CE3-43D5-8824-BDA46052D165}">
          <p14:sldIdLst>
            <p14:sldId id="535"/>
            <p14:sldId id="536"/>
            <p14:sldId id="537"/>
            <p14:sldId id="538"/>
            <p14:sldId id="539"/>
            <p14:sldId id="576"/>
          </p14:sldIdLst>
        </p14:section>
        <p14:section name="Routing Overview" id="{AB2A7444-39CB-4EE9-86F1-0C5F1A941F03}">
          <p14:sldIdLst>
            <p14:sldId id="563"/>
            <p14:sldId id="564"/>
            <p14:sldId id="542"/>
          </p14:sldIdLst>
        </p14:section>
        <p14:section name="Routing &amp; Navigation" id="{56370D16-44AC-4B7D-8C8A-6200CB7A47AE}">
          <p14:sldIdLst>
            <p14:sldId id="543"/>
            <p14:sldId id="544"/>
            <p14:sldId id="545"/>
            <p14:sldId id="546"/>
            <p14:sldId id="547"/>
            <p14:sldId id="565"/>
            <p14:sldId id="566"/>
            <p14:sldId id="567"/>
            <p14:sldId id="568"/>
            <p14:sldId id="569"/>
            <p14:sldId id="570"/>
            <p14:sldId id="571"/>
            <p14:sldId id="549"/>
            <p14:sldId id="577"/>
          </p14:sldIdLst>
        </p14:section>
        <p14:section name="Guards" id="{A583CE8B-BD0F-4B9A-AD22-85E925216DE3}">
          <p14:sldIdLst>
            <p14:sldId id="552"/>
            <p14:sldId id="553"/>
            <p14:sldId id="554"/>
            <p14:sldId id="555"/>
            <p14:sldId id="573"/>
            <p14:sldId id="574"/>
            <p14:sldId id="575"/>
            <p14:sldId id="578"/>
          </p14:sldIdLst>
        </p14:section>
        <p14:section name="Summary" id="{1888D697-2B49-43A6-BDC2-719250E583B8}">
          <p14:sldIdLst>
            <p14:sldId id="557"/>
            <p14:sldId id="558"/>
            <p14:sldId id="529"/>
            <p14:sldId id="572"/>
            <p14:sldId id="5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400" autoAdjust="0"/>
  </p:normalViewPr>
  <p:slideViewPr>
    <p:cSldViewPr>
      <p:cViewPr varScale="1">
        <p:scale>
          <a:sx n="66" d="100"/>
          <a:sy n="66" d="100"/>
        </p:scale>
        <p:origin x="676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90"/>
    </p:cViewPr>
  </p:sorter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2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70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9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4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0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2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04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526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0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0.emf"/><Relationship Id="rId16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8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48.jpeg"/><Relationship Id="rId9" Type="http://schemas.openxmlformats.org/officeDocument/2006/relationships/hyperlink" Target="https://www.lukanet.com/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7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5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59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14" Type="http://schemas.openxmlformats.org/officeDocument/2006/relationships/image" Target="../media/image58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10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60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42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7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17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1.gif"/><Relationship Id="rId4" Type="http://schemas.openxmlformats.org/officeDocument/2006/relationships/image" Target="../media/image61.jpeg"/><Relationship Id="rId9" Type="http://schemas.openxmlformats.org/officeDocument/2006/relationships/hyperlink" Target="https://www.lukanet.com/" TargetMode="Externa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58482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6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8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01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4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4391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722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6978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046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678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7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4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3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6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94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75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136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9369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3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32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61" r:id="rId7"/>
    <p:sldLayoutId id="2147483662" r:id="rId8"/>
    <p:sldLayoutId id="2147483668" r:id="rId9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8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678" r:id="rId16"/>
    <p:sldLayoutId id="2147483679" r:id="rId17"/>
    <p:sldLayoutId id="2147483682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3/25/2019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8.png"/><Relationship Id="rId5" Type="http://schemas.openxmlformats.org/officeDocument/2006/relationships/image" Target="../media/image3.png"/><Relationship Id="rId4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7.jpeg"/><Relationship Id="rId7" Type="http://schemas.openxmlformats.org/officeDocument/2006/relationships/image" Target="../media/image7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1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5" Type="http://schemas.openxmlformats.org/officeDocument/2006/relationships/hyperlink" Target="https://github.com/angular/angularfire2" TargetMode="External"/><Relationship Id="rId4" Type="http://schemas.openxmlformats.org/officeDocument/2006/relationships/hyperlink" Target="http://ionicframework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s" TargetMode="Externa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3152679"/>
            <a:ext cx="2057400" cy="2057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9904" y="1178878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Creating Single-Page Applications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 and Routing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3212" y="5105400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03212" y="5575300"/>
            <a:ext cx="3187700" cy="444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12" y="2819400"/>
            <a:ext cx="1964210" cy="21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5489902"/>
            <a:ext cx="12188825" cy="499689"/>
          </a:xfrm>
        </p:spPr>
        <p:txBody>
          <a:bodyPr/>
          <a:lstStyle/>
          <a:p>
            <a:r>
              <a:rPr lang="en-US" dirty="0"/>
              <a:t>Navigation for Single Page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73877" y="644302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89" y="1098087"/>
            <a:ext cx="3076317" cy="34940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7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72" y="984041"/>
            <a:ext cx="9927138" cy="5412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Allows navigation, </a:t>
            </a:r>
            <a:r>
              <a:rPr lang="en-US" sz="2999" b="1" dirty="0">
                <a:solidFill>
                  <a:schemeClr val="bg1"/>
                </a:solidFill>
              </a:rPr>
              <a:t>without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</a:rPr>
              <a:t>reloading</a:t>
            </a:r>
            <a:r>
              <a:rPr lang="en-US" sz="2999" dirty="0"/>
              <a:t> the page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999" dirty="0"/>
              <a:t>Pivotal element of writing </a:t>
            </a:r>
            <a:r>
              <a:rPr lang="en-US" sz="2999" b="1" dirty="0">
                <a:solidFill>
                  <a:schemeClr val="bg1"/>
                </a:solidFill>
              </a:rPr>
              <a:t>Single Page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E7D4436C-4771-4928-BE20-FECB498B1131}"/>
              </a:ext>
            </a:extLst>
          </p:cNvPr>
          <p:cNvGrpSpPr/>
          <p:nvPr/>
        </p:nvGrpSpPr>
        <p:grpSpPr>
          <a:xfrm>
            <a:off x="2259875" y="2304576"/>
            <a:ext cx="2807194" cy="3070606"/>
            <a:chOff x="2260464" y="2304283"/>
            <a:chExt cx="2807925" cy="3071406"/>
          </a:xfrm>
        </p:grpSpPr>
        <p:sp>
          <p:nvSpPr>
            <p:cNvPr id="13" name="Arrow: Down 12">
              <a:extLst>
                <a:ext uri="{FF2B5EF4-FFF2-40B4-BE49-F238E27FC236}">
                  <a16:creationId xmlns="" xmlns:a16="http://schemas.microsoft.com/office/drawing/2014/main" id="{28051D50-95A4-4A9E-B07F-6335455D745A}"/>
                </a:ext>
              </a:extLst>
            </p:cNvPr>
            <p:cNvSpPr/>
            <p:nvPr/>
          </p:nvSpPr>
          <p:spPr bwMode="auto">
            <a:xfrm rot="16200000">
              <a:off x="3605692" y="2761703"/>
              <a:ext cx="121303" cy="36783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1A8051D2-FDB5-443A-B693-EDD27A6244A5}"/>
                </a:ext>
              </a:extLst>
            </p:cNvPr>
            <p:cNvSpPr/>
            <p:nvPr/>
          </p:nvSpPr>
          <p:spPr>
            <a:xfrm>
              <a:off x="3378633" y="260398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Link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="" xmlns:a16="http://schemas.microsoft.com/office/drawing/2014/main" id="{38B0C262-FF30-4C27-ABF9-39A10DA4367C}"/>
                </a:ext>
              </a:extLst>
            </p:cNvPr>
            <p:cNvGrpSpPr/>
            <p:nvPr/>
          </p:nvGrpSpPr>
          <p:grpSpPr>
            <a:xfrm>
              <a:off x="2260464" y="2304283"/>
              <a:ext cx="2807925" cy="3071406"/>
              <a:chOff x="2260464" y="2304283"/>
              <a:chExt cx="2807925" cy="3071406"/>
            </a:xfrm>
          </p:grpSpPr>
          <p:sp>
            <p:nvSpPr>
              <p:cNvPr id="5" name="Arrow: Down 4">
                <a:extLst>
                  <a:ext uri="{FF2B5EF4-FFF2-40B4-BE49-F238E27FC236}">
                    <a16:creationId xmlns="" xmlns:a16="http://schemas.microsoft.com/office/drawing/2014/main" id="{95121071-D150-4593-93F4-C89EDF9A9F46}"/>
                  </a:ext>
                </a:extLst>
              </p:cNvPr>
              <p:cNvSpPr/>
              <p:nvPr/>
            </p:nvSpPr>
            <p:spPr bwMode="auto">
              <a:xfrm>
                <a:off x="2782145" y="3629282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="" xmlns:a16="http://schemas.microsoft.com/office/drawing/2014/main" id="{6961EC5B-F675-400C-9204-6B562FA29609}"/>
                  </a:ext>
                </a:extLst>
              </p:cNvPr>
              <p:cNvSpPr/>
              <p:nvPr/>
            </p:nvSpPr>
            <p:spPr bwMode="auto">
              <a:xfrm rot="10800000">
                <a:off x="4388353" y="3668330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="" xmlns:a16="http://schemas.microsoft.com/office/drawing/2014/main" id="{3CA16D8F-10C2-44D7-BBBD-8CF96A789901}"/>
                  </a:ext>
                </a:extLst>
              </p:cNvPr>
              <p:cNvSpPr/>
              <p:nvPr/>
            </p:nvSpPr>
            <p:spPr bwMode="auto">
              <a:xfrm rot="16200000">
                <a:off x="3587828" y="4632007"/>
                <a:ext cx="121303" cy="36783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="" xmlns:a16="http://schemas.microsoft.com/office/drawing/2014/main" id="{FF6B9CFA-37C2-48CC-B967-26027179B070}"/>
                  </a:ext>
                </a:extLst>
              </p:cNvPr>
              <p:cNvSpPr/>
              <p:nvPr/>
            </p:nvSpPr>
            <p:spPr bwMode="auto">
              <a:xfrm rot="18851592">
                <a:off x="3522133" y="3551032"/>
                <a:ext cx="138489" cy="374812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="" xmlns:a16="http://schemas.microsoft.com/office/drawing/2014/main" id="{DC7DD7E3-643D-4F6B-8319-64101CC15318}"/>
                  </a:ext>
                </a:extLst>
              </p:cNvPr>
              <p:cNvGrpSpPr/>
              <p:nvPr/>
            </p:nvGrpSpPr>
            <p:grpSpPr>
              <a:xfrm>
                <a:off x="3860575" y="4167875"/>
                <a:ext cx="1207814" cy="1207814"/>
                <a:chOff x="3860575" y="4167875"/>
                <a:chExt cx="1207814" cy="1207814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="" xmlns:a16="http://schemas.microsoft.com/office/drawing/2014/main" id="{CBF7C41D-3349-4AA7-BCD3-9F5DBA1ED1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4167875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="" xmlns:a16="http://schemas.microsoft.com/office/drawing/2014/main" id="{4955004B-A8CF-4465-B486-10398E418D27}"/>
                    </a:ext>
                  </a:extLst>
                </p:cNvPr>
                <p:cNvSpPr/>
                <p:nvPr/>
              </p:nvSpPr>
              <p:spPr>
                <a:xfrm>
                  <a:off x="4077712" y="4243826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="" xmlns:a16="http://schemas.microsoft.com/office/drawing/2014/main" id="{8259DBF1-37BC-469A-9263-D8EF4C1C8C8B}"/>
                  </a:ext>
                </a:extLst>
              </p:cNvPr>
              <p:cNvGrpSpPr/>
              <p:nvPr/>
            </p:nvGrpSpPr>
            <p:grpSpPr>
              <a:xfrm>
                <a:off x="2260464" y="2304283"/>
                <a:ext cx="1207814" cy="1207814"/>
                <a:chOff x="2260464" y="2304283"/>
                <a:chExt cx="1207814" cy="1207814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="" xmlns:a16="http://schemas.microsoft.com/office/drawing/2014/main" id="{E7DA14FF-8180-48BB-92F5-0BAB81056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2304283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="" xmlns:a16="http://schemas.microsoft.com/office/drawing/2014/main" id="{AB2E4D4E-763B-4C6D-B91F-D5ADE8C102BA}"/>
                    </a:ext>
                  </a:extLst>
                </p:cNvPr>
                <p:cNvSpPr/>
                <p:nvPr/>
              </p:nvSpPr>
              <p:spPr>
                <a:xfrm>
                  <a:off x="2477601" y="2380234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="" xmlns:a16="http://schemas.microsoft.com/office/drawing/2014/main" id="{D9A431C3-87FF-46DF-83D5-F0E94EBE0B25}"/>
                  </a:ext>
                </a:extLst>
              </p:cNvPr>
              <p:cNvGrpSpPr/>
              <p:nvPr/>
            </p:nvGrpSpPr>
            <p:grpSpPr>
              <a:xfrm>
                <a:off x="3860575" y="2328802"/>
                <a:ext cx="1207814" cy="1207814"/>
                <a:chOff x="3860575" y="2328802"/>
                <a:chExt cx="1207814" cy="1207814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="" xmlns:a16="http://schemas.microsoft.com/office/drawing/2014/main" id="{93A5D575-211C-46FE-89AB-611416EAC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0575" y="2328802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="" xmlns:a16="http://schemas.microsoft.com/office/drawing/2014/main" id="{873D65DD-9E47-4221-BB2C-EBB5E649F245}"/>
                    </a:ext>
                  </a:extLst>
                </p:cNvPr>
                <p:cNvSpPr/>
                <p:nvPr/>
              </p:nvSpPr>
              <p:spPr>
                <a:xfrm>
                  <a:off x="4077712" y="2404753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="" xmlns:a16="http://schemas.microsoft.com/office/drawing/2014/main" id="{9AF32A14-2F4A-42BC-9E27-12721612C09F}"/>
                  </a:ext>
                </a:extLst>
              </p:cNvPr>
              <p:cNvGrpSpPr/>
              <p:nvPr/>
            </p:nvGrpSpPr>
            <p:grpSpPr>
              <a:xfrm>
                <a:off x="2260464" y="4151364"/>
                <a:ext cx="1207814" cy="1207814"/>
                <a:chOff x="2260464" y="4151364"/>
                <a:chExt cx="1207814" cy="1207814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="" xmlns:a16="http://schemas.microsoft.com/office/drawing/2014/main" id="{6CEAACAB-CAB7-4F63-863E-B42B5E86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464" y="4151364"/>
                  <a:ext cx="1207814" cy="1207814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="" xmlns:a16="http://schemas.microsoft.com/office/drawing/2014/main" id="{86C25116-7D18-4E7A-B30D-49B016797D39}"/>
                    </a:ext>
                  </a:extLst>
                </p:cNvPr>
                <p:cNvSpPr/>
                <p:nvPr/>
              </p:nvSpPr>
              <p:spPr>
                <a:xfrm>
                  <a:off x="2477601" y="4227315"/>
                  <a:ext cx="744114" cy="3231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500" b="1" dirty="0"/>
                    <a:t>HTML</a:t>
                  </a:r>
                </a:p>
              </p:txBody>
            </p:sp>
          </p:grp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1D22AFD3-B8B1-49DE-8917-37B7C1610CF5}"/>
                  </a:ext>
                </a:extLst>
              </p:cNvPr>
              <p:cNvSpPr/>
              <p:nvPr/>
            </p:nvSpPr>
            <p:spPr>
              <a:xfrm>
                <a:off x="3364957" y="4482628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C7EBCF98-FB9C-4E74-AD3A-F1D66A6BA9CD}"/>
                  </a:ext>
                </a:extLst>
              </p:cNvPr>
              <p:cNvSpPr/>
              <p:nvPr/>
            </p:nvSpPr>
            <p:spPr>
              <a:xfrm rot="2709601">
                <a:off x="3407380" y="3518945"/>
                <a:ext cx="744114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b="1" dirty="0"/>
                  <a:t>Link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C3D3A583-203E-418F-9EBE-34307E752D31}"/>
              </a:ext>
            </a:extLst>
          </p:cNvPr>
          <p:cNvGrpSpPr/>
          <p:nvPr/>
        </p:nvGrpSpPr>
        <p:grpSpPr>
          <a:xfrm>
            <a:off x="5846720" y="2328305"/>
            <a:ext cx="2967065" cy="2967065"/>
            <a:chOff x="5848243" y="2328018"/>
            <a:chExt cx="2967838" cy="2967838"/>
          </a:xfrm>
        </p:grpSpPr>
        <p:grpSp>
          <p:nvGrpSpPr>
            <p:cNvPr id="69" name="Group 68">
              <a:extLst>
                <a:ext uri="{FF2B5EF4-FFF2-40B4-BE49-F238E27FC236}">
                  <a16:creationId xmlns="" xmlns:a16="http://schemas.microsoft.com/office/drawing/2014/main" id="{8275AE67-B1E5-4591-837A-FC0F1A8D9753}"/>
                </a:ext>
              </a:extLst>
            </p:cNvPr>
            <p:cNvGrpSpPr/>
            <p:nvPr/>
          </p:nvGrpSpPr>
          <p:grpSpPr>
            <a:xfrm>
              <a:off x="5848243" y="2328018"/>
              <a:ext cx="2967838" cy="2967838"/>
              <a:chOff x="5848243" y="2328018"/>
              <a:chExt cx="2967838" cy="296783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="" xmlns:a16="http://schemas.microsoft.com/office/drawing/2014/main" id="{3DC940D2-DEC5-4B26-B07F-DEE70CDC8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243" y="2328018"/>
                <a:ext cx="2967838" cy="2967838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="" xmlns:a16="http://schemas.microsoft.com/office/drawing/2014/main" id="{1F0D503B-E606-472A-A75C-FC98F21D1840}"/>
                  </a:ext>
                </a:extLst>
              </p:cNvPr>
              <p:cNvSpPr/>
              <p:nvPr/>
            </p:nvSpPr>
            <p:spPr>
              <a:xfrm>
                <a:off x="6599333" y="2444399"/>
                <a:ext cx="148048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99" b="1" dirty="0"/>
                  <a:t>HTML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="" xmlns:a16="http://schemas.microsoft.com/office/drawing/2014/main" id="{011E2226-FCC2-4B60-BCCC-1A539F39D2EF}"/>
                  </a:ext>
                </a:extLst>
              </p:cNvPr>
              <p:cNvSpPr/>
              <p:nvPr/>
            </p:nvSpPr>
            <p:spPr>
              <a:xfrm>
                <a:off x="6423250" y="2853504"/>
                <a:ext cx="1313271" cy="446276"/>
              </a:xfrm>
              <a:prstGeom prst="rect">
                <a:avLst/>
              </a:prstGeom>
              <a:ln w="762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299" b="1" dirty="0"/>
                  <a:t>ROUTER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01BDB6-57F6-49F7-99DA-A6C3EC19E9E6}"/>
                </a:ext>
              </a:extLst>
            </p:cNvPr>
            <p:cNvSpPr/>
            <p:nvPr/>
          </p:nvSpPr>
          <p:spPr bwMode="auto">
            <a:xfrm>
              <a:off x="6483760" y="2882283"/>
              <a:ext cx="1169042" cy="392382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ln>
                  <a:solidFill>
                    <a:schemeClr val="tx2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8DB7A1DF-2ECD-4A0F-A2E8-1D3371818815}"/>
              </a:ext>
            </a:extLst>
          </p:cNvPr>
          <p:cNvGrpSpPr/>
          <p:nvPr/>
        </p:nvGrpSpPr>
        <p:grpSpPr>
          <a:xfrm>
            <a:off x="8989822" y="2521515"/>
            <a:ext cx="1207499" cy="1207499"/>
            <a:chOff x="8992164" y="2521278"/>
            <a:chExt cx="1207814" cy="1207814"/>
          </a:xfrm>
        </p:grpSpPr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2259D2F6-FE44-49E0-B74F-3D265F23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2164" y="2521278"/>
              <a:ext cx="1207814" cy="1207814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315D9C83-7116-4DF6-B79C-816C1427A570}"/>
                </a:ext>
              </a:extLst>
            </p:cNvPr>
            <p:cNvSpPr/>
            <p:nvPr/>
          </p:nvSpPr>
          <p:spPr>
            <a:xfrm>
              <a:off x="9141788" y="2584379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C9DF937-24CD-4AE5-AA00-EC08CD31B137}"/>
              </a:ext>
            </a:extLst>
          </p:cNvPr>
          <p:cNvGrpSpPr/>
          <p:nvPr/>
        </p:nvGrpSpPr>
        <p:grpSpPr>
          <a:xfrm>
            <a:off x="10207635" y="2530101"/>
            <a:ext cx="1207499" cy="1207499"/>
            <a:chOff x="10210294" y="2529867"/>
            <a:chExt cx="1207814" cy="1207814"/>
          </a:xfrm>
        </p:grpSpPr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87A7BF7D-B287-4257-9BD1-DB2F7AD4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294" y="2529867"/>
              <a:ext cx="1207814" cy="120781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="" xmlns:a16="http://schemas.microsoft.com/office/drawing/2014/main" id="{A1B1FE0F-CDC0-4F63-AC7C-BDE1F8A3F3DD}"/>
                </a:ext>
              </a:extLst>
            </p:cNvPr>
            <p:cNvSpPr/>
            <p:nvPr/>
          </p:nvSpPr>
          <p:spPr>
            <a:xfrm>
              <a:off x="10359918" y="2592968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="" xmlns:a16="http://schemas.microsoft.com/office/drawing/2014/main" id="{361C823D-12BA-445D-89FA-72F83BED42B7}"/>
              </a:ext>
            </a:extLst>
          </p:cNvPr>
          <p:cNvGrpSpPr/>
          <p:nvPr/>
        </p:nvGrpSpPr>
        <p:grpSpPr>
          <a:xfrm>
            <a:off x="9000135" y="4036002"/>
            <a:ext cx="1207499" cy="1207499"/>
            <a:chOff x="9002480" y="4036160"/>
            <a:chExt cx="1207814" cy="1207814"/>
          </a:xfrm>
        </p:grpSpPr>
        <p:pic>
          <p:nvPicPr>
            <p:cNvPr id="48" name="Picture 47">
              <a:extLst>
                <a:ext uri="{FF2B5EF4-FFF2-40B4-BE49-F238E27FC236}">
                  <a16:creationId xmlns="" xmlns:a16="http://schemas.microsoft.com/office/drawing/2014/main" id="{95FC3A33-0BC8-4F9F-BCF6-E8B1C88BC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480" y="4036160"/>
              <a:ext cx="1207814" cy="12078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="" xmlns:a16="http://schemas.microsoft.com/office/drawing/2014/main" id="{4CDAA5A8-9AC2-4FF9-AD08-7AE4D17208E4}"/>
                </a:ext>
              </a:extLst>
            </p:cNvPr>
            <p:cNvSpPr/>
            <p:nvPr/>
          </p:nvSpPr>
          <p:spPr>
            <a:xfrm>
              <a:off x="9152104" y="4099261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14E970FD-A5AE-47C4-B790-E77FD0DF71E6}"/>
              </a:ext>
            </a:extLst>
          </p:cNvPr>
          <p:cNvGrpSpPr/>
          <p:nvPr/>
        </p:nvGrpSpPr>
        <p:grpSpPr>
          <a:xfrm>
            <a:off x="10212658" y="4036004"/>
            <a:ext cx="1207499" cy="1207499"/>
            <a:chOff x="10215319" y="4036162"/>
            <a:chExt cx="1207814" cy="1207814"/>
          </a:xfrm>
        </p:grpSpPr>
        <p:pic>
          <p:nvPicPr>
            <p:cNvPr id="50" name="Picture 49">
              <a:extLst>
                <a:ext uri="{FF2B5EF4-FFF2-40B4-BE49-F238E27FC236}">
                  <a16:creationId xmlns="" xmlns:a16="http://schemas.microsoft.com/office/drawing/2014/main" id="{3DD897AB-375A-48A3-98B2-874EEF4B7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319" y="4036162"/>
              <a:ext cx="1207814" cy="120781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="" xmlns:a16="http://schemas.microsoft.com/office/drawing/2014/main" id="{EAD912EA-24AC-499D-866C-EF1547831952}"/>
                </a:ext>
              </a:extLst>
            </p:cNvPr>
            <p:cNvSpPr/>
            <p:nvPr/>
          </p:nvSpPr>
          <p:spPr>
            <a:xfrm>
              <a:off x="10364943" y="4099263"/>
              <a:ext cx="74411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HTML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BF7CFEB-C85A-4CB6-A412-4FC52ED64AD9}"/>
              </a:ext>
            </a:extLst>
          </p:cNvPr>
          <p:cNvSpPr/>
          <p:nvPr/>
        </p:nvSpPr>
        <p:spPr>
          <a:xfrm>
            <a:off x="2333144" y="5799417"/>
            <a:ext cx="2890616" cy="476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99" b="1" dirty="0"/>
              <a:t>Standard Navigation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E0404AD2-730F-4BF9-A939-C998362CF82C}"/>
              </a:ext>
            </a:extLst>
          </p:cNvPr>
          <p:cNvSpPr/>
          <p:nvPr/>
        </p:nvSpPr>
        <p:spPr>
          <a:xfrm>
            <a:off x="7144673" y="5719833"/>
            <a:ext cx="3492995" cy="515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99" b="1" dirty="0"/>
              <a:t>Navigation using Routing</a:t>
            </a:r>
          </a:p>
        </p:txBody>
      </p:sp>
    </p:spTree>
    <p:extLst>
      <p:ext uri="{BB962C8B-B14F-4D97-AF65-F5344CB8AC3E}">
        <p14:creationId xmlns:p14="http://schemas.microsoft.com/office/powerpoint/2010/main" val="244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-0.20443 0.1421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443 0.14213 L 6.25E-7 -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20534 -0.0659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787 L -6.25E-7 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only once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Router 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Setup, Links, Redirects, Parameters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70C4106A-490F-4EC3-A4EF-8981462FE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First add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meta tag into </a:t>
            </a: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index.html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</a:t>
            </a:r>
          </a:p>
          <a:p>
            <a:pPr>
              <a:spcAft>
                <a:spcPts val="14000"/>
              </a:spcAft>
            </a:pPr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tag so the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can navigate through the app</a:t>
            </a:r>
          </a:p>
          <a:p>
            <a:r>
              <a:rPr lang="en-US" dirty="0"/>
              <a:t>Define the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outlet</a:t>
            </a:r>
            <a:r>
              <a:rPr lang="en-US" b="1" dirty="0"/>
              <a:t> </a:t>
            </a:r>
            <a:r>
              <a:rPr lang="en-US" dirty="0"/>
              <a:t>where the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will be </a:t>
            </a:r>
            <a:r>
              <a:rPr lang="en-US" b="1" dirty="0">
                <a:solidFill>
                  <a:schemeClr val="bg1"/>
                </a:solidFill>
              </a:rPr>
              <a:t>rendered</a:t>
            </a:r>
          </a:p>
          <a:p>
            <a:pPr>
              <a:spcAft>
                <a:spcPts val="100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the Template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66410"/>
            <a:ext cx="2895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&lt;base href="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113212" y="1818686"/>
            <a:ext cx="4388621" cy="677820"/>
          </a:xfrm>
          <a:prstGeom prst="wedgeRoundRectCallout">
            <a:avLst>
              <a:gd name="adj1" fmla="val -57726"/>
              <a:gd name="adj2" fmla="val -159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the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3276743"/>
            <a:ext cx="7086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="/home"&gt;Home&lt;/a&gt;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&lt;a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="/about"&gt;About&lt;/a&gt;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nav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2" y="5715000"/>
            <a:ext cx="594759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&lt;router-outlet&gt;&lt;/router-outlet&gt;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136006" y="4508693"/>
            <a:ext cx="4495800" cy="609716"/>
          </a:xfrm>
          <a:prstGeom prst="wedgeRoundRectCallout">
            <a:avLst>
              <a:gd name="adj1" fmla="val -28388"/>
              <a:gd name="adj2" fmla="val -61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routerLink</a:t>
            </a:r>
            <a:r>
              <a:rPr lang="en-US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instead of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8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84B7F5E-80CB-45BC-9740-52A8AACA7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0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RouterModule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</a:p>
          <a:p>
            <a:pPr>
              <a:spcAft>
                <a:spcPts val="10000"/>
              </a:spcAft>
            </a:pPr>
            <a:r>
              <a:rPr lang="en-US" dirty="0"/>
              <a:t>Define the needed </a:t>
            </a:r>
            <a:r>
              <a:rPr lang="en-US" b="1" dirty="0">
                <a:solidFill>
                  <a:schemeClr val="bg1"/>
                </a:solidFill>
              </a:rPr>
              <a:t>routes</a:t>
            </a:r>
            <a:r>
              <a:rPr lang="en-US" dirty="0"/>
              <a:t> as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12776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'@angular/router';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3897739"/>
            <a:ext cx="112776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routes: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Routes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[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{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'about',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AboutComponent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  <a:endParaRPr lang="en-US" sz="2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132012" y="5374711"/>
            <a:ext cx="2920047" cy="677820"/>
          </a:xfrm>
          <a:prstGeom prst="wedgeRoundRectCallout">
            <a:avLst>
              <a:gd name="adj1" fmla="val -20794"/>
              <a:gd name="adj2" fmla="val -723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'/'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omitted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0"/>
              </a:spcAft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Routes Module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9601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declarations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HomeComponent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AboutComponent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imports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RouterModule.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(routes) ],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exports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RouterModule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{ }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568124" y="2849763"/>
            <a:ext cx="5146674" cy="1086443"/>
          </a:xfrm>
          <a:prstGeom prst="wedgeRoundRectCallout">
            <a:avLst>
              <a:gd name="adj1" fmla="val -21306"/>
              <a:gd name="adj2" fmla="val 63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routes (done only once)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App Routes Module using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871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2FBCB21-82B4-46E6-9A1C-E3860EDE2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Finally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dirty="0"/>
              <a:t> the routes module in </a:t>
            </a:r>
            <a:r>
              <a:rPr lang="en-US" b="1" dirty="0">
                <a:solidFill>
                  <a:schemeClr val="bg1"/>
                </a:solidFill>
              </a:rPr>
              <a:t>app</a:t>
            </a:r>
            <a:r>
              <a:rPr lang="en-US" dirty="0"/>
              <a:t> module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Routes Module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828800"/>
            <a:ext cx="10210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'./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routes.module.ts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imports for core module</a:t>
            </a:r>
          </a:p>
          <a:p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declarations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AppComponent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imports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AppRoutesModule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{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837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A basic usage of the </a:t>
            </a:r>
            <a:r>
              <a:rPr lang="en-US" b="1" dirty="0" err="1" smtClean="0">
                <a:solidFill>
                  <a:schemeClr val="bg1"/>
                </a:solidFill>
              </a:rPr>
              <a:t>RouterLink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directive</a:t>
            </a:r>
          </a:p>
          <a:p>
            <a:pPr>
              <a:spcAft>
                <a:spcPts val="6000"/>
              </a:spcAft>
            </a:pPr>
            <a:r>
              <a:rPr lang="en-US" dirty="0" smtClean="0"/>
              <a:t>Bind to the directive an pass an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RouterLink</a:t>
            </a:r>
            <a:r>
              <a:rPr lang="en-US" dirty="0" smtClean="0"/>
              <a:t> Directive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922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</a:rPr>
              <a:t>&lt;a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routerLink</a:t>
            </a:r>
            <a:r>
              <a:rPr lang="en-US" sz="2800" b="1" dirty="0" smtClean="0">
                <a:latin typeface="Consolas" panose="020B0609020204030204" pitchFamily="49" charset="0"/>
              </a:rPr>
              <a:t>="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/user/profile</a:t>
            </a:r>
            <a:r>
              <a:rPr lang="en-US" sz="2800" b="1" dirty="0" smtClean="0">
                <a:latin typeface="Consolas" panose="020B0609020204030204" pitchFamily="49" charset="0"/>
              </a:rPr>
              <a:t>"&gt;Profile Page&lt;/a&gt;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1710" y="3276600"/>
            <a:ext cx="9188902" cy="1828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nsolas" panose="020B0609020204030204" pitchFamily="49" charset="0"/>
              </a:rPr>
              <a:t>&lt;a 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err="1" smtClean="0">
                <a:latin typeface="Consolas" panose="020B0609020204030204" pitchFamily="49" charset="0"/>
              </a:rPr>
              <a:t>routerLink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latin typeface="Consolas" panose="020B0609020204030204" pitchFamily="49" charset="0"/>
              </a:rPr>
              <a:t>="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latin typeface="Consolas" panose="020B0609020204030204" pitchFamily="49" charset="0"/>
              </a:rPr>
              <a:t> '/user', 1, 'profile'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]</a:t>
            </a:r>
            <a:r>
              <a:rPr lang="en-US" sz="2800" b="1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  Profile Page</a:t>
            </a:r>
          </a:p>
          <a:p>
            <a:r>
              <a:rPr lang="en-US" sz="2800" b="1" dirty="0" smtClean="0">
                <a:latin typeface="Consolas" panose="020B0609020204030204" pitchFamily="49" charset="0"/>
              </a:rPr>
              <a:t>&lt;/a&gt;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5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Inject the Angular Router in components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Use it to </a:t>
            </a:r>
            <a:r>
              <a:rPr lang="en-US" b="1" dirty="0" smtClean="0">
                <a:solidFill>
                  <a:schemeClr val="bg1"/>
                </a:solidFill>
              </a:rPr>
              <a:t>navigate</a:t>
            </a:r>
            <a:r>
              <a:rPr lang="en-US" dirty="0" smtClean="0"/>
              <a:t> from one component to another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Navigate Programmatically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82880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latin typeface="Consolas" panose="020B0609020204030204" pitchFamily="49" charset="0"/>
              </a:rPr>
              <a:t>onstructor(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private router: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Router</a:t>
            </a:r>
          </a:p>
          <a:p>
            <a:r>
              <a:rPr lang="en-US" sz="2800" b="1" dirty="0" smtClean="0">
                <a:latin typeface="Consolas" panose="020B0609020204030204" pitchFamily="49" charset="0"/>
              </a:rPr>
              <a:t>) { }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597671" y="2187523"/>
            <a:ext cx="4154341" cy="643768"/>
          </a:xfrm>
          <a:prstGeom prst="wedgeRoundRectCallout">
            <a:avLst>
              <a:gd name="adj1" fmla="val -56064"/>
              <a:gd name="adj2" fmla="val -98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"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@angular/router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6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8291" y="4319702"/>
            <a:ext cx="9220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latin typeface="Consolas" panose="020B0609020204030204" pitchFamily="49" charset="0"/>
              </a:rPr>
              <a:t>loadData</a:t>
            </a:r>
            <a:r>
              <a:rPr lang="en-US" sz="2800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i="1" dirty="0">
                <a:latin typeface="Consolas" panose="020B0609020204030204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Service call goes here</a:t>
            </a:r>
            <a:endParaRPr lang="en-US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 smtClean="0">
                <a:latin typeface="Consolas" panose="020B0609020204030204" pitchFamily="49" charset="0"/>
              </a:rPr>
              <a:t>this.router.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navigate</a:t>
            </a:r>
            <a:r>
              <a:rPr lang="en-US" sz="2800" b="1" dirty="0" smtClean="0">
                <a:latin typeface="Consolas" panose="020B0609020204030204" pitchFamily="49" charset="0"/>
              </a:rPr>
              <a:t>(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 smtClean="0">
                <a:latin typeface="Consolas" panose="020B0609020204030204" pitchFamily="49" charset="0"/>
              </a:rPr>
              <a:t> '/home'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  <a:endParaRPr lang="en-US" sz="28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}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 err="1"/>
              <a:t>NgModule</a:t>
            </a:r>
            <a:endParaRPr lang="en-US" dirty="0"/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Creating your own modules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</a:t>
            </a:r>
            <a:r>
              <a:rPr lang="en-US" dirty="0" smtClean="0"/>
              <a:t>Module</a:t>
            </a:r>
            <a:endParaRPr lang="bg-BG" dirty="0" smtClean="0"/>
          </a:p>
          <a:p>
            <a:pPr marL="932996" lvl="1" indent="-457200">
              <a:lnSpc>
                <a:spcPts val="4000"/>
              </a:lnSpc>
            </a:pPr>
            <a:r>
              <a:rPr lang="en-US" dirty="0" smtClean="0"/>
              <a:t>Links, Redirects, Query </a:t>
            </a:r>
            <a:r>
              <a:rPr lang="en-US" dirty="0" err="1" smtClean="0"/>
              <a:t>Params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Router Guards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200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 smtClean="0"/>
              <a:t>Define routes with parameters the following way</a:t>
            </a:r>
          </a:p>
          <a:p>
            <a:pPr>
              <a:spcAft>
                <a:spcPts val="5000"/>
              </a:spcAft>
            </a:pPr>
            <a:r>
              <a:rPr lang="en-US" dirty="0" smtClean="0"/>
              <a:t>Nested parameters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058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{ path: 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user/:id</a:t>
            </a:r>
            <a:r>
              <a:rPr lang="en-US" sz="2600" b="1" dirty="0" smtClean="0">
                <a:latin typeface="Consolas" panose="020B0609020204030204" pitchFamily="49" charset="0"/>
              </a:rPr>
              <a:t>', component: UserDetailsComponent 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3352800"/>
            <a:ext cx="100584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{ 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path: 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user/:id/:username</a:t>
            </a:r>
            <a:r>
              <a:rPr lang="en-US" sz="2600" b="1" dirty="0" smtClean="0">
                <a:latin typeface="Consolas" panose="020B0609020204030204" pitchFamily="49" charset="0"/>
              </a:rPr>
              <a:t>', 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UserProfileComponent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3000"/>
              </a:spcAft>
            </a:pPr>
            <a:r>
              <a:rPr lang="en-US" dirty="0" smtClean="0"/>
              <a:t>Inject </a:t>
            </a:r>
            <a:r>
              <a:rPr lang="en-US" b="1" dirty="0" err="1" smtClean="0">
                <a:solidFill>
                  <a:schemeClr val="bg1"/>
                </a:solidFill>
              </a:rPr>
              <a:t>ActivatedRoute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in components</a:t>
            </a:r>
          </a:p>
          <a:p>
            <a:pPr>
              <a:spcAft>
                <a:spcPts val="13000"/>
              </a:spcAft>
            </a:pPr>
            <a:r>
              <a:rPr lang="en-US" dirty="0" smtClean="0"/>
              <a:t>Retrieve parameters directly from the snapshot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Parameters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905000"/>
            <a:ext cx="9220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</a:t>
            </a:r>
            <a:r>
              <a:rPr lang="en-US" sz="2800" b="1" dirty="0" smtClean="0">
                <a:latin typeface="Consolas" panose="020B0609020204030204" pitchFamily="49" charset="0"/>
              </a:rPr>
              <a:t>onstructor(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private route: </a:t>
            </a:r>
            <a:r>
              <a:rPr lang="en-US" sz="2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ActivatedRoute</a:t>
            </a:r>
            <a:endParaRPr lang="en-US" sz="28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latin typeface="Consolas" panose="020B0609020204030204" pitchFamily="49" charset="0"/>
              </a:rPr>
              <a:t>) { }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4191000"/>
            <a:ext cx="9220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latin typeface="Consolas" panose="020B0609020204030204" pitchFamily="49" charset="0"/>
              </a:rPr>
              <a:t>ngOnInit</a:t>
            </a:r>
            <a:r>
              <a:rPr lang="en-US" sz="2600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latin typeface="Consolas" panose="020B0609020204030204" pitchFamily="49" charset="0"/>
              </a:rPr>
              <a:t>const</a:t>
            </a:r>
            <a:r>
              <a:rPr lang="en-US" sz="2600" b="1" dirty="0" smtClean="0">
                <a:latin typeface="Consolas" panose="020B0609020204030204" pitchFamily="49" charset="0"/>
              </a:rPr>
              <a:t> id = </a:t>
            </a:r>
            <a:r>
              <a:rPr lang="en-US" sz="2600" b="1" dirty="0" err="1" smtClean="0">
                <a:latin typeface="Consolas" panose="020B0609020204030204" pitchFamily="49" charset="0"/>
              </a:rPr>
              <a:t>this.route.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600" b="1" dirty="0" err="1" smtClean="0">
                <a:latin typeface="Consolas" panose="020B0609020204030204" pitchFamily="49" charset="0"/>
              </a:rPr>
              <a:t>.params</a:t>
            </a:r>
            <a:r>
              <a:rPr lang="en-US" sz="2600" b="1" dirty="0" smtClean="0">
                <a:latin typeface="Consolas" panose="020B0609020204030204" pitchFamily="49" charset="0"/>
              </a:rPr>
              <a:t>['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2600" b="1" dirty="0" smtClean="0">
                <a:latin typeface="Consolas" panose="020B0609020204030204" pitchFamily="49" charset="0"/>
              </a:rPr>
              <a:t>']</a:t>
            </a:r>
            <a:br>
              <a:rPr lang="en-US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265612" y="5281380"/>
            <a:ext cx="42672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runs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time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the component is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initiated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671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change the content of a component </a:t>
            </a:r>
            <a:r>
              <a:rPr lang="en-US" b="1" dirty="0" smtClean="0">
                <a:solidFill>
                  <a:schemeClr val="bg1"/>
                </a:solidFill>
              </a:rPr>
              <a:t>inside the same 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an </a:t>
            </a:r>
            <a:r>
              <a:rPr lang="en-US" b="1" dirty="0" smtClean="0">
                <a:solidFill>
                  <a:schemeClr val="bg1"/>
                </a:solidFill>
              </a:rPr>
              <a:t>Observable </a:t>
            </a:r>
            <a:r>
              <a:rPr lang="en-US" dirty="0" smtClean="0"/>
              <a:t>instead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Parameters Reactively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14600"/>
            <a:ext cx="92202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latin typeface="Consolas" panose="020B0609020204030204" pitchFamily="49" charset="0"/>
              </a:rPr>
              <a:t>ngOnInit</a:t>
            </a:r>
            <a:r>
              <a:rPr lang="en-US" sz="2600" b="1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latin typeface="Consolas" panose="020B0609020204030204" pitchFamily="49" charset="0"/>
              </a:rPr>
              <a:t>this.route.params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.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 smtClean="0">
                <a:latin typeface="Consolas" panose="020B0609020204030204" pitchFamily="49" charset="0"/>
              </a:rPr>
              <a:t>((</a:t>
            </a:r>
            <a:r>
              <a:rPr lang="en-US" sz="2600" b="1" dirty="0" err="1" smtClean="0">
                <a:latin typeface="Consolas" panose="020B0609020204030204" pitchFamily="49" charset="0"/>
              </a:rPr>
              <a:t>params</a:t>
            </a:r>
            <a:r>
              <a:rPr lang="en-US" sz="2600" b="1" dirty="0" smtClean="0">
                <a:latin typeface="Consolas" panose="020B0609020204030204" pitchFamily="49" charset="0"/>
              </a:rPr>
              <a:t>: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2600" b="1" dirty="0" smtClean="0">
                <a:latin typeface="Consolas" panose="020B0609020204030204" pitchFamily="49" charset="0"/>
              </a:rPr>
              <a:t>) =&gt;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    </a:t>
            </a:r>
            <a:r>
              <a:rPr lang="en-US" sz="2600" b="1" dirty="0" err="1" smtClean="0">
                <a:latin typeface="Consolas" panose="020B0609020204030204" pitchFamily="49" charset="0"/>
              </a:rPr>
              <a:t>const</a:t>
            </a:r>
            <a:r>
              <a:rPr lang="en-US" sz="2600" b="1" dirty="0" smtClean="0">
                <a:latin typeface="Consolas" panose="020B0609020204030204" pitchFamily="49" charset="0"/>
              </a:rPr>
              <a:t> id = </a:t>
            </a:r>
            <a:r>
              <a:rPr lang="en-US" sz="2600" b="1" dirty="0" err="1" smtClean="0">
                <a:latin typeface="Consolas" panose="020B0609020204030204" pitchFamily="49" charset="0"/>
              </a:rPr>
              <a:t>params</a:t>
            </a:r>
            <a:r>
              <a:rPr lang="en-US" sz="2600" b="1" dirty="0" smtClean="0">
                <a:latin typeface="Consolas" panose="020B0609020204030204" pitchFamily="49" charset="0"/>
              </a:rPr>
              <a:t>['id']</a:t>
            </a:r>
            <a:br>
              <a:rPr lang="en-US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      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 )</a:t>
            </a:r>
            <a:br>
              <a:rPr lang="en-US" sz="2600" b="1" dirty="0" smtClean="0">
                <a:latin typeface="Consolas" panose="020B0609020204030204" pitchFamily="49" charset="0"/>
              </a:rPr>
            </a:br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7000"/>
              </a:spcAft>
            </a:pPr>
            <a:r>
              <a:rPr lang="en-US" dirty="0" smtClean="0"/>
              <a:t>To pass query parameters/fragments attach directives</a:t>
            </a:r>
          </a:p>
          <a:p>
            <a:pPr>
              <a:spcAft>
                <a:spcPts val="17000"/>
              </a:spcAft>
            </a:pPr>
            <a:r>
              <a:rPr lang="en-US" dirty="0" smtClean="0"/>
              <a:t>Retrieve them from the </a:t>
            </a:r>
            <a:r>
              <a:rPr lang="en-US" b="1" dirty="0" smtClean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Strings and Fragments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28801"/>
            <a:ext cx="95250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</a:t>
            </a:r>
            <a:r>
              <a:rPr lang="en-US" sz="2600" b="1" dirty="0" smtClean="0"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latin typeface="Consolas" panose="020B0609020204030204" pitchFamily="49" charset="0"/>
              </a:rPr>
              <a:t>routerLink</a:t>
            </a:r>
            <a:r>
              <a:rPr lang="en-US" sz="2600" b="1" dirty="0">
                <a:latin typeface="Consolas" panose="020B0609020204030204" pitchFamily="49" charset="0"/>
              </a:rPr>
              <a:t>]="[ '/users', user.id, user.name ]"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queryParams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600" b="1" dirty="0">
                <a:latin typeface="Consolas" panose="020B0609020204030204" pitchFamily="49" charset="0"/>
              </a:rPr>
              <a:t>="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600" b="1" dirty="0">
                <a:latin typeface="Consolas" panose="020B0609020204030204" pitchFamily="49" charset="0"/>
              </a:rPr>
              <a:t> search: 'Peter'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fragment</a:t>
            </a:r>
            <a:r>
              <a:rPr lang="en-US" sz="2600" b="1" dirty="0" smtClean="0">
                <a:latin typeface="Consolas" panose="020B0609020204030204" pitchFamily="49" charset="0"/>
              </a:rPr>
              <a:t>="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loading</a:t>
            </a:r>
            <a:r>
              <a:rPr lang="en-US" sz="2600" b="1" dirty="0" smtClean="0">
                <a:latin typeface="Consolas" panose="020B0609020204030204" pitchFamily="49" charset="0"/>
              </a:rPr>
              <a:t>"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&lt;/</a:t>
            </a:r>
            <a:r>
              <a:rPr lang="en-US" sz="2600" b="1" dirty="0">
                <a:latin typeface="Consolas" panose="020B0609020204030204" pitchFamily="49" charset="0"/>
              </a:rPr>
              <a:t>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701128"/>
            <a:ext cx="95250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this.route.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600" b="1" dirty="0" smtClean="0">
                <a:latin typeface="Consolas" panose="020B0609020204030204" pitchFamily="49" charset="0"/>
              </a:rPr>
              <a:t>.queryParams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t</a:t>
            </a:r>
            <a:r>
              <a:rPr lang="en-US" sz="2600" b="1" dirty="0" smtClean="0">
                <a:latin typeface="Consolas" panose="020B0609020204030204" pitchFamily="49" charset="0"/>
              </a:rPr>
              <a:t>his.route.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snapshot</a:t>
            </a:r>
            <a:r>
              <a:rPr lang="en-US" sz="2600" b="1" dirty="0" smtClean="0">
                <a:latin typeface="Consolas" panose="020B0609020204030204" pitchFamily="49" charset="0"/>
              </a:rPr>
              <a:t>.fragment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8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3000"/>
              </a:spcAft>
            </a:pPr>
            <a:r>
              <a:rPr lang="en-US" dirty="0"/>
              <a:t>Create a nested routing by defining </a:t>
            </a:r>
            <a:r>
              <a:rPr lang="en-US" b="1" dirty="0">
                <a:solidFill>
                  <a:schemeClr val="bg1"/>
                </a:solidFill>
              </a:rPr>
              <a:t>child routes </a:t>
            </a:r>
            <a:r>
              <a:rPr lang="en-US" dirty="0"/>
              <a:t>using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children </a:t>
            </a:r>
            <a:r>
              <a:rPr lang="en-US" b="1" dirty="0">
                <a:solidFill>
                  <a:schemeClr val="bg1"/>
                </a:solidFill>
              </a:rPr>
              <a:t>property </a:t>
            </a:r>
            <a:r>
              <a:rPr lang="en-US" dirty="0"/>
              <a:t>of a </a:t>
            </a:r>
            <a:r>
              <a:rPr lang="en-US" dirty="0" smtClean="0"/>
              <a:t>route</a:t>
            </a:r>
          </a:p>
          <a:p>
            <a:pPr>
              <a:spcAft>
                <a:spcPts val="23000"/>
              </a:spcAft>
            </a:pPr>
            <a:r>
              <a:rPr lang="en-US" dirty="0" smtClean="0"/>
              <a:t>New router outlet needed at </a:t>
            </a:r>
            <a:r>
              <a:rPr lang="en-US" b="1" dirty="0" err="1" smtClean="0">
                <a:solidFill>
                  <a:schemeClr val="bg1"/>
                </a:solidFill>
              </a:rPr>
              <a:t>UsersComponent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Child (Nested) Routes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7542" y="2550163"/>
            <a:ext cx="110490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smtClean="0">
                <a:latin typeface="Consolas" panose="020B0609020204030204" pitchFamily="49" charset="0"/>
              </a:rPr>
              <a:t>{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path</a:t>
            </a:r>
            <a:r>
              <a:rPr lang="en-US" sz="2600" b="1" dirty="0">
                <a:latin typeface="Consolas" panose="020B0609020204030204" pitchFamily="49" charset="0"/>
              </a:rPr>
              <a:t>: </a:t>
            </a:r>
            <a:r>
              <a:rPr lang="en-US" sz="2600" b="1" dirty="0" smtClean="0">
                <a:latin typeface="Consolas" panose="020B0609020204030204" pitchFamily="49" charset="0"/>
              </a:rPr>
              <a:t>'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users</a:t>
            </a:r>
            <a:r>
              <a:rPr lang="en-US" sz="2600" b="1" dirty="0" smtClean="0">
                <a:latin typeface="Consolas" panose="020B0609020204030204" pitchFamily="49" charset="0"/>
              </a:rPr>
              <a:t>', </a:t>
            </a:r>
            <a:r>
              <a:rPr lang="en-US" sz="2600" b="1" dirty="0">
                <a:latin typeface="Consolas" panose="020B0609020204030204" pitchFamily="49" charset="0"/>
              </a:rPr>
              <a:t>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UsersComponent</a:t>
            </a:r>
            <a:r>
              <a:rPr lang="en-US" sz="2600" b="1" dirty="0">
                <a:latin typeface="Consolas" panose="020B0609020204030204" pitchFamily="49" charset="0"/>
              </a:rPr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sz="2600" b="1" dirty="0">
                <a:latin typeface="Consolas" panose="020B0609020204030204" pitchFamily="49" charset="0"/>
              </a:rPr>
              <a:t>: [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path: '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:id</a:t>
            </a:r>
            <a:r>
              <a:rPr lang="en-US" sz="2600" b="1" dirty="0">
                <a:latin typeface="Consolas" panose="020B0609020204030204" pitchFamily="49" charset="0"/>
              </a:rPr>
              <a:t>', 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UserComponent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},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dirty="0" smtClean="0"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path: '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id/details</a:t>
            </a:r>
            <a:r>
              <a:rPr lang="en-US" sz="2600" b="1" dirty="0" smtClean="0">
                <a:latin typeface="Consolas" panose="020B0609020204030204" pitchFamily="49" charset="0"/>
              </a:rPr>
              <a:t>', </a:t>
            </a:r>
            <a:r>
              <a:rPr lang="en-US" sz="2600" b="1" dirty="0">
                <a:latin typeface="Consolas" panose="020B0609020204030204" pitchFamily="49" charset="0"/>
              </a:rPr>
              <a:t>component: </a:t>
            </a:r>
            <a:r>
              <a:rPr lang="en-US" sz="2600" b="1" dirty="0" err="1" smtClean="0">
                <a:latin typeface="Consolas" panose="020B0609020204030204" pitchFamily="49" charset="0"/>
              </a:rPr>
              <a:t>UserDetailsComponent</a:t>
            </a:r>
            <a:r>
              <a:rPr lang="en-US" sz="2600" b="1" dirty="0" smtClean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dirty="0" smtClean="0">
                <a:latin typeface="Consolas" panose="020B0609020204030204" pitchFamily="49" charset="0"/>
              </a:rPr>
              <a:t>]</a:t>
            </a:r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 smtClean="0">
                <a:latin typeface="Consolas" panose="020B0609020204030204" pitchFamily="49" charset="0"/>
              </a:rPr>
              <a:t>}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6381" y="6044811"/>
            <a:ext cx="60129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latin typeface="Consolas" panose="020B0609020204030204" pitchFamily="49" charset="0"/>
              </a:rPr>
              <a:t>&lt;router-outlet&gt;&lt;/router-outlet&gt;</a:t>
            </a:r>
            <a:endParaRPr lang="en-US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D174670-4B28-484B-977A-77A9FA6D41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requested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doesn't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any paths for routes,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404</a:t>
            </a:r>
            <a:r>
              <a:rPr lang="en-US" dirty="0"/>
              <a:t> Not Found Page</a:t>
            </a:r>
          </a:p>
          <a:p>
            <a:pPr lvl="1">
              <a:spcAft>
                <a:spcPts val="6000"/>
              </a:spcAft>
            </a:pPr>
            <a:r>
              <a:rPr lang="en-US" dirty="0"/>
              <a:t>This is done by using a </a:t>
            </a:r>
            <a:r>
              <a:rPr lang="en-US" b="1" dirty="0">
                <a:solidFill>
                  <a:schemeClr val="bg1"/>
                </a:solidFill>
              </a:rPr>
              <a:t>wildcard</a:t>
            </a:r>
            <a:r>
              <a:rPr lang="en-US" dirty="0"/>
              <a:t> </a:t>
            </a:r>
            <a:r>
              <a:rPr lang="en-US" dirty="0" smtClean="0"/>
              <a:t>'</a:t>
            </a:r>
            <a:r>
              <a:rPr lang="en-US" b="1" dirty="0" smtClean="0">
                <a:solidFill>
                  <a:schemeClr val="bg1"/>
                </a:solidFill>
              </a:rPr>
              <a:t>**</a:t>
            </a:r>
            <a:r>
              <a:rPr lang="en-US" dirty="0" smtClean="0"/>
              <a:t>'</a:t>
            </a:r>
          </a:p>
          <a:p>
            <a:pPr lvl="1">
              <a:spcAft>
                <a:spcPts val="6000"/>
              </a:spcAft>
            </a:pPr>
            <a:r>
              <a:rPr lang="en-US" dirty="0" smtClean="0"/>
              <a:t>To redirect from one path to another</a:t>
            </a:r>
            <a:endParaRPr lang="bg-BG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Wildcards and Redirects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167390"/>
            <a:ext cx="9601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>
                <a:latin typeface="Consolas" panose="020B0609020204030204" pitchFamily="49" charset="0"/>
              </a:rPr>
              <a:t>path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: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', component: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PageNotFoundComponent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cross, dialog, err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539537" y="5286506"/>
            <a:ext cx="1265113" cy="1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1146" y="4551457"/>
            <a:ext cx="953666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path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'',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redirectTo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'home', </a:t>
            </a:r>
            <a:r>
              <a:rPr lang="en-US" sz="26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pathMatch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: 'full'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5864642" y="5211434"/>
            <a:ext cx="4267200" cy="643768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Redirects only on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''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4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Build a simple SPA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Guards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Protecting Routes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77" y="1295400"/>
            <a:ext cx="1607871" cy="25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2012" y="1371600"/>
            <a:ext cx="8738534" cy="43002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Limiting access to a route is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every application </a:t>
            </a:r>
          </a:p>
          <a:p>
            <a:r>
              <a:rPr lang="en-US" dirty="0" smtClean="0"/>
              <a:t>In </a:t>
            </a:r>
            <a:r>
              <a:rPr lang="en-US" dirty="0"/>
              <a:t>Angular there are route </a:t>
            </a:r>
            <a:r>
              <a:rPr lang="en-US" b="1" dirty="0">
                <a:solidFill>
                  <a:schemeClr val="bg1"/>
                </a:solidFill>
              </a:rPr>
              <a:t>guards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 a guard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pPr lvl="1"/>
            <a:r>
              <a:rPr lang="en-US" dirty="0"/>
              <a:t>Register the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in an Angular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 guard to a desired </a:t>
            </a:r>
            <a:r>
              <a:rPr lang="en-US" b="1" dirty="0">
                <a:solidFill>
                  <a:schemeClr val="bg1"/>
                </a:solidFill>
              </a:rPr>
              <a:t>route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CanActivate</a:t>
            </a:r>
            <a:r>
              <a:rPr lang="en-US" dirty="0"/>
              <a:t> Guard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738" y="3425792"/>
            <a:ext cx="7620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Injectable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from "@angular/core";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Router,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from "@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angular/router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can activate guard </a:t>
            </a:r>
            <a:r>
              <a:rPr lang="en-US" b="1" dirty="0">
                <a:solidFill>
                  <a:schemeClr val="bg1"/>
                </a:solidFill>
              </a:rPr>
              <a:t>checks</a:t>
            </a:r>
            <a:r>
              <a:rPr lang="en-US" dirty="0"/>
              <a:t> criteria before </a:t>
            </a:r>
            <a:r>
              <a:rPr lang="en-US" b="1" dirty="0">
                <a:solidFill>
                  <a:schemeClr val="bg1"/>
                </a:solidFill>
              </a:rPr>
              <a:t>activating</a:t>
            </a:r>
            <a:r>
              <a:rPr lang="en-US" dirty="0"/>
              <a:t> a route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limits</a:t>
            </a:r>
            <a:r>
              <a:rPr lang="en-US" dirty="0"/>
              <a:t> route access to </a:t>
            </a:r>
            <a:r>
              <a:rPr lang="en-US" b="1" dirty="0">
                <a:solidFill>
                  <a:schemeClr val="bg1"/>
                </a:solidFill>
              </a:rPr>
              <a:t>specific</a:t>
            </a:r>
            <a:r>
              <a:rPr lang="en-US" dirty="0"/>
              <a:t> users (register users, admins..)</a:t>
            </a:r>
          </a:p>
          <a:p>
            <a:r>
              <a:rPr lang="en-US" dirty="0" smtClean="0"/>
              <a:t>Called </a:t>
            </a:r>
            <a:r>
              <a:rPr lang="en-US" dirty="0"/>
              <a:t>when the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5093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30927"/>
            <a:ext cx="89916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AuthGuard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canActivate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route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state: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checkIfLogged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(state.url);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checkIfLogged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: string) 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Use the authentication service</a:t>
            </a:r>
          </a:p>
          <a:p>
            <a:pPr lvl="1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guard</a:t>
            </a:r>
            <a:r>
              <a:rPr lang="en-US" dirty="0"/>
              <a:t> that limits </a:t>
            </a:r>
            <a:r>
              <a:rPr lang="en-US" b="1" dirty="0">
                <a:solidFill>
                  <a:schemeClr val="bg1"/>
                </a:solidFill>
              </a:rPr>
              <a:t>non-authenticated</a:t>
            </a:r>
            <a:r>
              <a:rPr lang="en-US" dirty="0"/>
              <a:t> users: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829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Angular Router provides a </a:t>
            </a:r>
            <a:r>
              <a:rPr lang="en-US" b="1" dirty="0" smtClean="0">
                <a:solidFill>
                  <a:schemeClr val="bg1"/>
                </a:solidFill>
              </a:rPr>
              <a:t>resolve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It takes a route resolver and allows your application</a:t>
            </a:r>
            <a:br>
              <a:rPr lang="en-US" dirty="0" smtClean="0"/>
            </a:br>
            <a:r>
              <a:rPr lang="en-US" dirty="0" smtClean="0"/>
              <a:t>to fetch data </a:t>
            </a:r>
            <a:r>
              <a:rPr lang="en-US" b="1" dirty="0" smtClean="0">
                <a:solidFill>
                  <a:schemeClr val="bg1"/>
                </a:solidFill>
              </a:rPr>
              <a:t>before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navigating to the route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Router Resolver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2806" y="3276600"/>
            <a:ext cx="98298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path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'users', component: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ServersComponent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children: [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path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':id',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UserDetailsComponent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{ user: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UsersResolver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36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the Resolver Guard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the Resolver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0777" y="2027283"/>
            <a:ext cx="1137417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@Injectable()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UserResolver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Resolve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&lt;User&gt;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resolve(route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ActivatedRouteSnapshot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state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RouterStateSnapshot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return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this.usersService.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getUserById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route.params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['id']);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665412" y="4191000"/>
            <a:ext cx="42672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Inject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service inside the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Inside a Component fetch the data from the </a:t>
            </a:r>
            <a:r>
              <a:rPr lang="en-US" b="1" dirty="0" smtClean="0">
                <a:solidFill>
                  <a:schemeClr val="bg1"/>
                </a:solidFill>
              </a:rPr>
              <a:t>data property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snapshot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it Inside a Component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2" y="2514600"/>
            <a:ext cx="1137417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onstructor (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private route: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ActivatedRoute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{  }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   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this.user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this.route.snapshot.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'];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399212" y="4987532"/>
            <a:ext cx="4267200" cy="1086443"/>
          </a:xfrm>
          <a:prstGeom prst="wedgeRoundRectCallout">
            <a:avLst>
              <a:gd name="adj1" fmla="val -19457"/>
              <a:gd name="adj2" fmla="val -658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bound 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US" sz="26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route resolver</a:t>
            </a:r>
            <a:endParaRPr lang="en-US" sz="2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4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Practice Guards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7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8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79491" y="1733733"/>
            <a:ext cx="8420321" cy="46626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NgModules</a:t>
            </a:r>
            <a:r>
              <a:rPr lang="en-US" sz="3200" dirty="0"/>
              <a:t> </a:t>
            </a:r>
            <a:r>
              <a:rPr lang="en-US" sz="3200" dirty="0">
                <a:solidFill>
                  <a:schemeClr val="bg2"/>
                </a:solidFill>
              </a:rPr>
              <a:t>help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organize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application</a:t>
            </a: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Routing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allows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navigation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without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reloading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2"/>
                </a:solidFill>
              </a:rPr>
              <a:t>the</a:t>
            </a:r>
            <a:r>
              <a:rPr lang="en-US" sz="3200" dirty="0" smtClean="0"/>
              <a:t> </a:t>
            </a:r>
            <a:r>
              <a:rPr lang="en-US" sz="3200" dirty="0">
                <a:solidFill>
                  <a:schemeClr val="bg2"/>
                </a:solidFill>
              </a:rPr>
              <a:t>page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Router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Module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in Angular is a </a:t>
            </a:r>
            <a:r>
              <a:rPr lang="en-US" sz="3200" b="1" dirty="0">
                <a:solidFill>
                  <a:schemeClr val="bg1"/>
                </a:solidFill>
              </a:rPr>
              <a:t>powerful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chemeClr val="bg2"/>
                </a:solidFill>
              </a:rPr>
              <a:t>tool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It supports </a:t>
            </a:r>
            <a:r>
              <a:rPr lang="en-US" sz="3000" dirty="0" smtClean="0">
                <a:solidFill>
                  <a:schemeClr val="bg2"/>
                </a:solidFill>
              </a:rPr>
              <a:t>routing </a:t>
            </a:r>
            <a:r>
              <a:rPr lang="en-US" sz="3000" dirty="0">
                <a:solidFill>
                  <a:schemeClr val="bg2"/>
                </a:solidFill>
              </a:rPr>
              <a:t>with </a:t>
            </a:r>
            <a:r>
              <a:rPr lang="en-US" sz="3000" b="1" dirty="0" err="1" smtClean="0">
                <a:solidFill>
                  <a:schemeClr val="bg1"/>
                </a:solidFill>
              </a:rPr>
              <a:t>params</a:t>
            </a:r>
            <a:r>
              <a:rPr lang="en-US" sz="3000" b="1" dirty="0" smtClean="0">
                <a:solidFill>
                  <a:schemeClr val="bg2"/>
                </a:solidFill>
              </a:rPr>
              <a:t>,</a:t>
            </a:r>
            <a:r>
              <a:rPr lang="en-US" sz="3000" dirty="0" smtClean="0"/>
              <a:t> </a:t>
            </a:r>
            <a:r>
              <a:rPr lang="en-US" sz="3000" b="1" dirty="0">
                <a:solidFill>
                  <a:schemeClr val="bg1"/>
                </a:solidFill>
              </a:rPr>
              <a:t>child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routes, route </a:t>
            </a:r>
            <a:r>
              <a:rPr lang="en-US" sz="3000" b="1" dirty="0" smtClean="0">
                <a:solidFill>
                  <a:schemeClr val="bg1"/>
                </a:solidFill>
              </a:rPr>
              <a:t>guards</a:t>
            </a:r>
            <a:r>
              <a:rPr lang="en-US" sz="3000" b="1" dirty="0" smtClean="0">
                <a:solidFill>
                  <a:schemeClr val="bg2"/>
                </a:solidFill>
              </a:rPr>
              <a:t>, </a:t>
            </a:r>
            <a:r>
              <a:rPr lang="en-US" sz="3000" b="1" dirty="0" smtClean="0">
                <a:solidFill>
                  <a:schemeClr val="bg1"/>
                </a:solidFill>
              </a:rPr>
              <a:t>resolvers </a:t>
            </a:r>
            <a:r>
              <a:rPr lang="en-US" sz="3000" dirty="0" smtClean="0">
                <a:solidFill>
                  <a:schemeClr val="bg2"/>
                </a:solidFill>
              </a:rPr>
              <a:t>and more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47298" y="2438400"/>
            <a:ext cx="702831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</a:rPr>
              <a:t>} from '@angular/core'</a:t>
            </a:r>
          </a:p>
        </p:txBody>
      </p:sp>
    </p:spTree>
    <p:extLst>
      <p:ext uri="{BB962C8B-B14F-4D97-AF65-F5344CB8AC3E}">
        <p14:creationId xmlns:p14="http://schemas.microsoft.com/office/powerpoint/2010/main" val="22538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230188" y="6477000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Diamond Partners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02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4949" y="4876800"/>
            <a:ext cx="10958928" cy="76808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NgModule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4949" y="5715000"/>
            <a:ext cx="10958928" cy="499819"/>
          </a:xfrm>
        </p:spPr>
        <p:txBody>
          <a:bodyPr/>
          <a:lstStyle/>
          <a:p>
            <a:r>
              <a:rPr lang="en-US" dirty="0" smtClean="0"/>
              <a:t>Building blocks of the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5" y="13716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67A599F-5550-4A7F-A4E5-59630DC99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NgModules</a:t>
            </a:r>
            <a:r>
              <a:rPr lang="en-US" dirty="0"/>
              <a:t> help </a:t>
            </a:r>
            <a:r>
              <a:rPr lang="en-US" b="1" dirty="0">
                <a:solidFill>
                  <a:schemeClr val="bg1"/>
                </a:solidFill>
              </a:rPr>
              <a:t>organize</a:t>
            </a:r>
            <a:r>
              <a:rPr lang="en-US" dirty="0"/>
              <a:t> an application into cohesive </a:t>
            </a:r>
            <a:r>
              <a:rPr lang="en-US" b="1" dirty="0">
                <a:solidFill>
                  <a:schemeClr val="bg1"/>
                </a:solidFill>
              </a:rPr>
              <a:t>blocks of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functionality</a:t>
            </a:r>
          </a:p>
          <a:p>
            <a:pPr>
              <a:spcAft>
                <a:spcPts val="6000"/>
              </a:spcAft>
            </a:pPr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is a class </a:t>
            </a:r>
            <a:r>
              <a:rPr lang="en-US" b="1" dirty="0">
                <a:solidFill>
                  <a:schemeClr val="bg1"/>
                </a:solidFill>
              </a:rPr>
              <a:t>decorated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NgModule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Many Angular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</a:t>
            </a:r>
            <a:r>
              <a:rPr lang="en-US" dirty="0" err="1"/>
              <a:t>NgModules</a:t>
            </a:r>
            <a:endParaRPr lang="en-US" dirty="0"/>
          </a:p>
          <a:p>
            <a:pPr lvl="1"/>
            <a:r>
              <a:rPr lang="en-US" dirty="0" err="1"/>
              <a:t>FormsModule</a:t>
            </a:r>
            <a:r>
              <a:rPr lang="en-US" dirty="0"/>
              <a:t>, </a:t>
            </a:r>
            <a:r>
              <a:rPr lang="en-US" dirty="0" err="1"/>
              <a:t>HttpClientModule</a:t>
            </a:r>
            <a:r>
              <a:rPr lang="en-US" dirty="0"/>
              <a:t>, </a:t>
            </a:r>
            <a:r>
              <a:rPr lang="en-US" dirty="0" err="1"/>
              <a:t>RouterModule</a:t>
            </a:r>
            <a:endParaRPr lang="en-US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third-party</a:t>
            </a:r>
            <a:r>
              <a:rPr lang="en-US" dirty="0"/>
              <a:t> libraries are available as </a:t>
            </a:r>
            <a:r>
              <a:rPr lang="en-US" dirty="0" err="1"/>
              <a:t>NgModules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hlinkClick r:id="rId3"/>
              </a:rPr>
              <a:t>Material</a:t>
            </a:r>
            <a:r>
              <a:rPr lang="en-US" dirty="0">
                <a:hlinkClick r:id="rId3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Design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Ionic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Angular</a:t>
            </a:r>
            <a:r>
              <a:rPr lang="en-US" dirty="0">
                <a:hlinkClick r:id="rId5"/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Fire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Modules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971800"/>
            <a:ext cx="9296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'@angular/core';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150938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AC7C4FE-E7E5-4F5D-AA68-DEDA90F90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you own </a:t>
            </a:r>
            <a:r>
              <a:rPr lang="en-US" b="1" dirty="0">
                <a:solidFill>
                  <a:schemeClr val="bg1"/>
                </a:solidFill>
              </a:rPr>
              <a:t>modules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useful</a:t>
            </a:r>
            <a:r>
              <a:rPr lang="en-US" dirty="0"/>
              <a:t> when </a:t>
            </a:r>
            <a:r>
              <a:rPr lang="en-US" dirty="0" smtClean="0"/>
              <a:t>the </a:t>
            </a:r>
            <a:br>
              <a:rPr lang="en-US" dirty="0" smtClean="0"/>
            </a:br>
            <a:r>
              <a:rPr lang="en-US" dirty="0" smtClean="0"/>
              <a:t>application </a:t>
            </a:r>
            <a:r>
              <a:rPr lang="en-US" b="1" dirty="0">
                <a:solidFill>
                  <a:schemeClr val="bg1"/>
                </a:solidFill>
              </a:rPr>
              <a:t>grows</a:t>
            </a:r>
          </a:p>
          <a:p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 module should contain </a:t>
            </a:r>
            <a:r>
              <a:rPr lang="en-US" b="1" dirty="0" err="1">
                <a:solidFill>
                  <a:schemeClr val="bg1"/>
                </a:solidFill>
              </a:rPr>
              <a:t>BrowserModule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6000"/>
              </a:spcAft>
            </a:pPr>
            <a:r>
              <a:rPr lang="en-US" dirty="0"/>
              <a:t>All custom made modules should import </a:t>
            </a:r>
            <a:r>
              <a:rPr lang="en-US" b="1" dirty="0" err="1">
                <a:solidFill>
                  <a:schemeClr val="bg1"/>
                </a:solidFill>
              </a:rPr>
              <a:t>CommonModule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Custom made modules have </a:t>
            </a:r>
            <a:r>
              <a:rPr lang="en-US" b="1" dirty="0">
                <a:solidFill>
                  <a:schemeClr val="bg1"/>
                </a:solidFill>
              </a:rPr>
              <a:t>exports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Components added in </a:t>
            </a:r>
            <a:r>
              <a:rPr lang="en-US" b="1" dirty="0">
                <a:solidFill>
                  <a:schemeClr val="bg1"/>
                </a:solidFill>
              </a:rPr>
              <a:t>declarations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en-US" dirty="0"/>
              <a:t> by default</a:t>
            </a:r>
          </a:p>
          <a:p>
            <a:pPr lvl="1"/>
            <a:r>
              <a:rPr lang="en-US" dirty="0"/>
              <a:t>This is done because of </a:t>
            </a:r>
            <a:r>
              <a:rPr lang="en-US" b="1" dirty="0">
                <a:solidFill>
                  <a:schemeClr val="bg1"/>
                </a:solidFill>
              </a:rPr>
              <a:t>reusability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Custom Modules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674596"/>
            <a:ext cx="10134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'@angular/common';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50938"/>
            <a:ext cx="11961812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3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Custom </a:t>
            </a:r>
            <a:r>
              <a:rPr lang="en-US" dirty="0"/>
              <a:t>Modules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5612" y="1524000"/>
            <a:ext cx="9503571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'@angular/core';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'@angular/common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imports: [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CommonModule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declarations: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[ 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CustomerDetailsComponent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],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exports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: [ 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CustomerListComponent</a:t>
            </a: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],</a:t>
            </a:r>
          </a:p>
          <a:p>
            <a:pPr lvl="1"/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providers: [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CustomersService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CustomersModule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 }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7788927" y="5004911"/>
            <a:ext cx="3810000" cy="1018339"/>
          </a:xfrm>
          <a:prstGeom prst="wedgeRoundRectCallout">
            <a:avLst>
              <a:gd name="adj1" fmla="val -58470"/>
              <a:gd name="adj2" fmla="val -37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to render </a:t>
            </a:r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module</a:t>
            </a:r>
          </a:p>
        </p:txBody>
      </p:sp>
    </p:spTree>
    <p:extLst>
      <p:ext uri="{BB962C8B-B14F-4D97-AF65-F5344CB8AC3E}">
        <p14:creationId xmlns:p14="http://schemas.microsoft.com/office/powerpoint/2010/main" val="161373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C6E4B17-8A71-4930-8F4A-E9752CA1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to contain all </a:t>
            </a:r>
            <a:r>
              <a:rPr lang="en-US" b="1" dirty="0">
                <a:solidFill>
                  <a:schemeClr val="bg1"/>
                </a:solidFill>
              </a:rPr>
              <a:t>common</a:t>
            </a:r>
            <a:r>
              <a:rPr lang="en-US" dirty="0"/>
              <a:t> components, </a:t>
            </a:r>
            <a:br>
              <a:rPr lang="en-US" dirty="0"/>
            </a:br>
            <a:r>
              <a:rPr lang="en-US" dirty="0"/>
              <a:t>directives and pipes used by a </a:t>
            </a:r>
            <a:r>
              <a:rPr lang="en-US" b="1" dirty="0">
                <a:solidFill>
                  <a:schemeClr val="bg1"/>
                </a:solidFill>
              </a:rPr>
              <a:t>lot</a:t>
            </a:r>
            <a:r>
              <a:rPr lang="en-US" dirty="0"/>
              <a:t> of places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to contain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services and components </a:t>
            </a:r>
            <a:br>
              <a:rPr lang="en-US" dirty="0"/>
            </a:br>
            <a:r>
              <a:rPr lang="en-US" dirty="0"/>
              <a:t>needed only </a:t>
            </a:r>
            <a:r>
              <a:rPr lang="en-US" b="1" dirty="0" smtClean="0">
                <a:solidFill>
                  <a:schemeClr val="bg1"/>
                </a:solidFill>
              </a:rPr>
              <a:t>once</a:t>
            </a:r>
            <a:r>
              <a:rPr lang="en-US" dirty="0" smtClean="0"/>
              <a:t> in the </a:t>
            </a:r>
            <a:r>
              <a:rPr lang="en-US" dirty="0"/>
              <a:t>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Authentication Module (</a:t>
            </a:r>
            <a:r>
              <a:rPr lang="en-US" b="1" dirty="0">
                <a:solidFill>
                  <a:schemeClr val="bg1"/>
                </a:solidFill>
              </a:rPr>
              <a:t>Register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to contain </a:t>
            </a:r>
            <a:r>
              <a:rPr lang="en-US" b="1" dirty="0">
                <a:solidFill>
                  <a:schemeClr val="bg1"/>
                </a:solidFill>
              </a:rPr>
              <a:t>feature</a:t>
            </a:r>
            <a:r>
              <a:rPr lang="en-US" dirty="0"/>
              <a:t>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dirty="0"/>
              <a:t>More info: </a:t>
            </a:r>
            <a:r>
              <a:rPr lang="en-US" b="1" dirty="0" smtClean="0">
                <a:solidFill>
                  <a:schemeClr val="accent1"/>
                </a:solidFill>
                <a:hlinkClick r:id="rId2"/>
              </a:rPr>
              <a:t>https://angular.io/guide/ngmodules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Suggested Common Module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Create a Custom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8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1357</Words>
  <Application>Microsoft Office PowerPoint</Application>
  <PresentationFormat>Custom</PresentationFormat>
  <Paragraphs>336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 16x9</vt:lpstr>
      <vt:lpstr>1_SoftUni3_1</vt:lpstr>
      <vt:lpstr>2_SoftUni3_1</vt:lpstr>
      <vt:lpstr>Modules and Routing</vt:lpstr>
      <vt:lpstr>Table of Contents</vt:lpstr>
      <vt:lpstr>Have a Question?</vt:lpstr>
      <vt:lpstr>PowerPoint Presentation</vt:lpstr>
      <vt:lpstr>Angular Modules Overview</vt:lpstr>
      <vt:lpstr>Creating Custom Modules</vt:lpstr>
      <vt:lpstr>Creating Custom Modules (2)</vt:lpstr>
      <vt:lpstr>Suggested Common Module</vt:lpstr>
      <vt:lpstr>PowerPoint Presentation</vt:lpstr>
      <vt:lpstr>PowerPoint Presentation</vt:lpstr>
      <vt:lpstr>What is Routing?</vt:lpstr>
      <vt:lpstr>Single Page Applications</vt:lpstr>
      <vt:lpstr>PowerPoint Presentation</vt:lpstr>
      <vt:lpstr>Define the Template</vt:lpstr>
      <vt:lpstr>Create Routes Module</vt:lpstr>
      <vt:lpstr>Create Routes Module (2)</vt:lpstr>
      <vt:lpstr>Create Routes Module (3)</vt:lpstr>
      <vt:lpstr>The RouterLink Directive</vt:lpstr>
      <vt:lpstr>Navigate Programmatically</vt:lpstr>
      <vt:lpstr>Passing Parameters to Routes</vt:lpstr>
      <vt:lpstr>Fetching Parameters </vt:lpstr>
      <vt:lpstr>Fetching Parameters Reactively</vt:lpstr>
      <vt:lpstr>Query Strings and Fragments</vt:lpstr>
      <vt:lpstr>Setting up Child (Nested) Routes</vt:lpstr>
      <vt:lpstr>Using Wildcards and Redirects</vt:lpstr>
      <vt:lpstr>PowerPoint Presentation</vt:lpstr>
      <vt:lpstr>PowerPoint Presentation</vt:lpstr>
      <vt:lpstr>Guards Overview</vt:lpstr>
      <vt:lpstr>CanActivate Guard</vt:lpstr>
      <vt:lpstr>Guard Example</vt:lpstr>
      <vt:lpstr>Angular Router Resolver</vt:lpstr>
      <vt:lpstr>Implement the Resolver</vt:lpstr>
      <vt:lpstr>Use it Inside a Component</vt:lpstr>
      <vt:lpstr>PowerPoint Presentation</vt:lpstr>
      <vt:lpstr>Summary</vt:lpstr>
      <vt:lpstr>PowerPoint Presentation</vt:lpstr>
      <vt:lpstr>SoftUni Diamond Partners</vt:lpstr>
      <vt:lpstr>SoftUni Organizational Partners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 and Routing</dc:title>
  <dc:subject>Software Development Course</dc:subject>
  <dc:creator/>
  <cp:keywords>SoftUni, Angular,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2019-03-24T22:46:04Z</dcterms:modified>
  <cp:category>programming;computer programming;software development, javascript, web, angular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