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12" r:id="rId3"/>
  </p:sldMasterIdLst>
  <p:notesMasterIdLst>
    <p:notesMasterId r:id="rId61"/>
  </p:notesMasterIdLst>
  <p:handoutMasterIdLst>
    <p:handoutMasterId r:id="rId62"/>
  </p:handoutMasterIdLst>
  <p:sldIdLst>
    <p:sldId id="538" r:id="rId4"/>
    <p:sldId id="539" r:id="rId5"/>
    <p:sldId id="460" r:id="rId6"/>
    <p:sldId id="546" r:id="rId7"/>
    <p:sldId id="547" r:id="rId8"/>
    <p:sldId id="609" r:id="rId9"/>
    <p:sldId id="585" r:id="rId10"/>
    <p:sldId id="586" r:id="rId11"/>
    <p:sldId id="607" r:id="rId12"/>
    <p:sldId id="608" r:id="rId13"/>
    <p:sldId id="587" r:id="rId14"/>
    <p:sldId id="610" r:id="rId15"/>
    <p:sldId id="611" r:id="rId16"/>
    <p:sldId id="545" r:id="rId17"/>
    <p:sldId id="544" r:id="rId18"/>
    <p:sldId id="550" r:id="rId19"/>
    <p:sldId id="551" r:id="rId20"/>
    <p:sldId id="552" r:id="rId21"/>
    <p:sldId id="556" r:id="rId22"/>
    <p:sldId id="554" r:id="rId23"/>
    <p:sldId id="557" r:id="rId24"/>
    <p:sldId id="604" r:id="rId25"/>
    <p:sldId id="559" r:id="rId26"/>
    <p:sldId id="560" r:id="rId27"/>
    <p:sldId id="612" r:id="rId28"/>
    <p:sldId id="566" r:id="rId29"/>
    <p:sldId id="561" r:id="rId30"/>
    <p:sldId id="598" r:id="rId31"/>
    <p:sldId id="563" r:id="rId32"/>
    <p:sldId id="613" r:id="rId33"/>
    <p:sldId id="614" r:id="rId34"/>
    <p:sldId id="564" r:id="rId35"/>
    <p:sldId id="565" r:id="rId36"/>
    <p:sldId id="567" r:id="rId37"/>
    <p:sldId id="553" r:id="rId38"/>
    <p:sldId id="615" r:id="rId39"/>
    <p:sldId id="616" r:id="rId40"/>
    <p:sldId id="617" r:id="rId41"/>
    <p:sldId id="618" r:id="rId42"/>
    <p:sldId id="568" r:id="rId43"/>
    <p:sldId id="569" r:id="rId44"/>
    <p:sldId id="570" r:id="rId45"/>
    <p:sldId id="571" r:id="rId46"/>
    <p:sldId id="572" r:id="rId47"/>
    <p:sldId id="574" r:id="rId48"/>
    <p:sldId id="573" r:id="rId49"/>
    <p:sldId id="575" r:id="rId50"/>
    <p:sldId id="576" r:id="rId51"/>
    <p:sldId id="577" r:id="rId52"/>
    <p:sldId id="578" r:id="rId53"/>
    <p:sldId id="583" r:id="rId54"/>
    <p:sldId id="592" r:id="rId55"/>
    <p:sldId id="593" r:id="rId56"/>
    <p:sldId id="605" r:id="rId57"/>
    <p:sldId id="619" r:id="rId58"/>
    <p:sldId id="602" r:id="rId59"/>
    <p:sldId id="60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38"/>
            <p14:sldId id="539"/>
            <p14:sldId id="460"/>
          </p14:sldIdLst>
        </p14:section>
        <p14:section name="Directives Overview" id="{CA26A9BE-6794-42C4-BF60-824CC7CD58C2}">
          <p14:sldIdLst>
            <p14:sldId id="546"/>
            <p14:sldId id="547"/>
            <p14:sldId id="609"/>
            <p14:sldId id="585"/>
            <p14:sldId id="586"/>
            <p14:sldId id="607"/>
            <p14:sldId id="608"/>
            <p14:sldId id="587"/>
            <p14:sldId id="610"/>
            <p14:sldId id="611"/>
          </p14:sldIdLst>
        </p14:section>
        <p14:section name="Template-Driven Forms" id="{4C6CD7CE-4C5C-4256-BE95-6EC46516E444}">
          <p14:sldIdLst>
            <p14:sldId id="545"/>
            <p14:sldId id="544"/>
            <p14:sldId id="550"/>
            <p14:sldId id="551"/>
            <p14:sldId id="552"/>
            <p14:sldId id="556"/>
            <p14:sldId id="554"/>
            <p14:sldId id="557"/>
            <p14:sldId id="604"/>
            <p14:sldId id="559"/>
            <p14:sldId id="560"/>
            <p14:sldId id="612"/>
            <p14:sldId id="566"/>
            <p14:sldId id="561"/>
            <p14:sldId id="598"/>
            <p14:sldId id="563"/>
            <p14:sldId id="613"/>
            <p14:sldId id="614"/>
            <p14:sldId id="564"/>
            <p14:sldId id="565"/>
            <p14:sldId id="567"/>
            <p14:sldId id="553"/>
            <p14:sldId id="615"/>
            <p14:sldId id="616"/>
            <p14:sldId id="617"/>
            <p14:sldId id="618"/>
          </p14:sldIdLst>
        </p14:section>
        <p14:section name="Reactive Forms" id="{DF5259B6-FD1E-4BE0-9AF6-7C6BCDB43466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83"/>
          </p14:sldIdLst>
        </p14:section>
        <p14:section name="Summary" id="{1888D697-2B49-43A6-BDC2-719250E583B8}">
          <p14:sldIdLst>
            <p14:sldId id="592"/>
            <p14:sldId id="593"/>
            <p14:sldId id="605"/>
            <p14:sldId id="619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2" d="100"/>
          <a:sy n="62" d="100"/>
        </p:scale>
        <p:origin x="83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0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28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611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2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19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911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4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46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383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164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72034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678" r:id="rId16"/>
    <p:sldLayoutId id="2147483679" r:id="rId17"/>
    <p:sldLayoutId id="2147483682" r:id="rId18"/>
    <p:sldLayoutId id="214748372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5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npmjs.com/package/ng5-valida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4" y="3819570"/>
            <a:ext cx="2706729" cy="1136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3175974"/>
            <a:ext cx="1614351" cy="174365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2819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the DOM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84212" y="1981200"/>
            <a:ext cx="8001000" cy="4267200"/>
          </a:xfrm>
        </p:spPr>
        <p:txBody>
          <a:bodyPr/>
          <a:lstStyle/>
          <a:p>
            <a:r>
              <a:rPr lang="en-GB" dirty="0"/>
              <a:t>constructor( private renderer: </a:t>
            </a:r>
            <a:r>
              <a:rPr lang="en-GB" dirty="0">
                <a:solidFill>
                  <a:schemeClr val="bg1"/>
                </a:solidFill>
              </a:rPr>
              <a:t>Renderer2</a:t>
            </a:r>
            <a:r>
              <a:rPr lang="en-GB" dirty="0"/>
              <a:t>) {  }</a:t>
            </a:r>
          </a:p>
          <a:p>
            <a:r>
              <a:rPr lang="en-GB" dirty="0" err="1"/>
              <a:t>ngOnInit</a:t>
            </a:r>
            <a:r>
              <a:rPr lang="en-GB" dirty="0"/>
              <a:t>() {</a:t>
            </a:r>
          </a:p>
          <a:p>
            <a:r>
              <a:rPr lang="en-GB" dirty="0"/>
              <a:t>  </a:t>
            </a:r>
            <a:r>
              <a:rPr lang="en-GB" dirty="0" err="1"/>
              <a:t>this.renderer.</a:t>
            </a:r>
            <a:r>
              <a:rPr lang="en-GB" dirty="0" err="1">
                <a:solidFill>
                  <a:schemeClr val="bg1"/>
                </a:solidFill>
              </a:rPr>
              <a:t>setStyle</a:t>
            </a:r>
            <a:r>
              <a:rPr lang="en-GB" dirty="0"/>
              <a:t>(</a:t>
            </a:r>
          </a:p>
          <a:p>
            <a:r>
              <a:rPr lang="en-GB" dirty="0"/>
              <a:t>    </a:t>
            </a:r>
            <a:r>
              <a:rPr lang="en-GB" dirty="0" err="1"/>
              <a:t>this.el.nativeElement</a:t>
            </a:r>
            <a:r>
              <a:rPr lang="en-GB" dirty="0"/>
              <a:t>,</a:t>
            </a:r>
          </a:p>
          <a:p>
            <a:r>
              <a:rPr lang="en-GB" dirty="0"/>
              <a:t>    'background-</a:t>
            </a:r>
            <a:r>
              <a:rPr lang="en-GB" dirty="0" err="1"/>
              <a:t>color</a:t>
            </a:r>
            <a:r>
              <a:rPr lang="en-GB" dirty="0"/>
              <a:t>',</a:t>
            </a:r>
          </a:p>
          <a:p>
            <a:r>
              <a:rPr lang="en-GB" dirty="0"/>
              <a:t>    'red'</a:t>
            </a:r>
          </a:p>
          <a:p>
            <a:r>
              <a:rPr lang="en-GB" dirty="0"/>
              <a:t>  );</a:t>
            </a:r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944" y="1905000"/>
            <a:ext cx="91686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9794" y="3429000"/>
            <a:ext cx="915576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1686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706279"/>
            <a:ext cx="916861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5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Building an Attribute Directive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371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to: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9812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1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73383"/>
            <a:ext cx="10744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369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09063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</p:spTree>
    <p:extLst>
      <p:ext uri="{BB962C8B-B14F-4D97-AF65-F5344CB8AC3E}">
        <p14:creationId xmlns:p14="http://schemas.microsoft.com/office/powerpoint/2010/main" val="33356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484" y="3258992"/>
            <a:ext cx="99347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03812" y="4572000"/>
            <a:ext cx="3044550" cy="677820"/>
          </a:xfrm>
          <a:prstGeom prst="wedgeRoundRectCallout">
            <a:avLst>
              <a:gd name="adj1" fmla="val -63835"/>
              <a:gd name="adj2" fmla="val -621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3194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HTML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7712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252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1012" y="1524000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122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49" y="2489667"/>
            <a:ext cx="8305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41" y="5546721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</p:spTree>
    <p:extLst>
      <p:ext uri="{BB962C8B-B14F-4D97-AF65-F5344CB8AC3E}">
        <p14:creationId xmlns:p14="http://schemas.microsoft.com/office/powerpoint/2010/main" val="23283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747475"/>
          </a:xfrm>
        </p:spPr>
        <p:txBody>
          <a:bodyPr>
            <a:normAutofit fontScale="92500"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and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18288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601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2026942"/>
            <a:ext cx="865797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latin typeface="Consolas" panose="020B0609020204030204" pitchFamily="49" charset="0"/>
              </a:rPr>
              <a:t>ngAfterViewInit</a:t>
            </a:r>
            <a:r>
              <a:rPr lang="en-US" sz="2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latin typeface="Consolas" panose="020B0609020204030204" pitchFamily="49" charset="0"/>
              </a:rPr>
              <a:t>console.dir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latin typeface="Consolas" panose="020B0609020204030204" pitchFamily="49" charset="0"/>
              </a:rPr>
              <a:t>this.form</a:t>
            </a:r>
            <a:r>
              <a:rPr lang="en-US" sz="2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4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19600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9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511109"/>
              </p:ext>
            </p:extLst>
          </p:nvPr>
        </p:nvGraphicFramePr>
        <p:xfrm>
          <a:off x="1343864" y="2133600"/>
          <a:ext cx="9501097" cy="30798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if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if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33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2812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7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200400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</p:spTree>
    <p:extLst>
      <p:ext uri="{BB962C8B-B14F-4D97-AF65-F5344CB8AC3E}">
        <p14:creationId xmlns:p14="http://schemas.microsoft.com/office/powerpoint/2010/main" val="19869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the template-driven form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489321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26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505200"/>
            <a:ext cx="100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  alert alert-danger"&gt;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212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00400"/>
            <a:ext cx="10515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"&gt;Submit&lt;/button&gt;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65" y="4735200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446212" y="4343400"/>
            <a:ext cx="4527514" cy="677820"/>
          </a:xfrm>
          <a:prstGeom prst="wedgeRoundRectCallout">
            <a:avLst>
              <a:gd name="adj1" fmla="val -13799"/>
              <a:gd name="adj2" fmla="val -775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NgForm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32369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147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users 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 form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you'll </a:t>
            </a:r>
            <a:r>
              <a:rPr lang="en-US" b="1" dirty="0">
                <a:solidFill>
                  <a:schemeClr val="bg1"/>
                </a:solidFill>
              </a:rPr>
              <a:t>capture</a:t>
            </a:r>
            <a:r>
              <a:rPr lang="en-US" dirty="0"/>
              <a:t> their changes 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 instance of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8610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Laptop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 = '',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 = '',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operatingSystem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 = '',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) {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4724400"/>
            <a:ext cx="3352800" cy="677820"/>
          </a:xfrm>
          <a:prstGeom prst="wedgeRoundRectCallout">
            <a:avLst>
              <a:gd name="adj1" fmla="val -58794"/>
              <a:gd name="adj2" fmla="val -46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Property</a:t>
            </a:r>
          </a:p>
        </p:txBody>
      </p:sp>
    </p:spTree>
    <p:extLst>
      <p:ext uri="{BB962C8B-B14F-4D97-AF65-F5344CB8AC3E}">
        <p14:creationId xmlns:p14="http://schemas.microsoft.com/office/powerpoint/2010/main" val="3543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1981200"/>
            <a:ext cx="903897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41" y="5012196"/>
            <a:ext cx="903897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2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276600"/>
            <a:ext cx="10439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316"/>
            <a:ext cx="10439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991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90800"/>
            <a:ext cx="10439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9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latin typeface="Consolas" panose="020B0609020204030204" pitchFamily="49" charset="0"/>
              </a:rPr>
              <a:t>this.form.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800" b="1" dirty="0">
                <a:latin typeface="Consolas" panose="020B0609020204030204" pitchFamily="49" charset="0"/>
              </a:rPr>
              <a:t>();</a:t>
            </a:r>
            <a:b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Manipulating the DOM in Angular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65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3668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forms:</a:t>
            </a:r>
          </a:p>
          <a:p>
            <a:pPr lvl="1"/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input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Watch what the user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 </a:t>
            </a:r>
            <a:br>
              <a:rPr lang="en-US" dirty="0"/>
            </a:br>
            <a:r>
              <a:rPr lang="en-US" dirty="0"/>
              <a:t>(Observables)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validation until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  <a:r>
              <a:rPr lang="en-US" dirty="0"/>
              <a:t> stops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Different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for different </a:t>
            </a:r>
            <a:r>
              <a:rPr lang="en-US" b="1" dirty="0">
                <a:solidFill>
                  <a:schemeClr val="bg1"/>
                </a:solidFill>
              </a:rPr>
              <a:t>situations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data structures (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085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734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478563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513" y="3721101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4512" y="4581315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066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00456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439708"/>
            <a:ext cx="112498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36612" y="4953000"/>
            <a:ext cx="3581400" cy="1154546"/>
          </a:xfrm>
          <a:prstGeom prst="wedgeRoundRectCallout">
            <a:avLst>
              <a:gd name="adj1" fmla="val 18637"/>
              <a:gd name="adj2" fmla="val -602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3275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model:</a:t>
            </a:r>
          </a:p>
          <a:p>
            <a:pPr>
              <a:spcAft>
                <a:spcPts val="6000"/>
              </a:spcAft>
            </a:pPr>
            <a:r>
              <a:rPr lang="en-US" dirty="0"/>
              <a:t>Or</a:t>
            </a:r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19882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1" y="3273438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</p:spTree>
    <p:extLst>
      <p:ext uri="{BB962C8B-B14F-4D97-AF65-F5344CB8AC3E}">
        <p14:creationId xmlns:p14="http://schemas.microsoft.com/office/powerpoint/2010/main" val="33903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687457"/>
            <a:ext cx="916211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490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963" y="2590800"/>
            <a:ext cx="10982911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87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18475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362200"/>
            <a:ext cx="1137759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429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</a:t>
            </a:r>
            <a:r>
              <a:rPr lang="en-US" dirty="0"/>
              <a:t>types of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in Angular</a:t>
            </a:r>
          </a:p>
          <a:p>
            <a:pPr lvl="1"/>
            <a:r>
              <a:rPr lang="en-US" dirty="0"/>
              <a:t>Attribute directives – change the </a:t>
            </a:r>
            <a:r>
              <a:rPr lang="en-US" b="1" dirty="0">
                <a:solidFill>
                  <a:schemeClr val="bg1"/>
                </a:solidFill>
              </a:rPr>
              <a:t>appearance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behavior of an element, component or another</a:t>
            </a:r>
            <a:br>
              <a:rPr lang="en-US" dirty="0"/>
            </a:br>
            <a:r>
              <a:rPr lang="en-US" dirty="0"/>
              <a:t>directive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Structural directives – change the DOM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by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DOM elements </a:t>
            </a:r>
            <a:br>
              <a:rPr lang="en-US" dirty="0"/>
            </a:br>
            <a:r>
              <a:rPr lang="en-US" dirty="0"/>
              <a:t>(*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 and 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Components – directives with a template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Резултат с изображение за scop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1" y="5331975"/>
            <a:ext cx="1065219" cy="10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338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library: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538" y="1905000"/>
            <a:ext cx="87001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784" y="3962400"/>
            <a:ext cx="870014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958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174" y="1424344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41489" y="198913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677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63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53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6" y="1195931"/>
            <a:ext cx="5675460" cy="482410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–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86353" y="1195931"/>
            <a:ext cx="5902472" cy="482410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21686"/>
            <a:ext cx="853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3887676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28778" y="4012899"/>
            <a:ext cx="3659414" cy="1086443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556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623275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37817"/>
            <a:ext cx="10972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implements </a:t>
            </a:r>
            <a:r>
              <a:rPr lang="en-US" sz="2800" b="1" dirty="0" err="1">
                <a:latin typeface="Consolas" panose="020B0609020204030204" pitchFamily="49" charset="0"/>
              </a:rPr>
              <a:t>OnInit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latin typeface="Consolas" panose="020B0609020204030204" pitchFamily="49" charset="0"/>
              </a:rPr>
              <a:t>'yellow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b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5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– Use Renderer2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638032"/>
            <a:ext cx="853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271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2503</Words>
  <Application>Microsoft Office PowerPoint</Application>
  <PresentationFormat>Custom</PresentationFormat>
  <Paragraphs>513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Directives and Forms</vt:lpstr>
      <vt:lpstr>Table of Contents</vt:lpstr>
      <vt:lpstr>Have a Question?</vt:lpstr>
      <vt:lpstr>PowerPoint Presentation</vt:lpstr>
      <vt:lpstr>Directives Overview</vt:lpstr>
      <vt:lpstr>Directives Comparison</vt:lpstr>
      <vt:lpstr>Build a Simple Attribute Directive</vt:lpstr>
      <vt:lpstr>Attach Styles to Referenced Elements</vt:lpstr>
      <vt:lpstr>Warning – Use Renderer2</vt:lpstr>
      <vt:lpstr>Renderer2 Usage</vt:lpstr>
      <vt:lpstr>Respond to Events</vt:lpstr>
      <vt:lpstr>Using HostBinding</vt:lpstr>
      <vt:lpstr>PowerPoint Presentation</vt:lpstr>
      <vt:lpstr>PowerPoint Presentation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 (2)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Create a Model</vt:lpstr>
      <vt:lpstr>Two-way Data Binding</vt:lpstr>
      <vt:lpstr>The NgModelGroup Directive</vt:lpstr>
      <vt:lpstr>Setting and Patching Form Value</vt:lpstr>
      <vt:lpstr>Resetting the Form</vt:lpstr>
      <vt:lpstr>PowerPoint Presentation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2019-11-04T09:28:52Z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