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2"/>
    <p:sldMasterId id="2147483711" r:id="rId3"/>
    <p:sldMasterId id="2147483728" r:id="rId4"/>
  </p:sldMasterIdLst>
  <p:notesMasterIdLst>
    <p:notesMasterId r:id="rId40"/>
  </p:notesMasterIdLst>
  <p:handoutMasterIdLst>
    <p:handoutMasterId r:id="rId41"/>
  </p:handoutMasterIdLst>
  <p:sldIdLst>
    <p:sldId id="484" r:id="rId5"/>
    <p:sldId id="485" r:id="rId6"/>
    <p:sldId id="512" r:id="rId7"/>
    <p:sldId id="534" r:id="rId8"/>
    <p:sldId id="535" r:id="rId9"/>
    <p:sldId id="536" r:id="rId10"/>
    <p:sldId id="537" r:id="rId11"/>
    <p:sldId id="538" r:id="rId12"/>
    <p:sldId id="540" r:id="rId13"/>
    <p:sldId id="541" r:id="rId14"/>
    <p:sldId id="542" r:id="rId15"/>
    <p:sldId id="412" r:id="rId16"/>
    <p:sldId id="513" r:id="rId17"/>
    <p:sldId id="496" r:id="rId18"/>
    <p:sldId id="514" r:id="rId19"/>
    <p:sldId id="495" r:id="rId20"/>
    <p:sldId id="473" r:id="rId21"/>
    <p:sldId id="533" r:id="rId22"/>
    <p:sldId id="477" r:id="rId23"/>
    <p:sldId id="476" r:id="rId24"/>
    <p:sldId id="506" r:id="rId25"/>
    <p:sldId id="490" r:id="rId26"/>
    <p:sldId id="491" r:id="rId27"/>
    <p:sldId id="492" r:id="rId28"/>
    <p:sldId id="468" r:id="rId29"/>
    <p:sldId id="469" r:id="rId30"/>
    <p:sldId id="493" r:id="rId31"/>
    <p:sldId id="470" r:id="rId32"/>
    <p:sldId id="531" r:id="rId33"/>
    <p:sldId id="510" r:id="rId34"/>
    <p:sldId id="528" r:id="rId35"/>
    <p:sldId id="543" r:id="rId36"/>
    <p:sldId id="544" r:id="rId37"/>
    <p:sldId id="545" r:id="rId38"/>
    <p:sldId id="511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84"/>
            <p14:sldId id="485"/>
            <p14:sldId id="512"/>
          </p14:sldIdLst>
        </p14:section>
        <p14:section name="HTTP Basics" id="{B1F7506B-A8CF-4581-BF76-1B0082D1F989}">
          <p14:sldIdLst>
            <p14:sldId id="534"/>
            <p14:sldId id="535"/>
            <p14:sldId id="536"/>
            <p14:sldId id="537"/>
            <p14:sldId id="538"/>
          </p14:sldIdLst>
        </p14:section>
        <p14:section name="Routing Overview" id="{A54D93E4-E5C5-4B1C-8B28-A112C48E6987}">
          <p14:sldIdLst>
            <p14:sldId id="540"/>
            <p14:sldId id="541"/>
            <p14:sldId id="542"/>
          </p14:sldIdLst>
        </p14:section>
        <p14:section name="Why Angular?" id="{4C6CD7CE-4C5C-4256-BE95-6EC46516E444}">
          <p14:sldIdLst>
            <p14:sldId id="412"/>
            <p14:sldId id="513"/>
            <p14:sldId id="496"/>
            <p14:sldId id="514"/>
            <p14:sldId id="495"/>
          </p14:sldIdLst>
        </p14:section>
        <p14:section name="Introduction to TypeScript" id="{2A66BF89-E444-4ACD-B9D1-FE1B5069345D}">
          <p14:sldIdLst>
            <p14:sldId id="473"/>
            <p14:sldId id="533"/>
            <p14:sldId id="477"/>
            <p14:sldId id="476"/>
            <p14:sldId id="506"/>
            <p14:sldId id="490"/>
            <p14:sldId id="491"/>
            <p14:sldId id="492"/>
          </p14:sldIdLst>
        </p14:section>
        <p14:section name="Installation" id="{67B5A701-8FDE-4946-8EE6-6400DC3376B7}">
          <p14:sldIdLst>
            <p14:sldId id="468"/>
            <p14:sldId id="469"/>
            <p14:sldId id="493"/>
            <p14:sldId id="470"/>
          </p14:sldIdLst>
        </p14:section>
        <p14:section name="Demo Angular Application" id="{6734BDA6-F475-4D60-A1DB-0971C84637D7}">
          <p14:sldIdLst>
            <p14:sldId id="531"/>
          </p14:sldIdLst>
        </p14:section>
        <p14:section name="Summary" id="{1888D697-2B49-43A6-BDC2-719250E583B8}">
          <p14:sldIdLst>
            <p14:sldId id="510"/>
            <p14:sldId id="528"/>
            <p14:sldId id="543"/>
            <p14:sldId id="544"/>
            <p14:sldId id="545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>
      <p:cViewPr varScale="1">
        <p:scale>
          <a:sx n="66" d="100"/>
          <a:sy n="66" d="100"/>
        </p:scale>
        <p:origin x="620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64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45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95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1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478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8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16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3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6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7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5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14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.emf"/><Relationship Id="rId16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14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image" Target="../media/image7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5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43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14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6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8.gif"/><Relationship Id="rId4" Type="http://schemas.openxmlformats.org/officeDocument/2006/relationships/image" Target="../media/image45.jpeg"/><Relationship Id="rId9" Type="http://schemas.openxmlformats.org/officeDocument/2006/relationships/hyperlink" Target="https://www.lukanet.com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5124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30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6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871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9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77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030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0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8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2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7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2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Sample source code: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" y="1892119"/>
            <a:ext cx="10940800" cy="16892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77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20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5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4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3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8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  <a:extLst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  <a:extLst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3" name="Codexio">
            <a:hlinkClick r:id="rId8"/>
            <a:extLst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  <a:extLst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  <a:extLst/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  <a:extLst/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  <a:extLst/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Telenor">
            <a:hlinkClick r:id="rId18"/>
            <a:extLst/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  <a:extLst/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  <a:extLst/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3" name="SmartIT">
            <a:hlinkClick r:id="rId28"/>
            <a:extLst/>
          </p:cNvPr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9872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295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18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7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58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799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9C72231-4494-467D-B0D7-F1E1DA83D2FE}"/>
              </a:ext>
            </a:extLst>
          </p:cNvPr>
          <p:cNvGrpSpPr/>
          <p:nvPr userDrawn="1"/>
        </p:nvGrpSpPr>
        <p:grpSpPr>
          <a:xfrm>
            <a:off x="4266089" y="349302"/>
            <a:ext cx="3656648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8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017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744" r:id="rId6"/>
    <p:sldLayoutId id="2147483681" r:id="rId7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52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4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3/18/2019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6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5" r:id="rId15"/>
    <p:sldLayoutId id="214748374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0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docs/handbook/basic-types.html" TargetMode="Externa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docs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embed.plnkr.co/?show=preview&amp;show=app/app.component.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angular-2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4.png"/><Relationship Id="rId10" Type="http://schemas.openxmlformats.org/officeDocument/2006/relationships/image" Target="../media/image74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hyperlink" Target="http://smartit.bg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5.jpeg"/><Relationship Id="rId7" Type="http://schemas.openxmlformats.org/officeDocument/2006/relationships/image" Target="../media/image7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HTTP Basics. Angular </a:t>
            </a:r>
            <a:r>
              <a:rPr lang="en-US" b="1" dirty="0"/>
              <a:t>Overview. TypeScript Syntax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Angular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55612" y="4925816"/>
            <a:ext cx="3187700" cy="525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455612" y="5465308"/>
            <a:ext cx="3187700" cy="444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8F9BEB9-E98D-4D81-AE39-FE37876B0F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3124200"/>
            <a:ext cx="2828551" cy="172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Routing?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98183" y="2745841"/>
            <a:ext cx="3474132" cy="3180945"/>
            <a:chOff x="989013" y="2895600"/>
            <a:chExt cx="3474132" cy="318094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2895600"/>
              <a:ext cx="914400" cy="112354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013" y="4953000"/>
              <a:ext cx="914400" cy="112354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2895600"/>
              <a:ext cx="914400" cy="112354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5012" y="4953000"/>
              <a:ext cx="914400" cy="1123545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4" idx="2"/>
              <a:endCxn id="15" idx="0"/>
            </p:cNvCxnSpPr>
            <p:nvPr/>
          </p:nvCxnSpPr>
          <p:spPr>
            <a:xfrm>
              <a:off x="1446213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1903413" y="4019145"/>
              <a:ext cx="1142201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16" idx="1"/>
            </p:cNvCxnSpPr>
            <p:nvPr/>
          </p:nvCxnSpPr>
          <p:spPr>
            <a:xfrm>
              <a:off x="1903413" y="3457373"/>
              <a:ext cx="1371599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0"/>
              <a:endCxn id="16" idx="2"/>
            </p:cNvCxnSpPr>
            <p:nvPr/>
          </p:nvCxnSpPr>
          <p:spPr>
            <a:xfrm flipV="1">
              <a:off x="3732212" y="4019145"/>
              <a:ext cx="0" cy="933855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46901" y="3057260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32811" y="4022516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66091" y="4303218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9146" y="4286017"/>
              <a:ext cx="953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Link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670183" y="2745841"/>
            <a:ext cx="2474064" cy="3180945"/>
            <a:chOff x="5561013" y="2895600"/>
            <a:chExt cx="2474064" cy="3180945"/>
          </a:xfrm>
        </p:grpSpPr>
        <p:sp>
          <p:nvSpPr>
            <p:cNvPr id="35" name="Rectangle: Folded Corner 34"/>
            <p:cNvSpPr/>
            <p:nvPr/>
          </p:nvSpPr>
          <p:spPr>
            <a:xfrm rot="10800000">
              <a:off x="5561013" y="2895600"/>
              <a:ext cx="2474064" cy="3180945"/>
            </a:xfrm>
            <a:prstGeom prst="foldedCorner">
              <a:avLst>
                <a:gd name="adj" fmla="val 23538"/>
              </a:avLst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57599" y="3057260"/>
              <a:ext cx="1680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</a:t>
              </a:r>
              <a:endParaRPr lang="en-US" sz="2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809693" y="3657600"/>
              <a:ext cx="1981200" cy="76502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BEEDC">
                      <a:lumMod val="75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2743200"/>
            <a:ext cx="1207113" cy="14082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4518488"/>
            <a:ext cx="1207113" cy="14082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699" y="4518488"/>
            <a:ext cx="1207113" cy="140829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57" y="4395300"/>
            <a:ext cx="1207113" cy="14082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79" y="2743200"/>
            <a:ext cx="1207113" cy="140829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976496" y="6106180"/>
            <a:ext cx="351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Standard Navigation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99212" y="6106180"/>
            <a:ext cx="409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</a:rPr>
              <a:t>Navigation using Routing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347951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Routing</a:t>
            </a:r>
            <a:r>
              <a:rPr lang="en-US" dirty="0"/>
              <a:t> allows navigation,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reloading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the page</a:t>
            </a:r>
          </a:p>
          <a:p>
            <a:r>
              <a:rPr lang="en-US" dirty="0"/>
              <a:t>It's a pivotal element of writing </a:t>
            </a:r>
            <a:r>
              <a:rPr lang="en-US" b="1" dirty="0">
                <a:solidFill>
                  <a:schemeClr val="bg1"/>
                </a:solidFill>
              </a:rPr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271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23E-6 1.48148E-6 L 0.18625 -0.2409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2" y="-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0323E-6 1.48148E-6 L 0.18547 -0.2405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3" y="-1203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7.60615E-7 -2.59259E-6 L -0.18573 -0.0180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6" y="-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7FE270F-40CA-477E-8605-BA0BDC4B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Router</a:t>
            </a:r>
            <a:r>
              <a:rPr lang="en-US" dirty="0"/>
              <a:t> loads the appropriate content when the </a:t>
            </a:r>
            <a:r>
              <a:rPr lang="en-US" b="1" dirty="0">
                <a:solidFill>
                  <a:schemeClr val="bg1"/>
                </a:solidFill>
              </a:rPr>
              <a:t>location changes</a:t>
            </a:r>
          </a:p>
          <a:p>
            <a:pPr lvl="1"/>
            <a:r>
              <a:rPr lang="en-US" dirty="0"/>
              <a:t>E.g. when the user manually </a:t>
            </a:r>
            <a:r>
              <a:rPr lang="en-US" b="1" dirty="0">
                <a:solidFill>
                  <a:schemeClr val="bg1"/>
                </a:solidFill>
              </a:rPr>
              <a:t>enters an address</a:t>
            </a:r>
          </a:p>
          <a:p>
            <a:r>
              <a:rPr lang="en-US" dirty="0"/>
              <a:t>Conversely, a change in content is reflected in the address bar</a:t>
            </a:r>
          </a:p>
          <a:p>
            <a:pPr lvl="1"/>
            <a:r>
              <a:rPr lang="en-US" dirty="0"/>
              <a:t>E.g. when the user </a:t>
            </a:r>
            <a:r>
              <a:rPr lang="en-US" b="1" dirty="0">
                <a:solidFill>
                  <a:schemeClr val="bg1"/>
                </a:solidFill>
              </a:rPr>
              <a:t>clicks on a link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Load all scripts </a:t>
            </a:r>
            <a:r>
              <a:rPr lang="en-US" b="1" dirty="0">
                <a:solidFill>
                  <a:schemeClr val="bg1"/>
                </a:solidFill>
              </a:rPr>
              <a:t>only once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 state </a:t>
            </a:r>
            <a:r>
              <a:rPr lang="en-US" dirty="0"/>
              <a:t>across multiple pages</a:t>
            </a:r>
          </a:p>
          <a:p>
            <a:pPr lvl="1"/>
            <a:r>
              <a:rPr lang="en-US" dirty="0"/>
              <a:t>Browser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Build User Interfaces that </a:t>
            </a:r>
            <a:r>
              <a:rPr lang="en-US" b="1" dirty="0">
                <a:solidFill>
                  <a:schemeClr val="bg1"/>
                </a:solidFill>
              </a:rPr>
              <a:t>react quickly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Page Applications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Резултат с изображение за hierarch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581400"/>
            <a:ext cx="2330456" cy="26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50938"/>
            <a:ext cx="11804650" cy="557053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6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Overview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2184" y="5620495"/>
            <a:ext cx="10958928" cy="499819"/>
          </a:xfrm>
        </p:spPr>
        <p:txBody>
          <a:bodyPr/>
          <a:lstStyle/>
          <a:p>
            <a:r>
              <a:rPr lang="en-US" dirty="0"/>
              <a:t>What The Fuzz Is All </a:t>
            </a:r>
            <a:r>
              <a:rPr lang="en-US" dirty="0" smtClean="0"/>
              <a:t>About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8707" y="3036816"/>
            <a:ext cx="1111410" cy="10891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3" y="1074129"/>
            <a:ext cx="1524000" cy="16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Angular is a </a:t>
            </a:r>
            <a:r>
              <a:rPr lang="en-US" b="1" dirty="0" smtClean="0">
                <a:solidFill>
                  <a:schemeClr val="bg1"/>
                </a:solidFill>
              </a:rPr>
              <a:t>platform </a:t>
            </a:r>
            <a:r>
              <a:rPr lang="en-US" dirty="0" smtClean="0"/>
              <a:t>for </a:t>
            </a:r>
            <a:r>
              <a:rPr lang="en-US" dirty="0"/>
              <a:t>building complex front-end apps</a:t>
            </a:r>
          </a:p>
          <a:p>
            <a:pPr>
              <a:buClr>
                <a:schemeClr val="tx1"/>
              </a:buClr>
            </a:pPr>
            <a:r>
              <a:rPr lang="en-US" dirty="0"/>
              <a:t>Focused on end-to-end </a:t>
            </a:r>
            <a:r>
              <a:rPr lang="en-US" b="1" dirty="0">
                <a:solidFill>
                  <a:schemeClr val="bg1"/>
                </a:solidFill>
              </a:rPr>
              <a:t>tooling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best practices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Developed</a:t>
            </a:r>
            <a:r>
              <a:rPr lang="en-US" dirty="0"/>
              <a:t> by the Angular team at </a:t>
            </a:r>
            <a:r>
              <a:rPr lang="en-US" b="1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Angular?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4212" y="3348781"/>
            <a:ext cx="9146224" cy="30708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{ Component } from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'@angular/core'</a:t>
            </a:r>
            <a:r>
              <a:rPr lang="en-US" sz="27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selector: 'my-app',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template: `&lt;h1&gt;Hello {{name}}&lt;/h1&gt;`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export class AppComponent {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'Angular'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4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224" y="125667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</a:t>
            </a:r>
            <a:r>
              <a:rPr lang="bg-BG" sz="28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5737" y="2361922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</a:t>
            </a:r>
            <a:r>
              <a:rPr lang="en-US" sz="2800" b="1" dirty="0"/>
              <a:t> </a:t>
            </a:r>
            <a:r>
              <a:rPr lang="bg-BG" sz="2800" b="1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5212" y="3467174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</a:rPr>
              <a:t>…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5212" y="4495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2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75412" y="144780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Angular 1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3"/>
          <p:cNvCxnSpPr>
            <a:stCxn id="12" idx="1"/>
            <a:endCxn id="11" idx="3"/>
          </p:cNvCxnSpPr>
          <p:nvPr/>
        </p:nvCxnSpPr>
        <p:spPr>
          <a:xfrm rot="10800000" flipV="1">
            <a:off x="4113212" y="1828800"/>
            <a:ext cx="2362200" cy="3048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5063" y="2912445"/>
            <a:ext cx="3402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Complete Re-Write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784" y="5554480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Just "Angular"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12070" y="4003553"/>
            <a:ext cx="3048000" cy="76200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"AngularJS"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5" grpId="0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Benefits of </a:t>
            </a:r>
            <a:r>
              <a:rPr lang="en-US" b="1" dirty="0">
                <a:solidFill>
                  <a:schemeClr val="bg1"/>
                </a:solidFill>
              </a:rPr>
              <a:t>Angular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New features like </a:t>
            </a:r>
            <a:r>
              <a:rPr lang="en-US" b="1" dirty="0">
                <a:solidFill>
                  <a:schemeClr val="bg1"/>
                </a:solidFill>
              </a:rPr>
              <a:t>enhanced RXJS</a:t>
            </a:r>
            <a:r>
              <a:rPr lang="en-US" dirty="0"/>
              <a:t>, faster compilation                     (in under </a:t>
            </a:r>
            <a:r>
              <a:rPr lang="en-US" b="1" dirty="0">
                <a:solidFill>
                  <a:schemeClr val="bg1"/>
                </a:solidFill>
              </a:rPr>
              <a:t>3 seconds</a:t>
            </a:r>
            <a:r>
              <a:rPr lang="en-US" dirty="0"/>
              <a:t>), new </a:t>
            </a:r>
            <a:r>
              <a:rPr lang="en-US" dirty="0" err="1"/>
              <a:t>HttpClient</a:t>
            </a:r>
            <a:r>
              <a:rPr lang="en-US" dirty="0"/>
              <a:t> launch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Detailed </a:t>
            </a: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/>
              <a:t> that allows getting all necessary             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MVVM</a:t>
            </a:r>
            <a:r>
              <a:rPr lang="en-US" dirty="0"/>
              <a:t> (Model-View-</a:t>
            </a:r>
            <a:r>
              <a:rPr lang="en-US" dirty="0" err="1"/>
              <a:t>ViewModel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Dependency injection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modularity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 in </a:t>
            </a:r>
            <a:r>
              <a:rPr lang="en-US" dirty="0" smtClean="0"/>
              <a:t>2019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4419600"/>
            <a:ext cx="2057400" cy="18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Drawbacks of </a:t>
            </a:r>
            <a:r>
              <a:rPr lang="en-US" b="1" dirty="0" smtClean="0">
                <a:solidFill>
                  <a:schemeClr val="bg1"/>
                </a:solidFill>
              </a:rPr>
              <a:t>Angular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The complex syntax that comes from the </a:t>
            </a:r>
            <a:r>
              <a:rPr lang="en-US" b="1" dirty="0" smtClean="0">
                <a:solidFill>
                  <a:schemeClr val="bg1"/>
                </a:solidFill>
              </a:rPr>
              <a:t>first version </a:t>
            </a:r>
            <a:r>
              <a:rPr lang="en-US" dirty="0" smtClean="0"/>
              <a:t>of             </a:t>
            </a:r>
            <a:br>
              <a:rPr lang="en-US" dirty="0" smtClean="0"/>
            </a:br>
            <a:r>
              <a:rPr lang="en-US" dirty="0" smtClean="0"/>
              <a:t>Angular. (AngularJS) </a:t>
            </a:r>
          </a:p>
          <a:p>
            <a:pPr lvl="1"/>
            <a:r>
              <a:rPr lang="en-US" dirty="0" smtClean="0"/>
              <a:t>Migration </a:t>
            </a:r>
            <a:r>
              <a:rPr lang="en-US" b="1" dirty="0" smtClean="0">
                <a:solidFill>
                  <a:schemeClr val="bg1"/>
                </a:solidFill>
              </a:rPr>
              <a:t>issues </a:t>
            </a:r>
            <a:r>
              <a:rPr lang="en-US" dirty="0" smtClean="0"/>
              <a:t>which can appear while </a:t>
            </a:r>
            <a:r>
              <a:rPr lang="en-US" b="1" dirty="0" smtClean="0">
                <a:solidFill>
                  <a:schemeClr val="bg1"/>
                </a:solidFill>
              </a:rPr>
              <a:t>moving</a:t>
            </a:r>
            <a:r>
              <a:rPr lang="en-US" dirty="0" smtClean="0"/>
              <a:t> from the older version to the latest ones.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pros and cons in 2019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6664">
            <a:off x="9380988" y="4354585"/>
            <a:ext cx="2195281" cy="21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TypeScript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2597" y="5638800"/>
            <a:ext cx="10958928" cy="499819"/>
          </a:xfrm>
        </p:spPr>
        <p:txBody>
          <a:bodyPr/>
          <a:lstStyle/>
          <a:p>
            <a:r>
              <a:rPr lang="en-US" dirty="0"/>
              <a:t>A JavaScript </a:t>
            </a:r>
            <a:r>
              <a:rPr lang="en-US" dirty="0" smtClean="0"/>
              <a:t>Superset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TypeScript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9000"/>
              </a:spcBef>
            </a:pPr>
            <a:r>
              <a:rPr lang="en-US" dirty="0" err="1"/>
              <a:t>TypeScript</a:t>
            </a:r>
            <a:r>
              <a:rPr lang="en-US" dirty="0"/>
              <a:t> uses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ts</a:t>
            </a:r>
            <a:r>
              <a:rPr lang="en-US" dirty="0"/>
              <a:t> file extension (supported by VS Code)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compile</a:t>
            </a:r>
            <a:r>
              <a:rPr lang="en-US" dirty="0"/>
              <a:t> your code</a:t>
            </a:r>
          </a:p>
          <a:p>
            <a:pPr>
              <a:spcBef>
                <a:spcPts val="9000"/>
              </a:spcBef>
            </a:pPr>
            <a:r>
              <a:rPr lang="en-US" dirty="0"/>
              <a:t>Compilation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JavaScript</a:t>
            </a:r>
          </a:p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1" y="2057400"/>
            <a:ext cx="60182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typescript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1" y="4495800"/>
            <a:ext cx="312261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tsc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</a:rPr>
              <a:t> myfile.ts</a:t>
            </a:r>
          </a:p>
        </p:txBody>
      </p:sp>
    </p:spTree>
    <p:extLst>
      <p:ext uri="{BB962C8B-B14F-4D97-AF65-F5344CB8AC3E}">
        <p14:creationId xmlns:p14="http://schemas.microsoft.com/office/powerpoint/2010/main" val="39262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Types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840202" y="1214877"/>
            <a:ext cx="685372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isDone: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840202" y="1954599"/>
            <a:ext cx="6858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decimal: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hex: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0xf00d;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binary: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0b1010;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octal: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0o744;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40202" y="3842918"/>
            <a:ext cx="685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color: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"blue";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color = 'red';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840202" y="4992574"/>
            <a:ext cx="6858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number[]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list: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Array&lt;number&gt;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[1, 2, 3];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9170" y="5998445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info at </a:t>
            </a:r>
            <a:r>
              <a:rPr lang="en-US" sz="2800" dirty="0">
                <a:solidFill>
                  <a:schemeClr val="bg1"/>
                </a:solidFill>
                <a:hlinkClick r:id="rId2"/>
              </a:rPr>
              <a:t>typescriptlang.org/docs/handbook/basic-types.html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43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HTTP Basics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Routing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Angular </a:t>
            </a:r>
            <a:r>
              <a:rPr lang="en-US" dirty="0"/>
              <a:t>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Intro to </a:t>
            </a:r>
            <a:r>
              <a:rPr lang="en-US" dirty="0" err="1"/>
              <a:t>TypeScript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Angular Installation &amp; CLI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6160" y="1214928"/>
            <a:ext cx="10023411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Greeter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greeting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constructor(message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this.greeting = message;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greet()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`Hello, ${this.greeting}`;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greeter : Greeter = new Greeter("world!");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console.log(greeter.greet());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95274" y="792230"/>
            <a:ext cx="4156726" cy="845396"/>
          </a:xfrm>
          <a:prstGeom prst="wedgeRoundRectCallout">
            <a:avLst>
              <a:gd name="adj1" fmla="val -16088"/>
              <a:gd name="adj2" fmla="val 10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Access modifier could be public/private/protected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858752" y="4648200"/>
            <a:ext cx="3394726" cy="789739"/>
          </a:xfrm>
          <a:prstGeom prst="wedgeRoundRectCallout">
            <a:avLst>
              <a:gd name="adj1" fmla="val -28774"/>
              <a:gd name="adj2" fmla="val -1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sz="2800" b="1" noProof="1">
                <a:solidFill>
                  <a:srgbClr val="FFFFFF"/>
                </a:solidFill>
              </a:rPr>
              <a:t>Functions could also have a return type</a:t>
            </a:r>
          </a:p>
        </p:txBody>
      </p:sp>
    </p:spTree>
    <p:extLst>
      <p:ext uri="{BB962C8B-B14F-4D97-AF65-F5344CB8AC3E}">
        <p14:creationId xmlns:p14="http://schemas.microsoft.com/office/powerpoint/2010/main" val="401335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03412" y="983404"/>
            <a:ext cx="85344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move(distanceInMeters: number = 0) 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console.log(`Animal moved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${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distanceInMeters}m.`);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Dog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Animal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bark() 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console.log('Woof! Woof!');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const dog = new Dog();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dog.move(10);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dog.bark();</a:t>
            </a:r>
          </a:p>
        </p:txBody>
      </p:sp>
    </p:spTree>
    <p:extLst>
      <p:ext uri="{BB962C8B-B14F-4D97-AF65-F5344CB8AC3E}">
        <p14:creationId xmlns:p14="http://schemas.microsoft.com/office/powerpoint/2010/main" val="18333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23191" y="1122014"/>
            <a:ext cx="941454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label: string }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console.log(labelledObj.label);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myObj = {size: 10, label: "Size 10 Object"};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printLabel(myObj);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98157" y="3747445"/>
            <a:ext cx="9410700" cy="17235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printLabel(labelledObj: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615117" y="1728589"/>
            <a:ext cx="3093740" cy="405011"/>
          </a:xfrm>
          <a:prstGeom prst="wedgeRoundRectCallout">
            <a:avLst>
              <a:gd name="adj1" fmla="val -17898"/>
              <a:gd name="adj2" fmla="val -71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Property assertion</a:t>
            </a:r>
          </a:p>
        </p:txBody>
      </p:sp>
    </p:spTree>
    <p:extLst>
      <p:ext uri="{BB962C8B-B14F-4D97-AF65-F5344CB8AC3E}">
        <p14:creationId xmlns:p14="http://schemas.microsoft.com/office/powerpoint/2010/main" val="4947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and Enumerations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64972" y="1121139"/>
            <a:ext cx="7334591" cy="2985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&gt;(arg: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</a:t>
            </a:r>
            <a:r>
              <a:rPr lang="fr-FR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arg;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&gt;("myString");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'string'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output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type of output will be 'number'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51661" y="4241144"/>
            <a:ext cx="7334591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Direction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Up = 1,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Down,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Left,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Right,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6627812" y="3200400"/>
            <a:ext cx="2209800" cy="457200"/>
          </a:xfrm>
          <a:prstGeom prst="wedgeRoundRectCallout">
            <a:avLst>
              <a:gd name="adj1" fmla="val -58314"/>
              <a:gd name="adj2" fmla="val 29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noProof="1">
                <a:solidFill>
                  <a:srgbClr val="FFFFFF"/>
                </a:solidFill>
              </a:rPr>
              <a:t>Type </a:t>
            </a:r>
            <a:r>
              <a:rPr lang="en-US" b="1" noProof="1">
                <a:solidFill>
                  <a:schemeClr val="bg1"/>
                </a:solidFill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8934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58564" y="1113071"/>
            <a:ext cx="9334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default interface StringValidator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isAcceptable(s: string): boolean;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58564" y="2755836"/>
            <a:ext cx="93345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 ZipCodeValidator as mainValidator 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58564" y="4029269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{ ZipCodeValidator } from "./ZipCodeValidator";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58561" y="594360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num from "./OneTwoThree";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958564" y="4933370"/>
            <a:ext cx="9334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</a:rPr>
              <a:t> * as validator from "./ZipCodeValidator";</a:t>
            </a:r>
          </a:p>
        </p:txBody>
      </p:sp>
    </p:spTree>
    <p:extLst>
      <p:ext uri="{BB962C8B-B14F-4D97-AF65-F5344CB8AC3E}">
        <p14:creationId xmlns:p14="http://schemas.microsoft.com/office/powerpoint/2010/main" val="7313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Installation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316" y="6088986"/>
            <a:ext cx="10958928" cy="499819"/>
          </a:xfrm>
        </p:spPr>
        <p:txBody>
          <a:bodyPr/>
          <a:lstStyle/>
          <a:p>
            <a:r>
              <a:rPr lang="en-US" dirty="0"/>
              <a:t>Packages, Setup, Structure</a:t>
            </a:r>
          </a:p>
          <a:p>
            <a:endParaRPr lang="bg-BG" dirty="0"/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75" y="2798390"/>
            <a:ext cx="1235005" cy="1235005"/>
          </a:xfrm>
          <a:prstGeom prst="rect">
            <a:avLst/>
          </a:prstGeom>
        </p:spPr>
      </p:pic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05" y="1266359"/>
            <a:ext cx="1517861" cy="1517861"/>
          </a:xfrm>
          <a:prstGeom prst="rect">
            <a:avLst/>
          </a:prstGeom>
        </p:spPr>
      </p:pic>
      <p:pic>
        <p:nvPicPr>
          <p:cNvPr id="9" name="Picture 8">
            <a:extLst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36" y="2925110"/>
            <a:ext cx="1163638" cy="116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globally via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>
              <a:spcBef>
                <a:spcPts val="66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new project</a:t>
            </a:r>
          </a:p>
          <a:p>
            <a:pPr>
              <a:spcBef>
                <a:spcPts val="13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a dev server on port 4200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App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939064"/>
            <a:ext cx="559559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npm install -g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@angular/cli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0412" y="3543619"/>
            <a:ext cx="556470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new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some-app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cd 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</a:rPr>
              <a:t>some-app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2" y="5579061"/>
            <a:ext cx="556470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ng serve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84" t="1106"/>
          <a:stretch/>
        </p:blipFill>
        <p:spPr>
          <a:xfrm>
            <a:off x="7542212" y="1867300"/>
            <a:ext cx="3581304" cy="344407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9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Visit the </a:t>
            </a:r>
            <a:r>
              <a:rPr lang="en-US" sz="4000" b="1" dirty="0">
                <a:solidFill>
                  <a:schemeClr val="bg1"/>
                </a:solidFill>
              </a:rPr>
              <a:t>official website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Documentation</a:t>
            </a:r>
          </a:p>
          <a:p>
            <a:pPr>
              <a:spcBef>
                <a:spcPts val="7800"/>
              </a:spcBef>
            </a:pPr>
            <a:r>
              <a:rPr lang="en-US" sz="4000" dirty="0"/>
              <a:t>Online sandbox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1612" y="2069495"/>
            <a:ext cx="8382000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2"/>
              </a:rPr>
              <a:t>https://angular.io/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41612" y="3680316"/>
            <a:ext cx="8382000" cy="6624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3"/>
              </a:rPr>
              <a:t>https://angular.io/docs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41612" y="5308527"/>
            <a:ext cx="8382000" cy="1050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embed.plnkr.co/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hlinkClick r:id="rId4"/>
              </a:rPr>
              <a:t>?show=preview&amp;show=app%2Fapp.component.ts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8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Visual Studio Code </a:t>
            </a:r>
            <a:r>
              <a:rPr lang="en-US" dirty="0" smtClean="0"/>
              <a:t>fully supports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smtClean="0"/>
              <a:t>You may use your favorite IDE (most have </a:t>
            </a:r>
            <a:r>
              <a:rPr lang="en-US" b="1" dirty="0" smtClean="0">
                <a:solidFill>
                  <a:schemeClr val="bg1"/>
                </a:solidFill>
              </a:rPr>
              <a:t>plugins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using the </a:t>
            </a:r>
            <a:r>
              <a:rPr lang="en-US" b="1" dirty="0" smtClean="0">
                <a:solidFill>
                  <a:schemeClr val="bg1"/>
                </a:solidFill>
              </a:rPr>
              <a:t>Angular CLI</a:t>
            </a:r>
          </a:p>
          <a:p>
            <a:pPr lvl="1"/>
            <a:r>
              <a:rPr lang="en-US" dirty="0" smtClean="0"/>
              <a:t>You do not need to use a </a:t>
            </a:r>
            <a:r>
              <a:rPr lang="en-US" b="1" dirty="0" smtClean="0">
                <a:solidFill>
                  <a:schemeClr val="bg1"/>
                </a:solidFill>
              </a:rPr>
              <a:t>linter</a:t>
            </a:r>
          </a:p>
          <a:p>
            <a:pPr lvl="1"/>
            <a:r>
              <a:rPr lang="en-US" dirty="0" smtClean="0"/>
              <a:t>You do not need install any specific </a:t>
            </a:r>
            <a:r>
              <a:rPr lang="en-US" b="1" dirty="0" smtClean="0">
                <a:solidFill>
                  <a:schemeClr val="bg1"/>
                </a:solidFill>
              </a:rPr>
              <a:t>plugin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Everything</a:t>
            </a:r>
            <a:r>
              <a:rPr lang="en-US" dirty="0" smtClean="0"/>
              <a:t> is included</a:t>
            </a:r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 Support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3" y="5244397"/>
            <a:ext cx="1398406" cy="1398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66" y="5334000"/>
            <a:ext cx="1210596" cy="1210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19" y="5240601"/>
            <a:ext cx="4572396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6F8F26-9EAB-401B-8F94-4F40E73F9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Live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17124C4-71A4-4DFE-9095-87DDC4691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simple Angular App!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3A0FDB-38E2-44E6-9AE5-9E46F50A9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312" y="6396852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7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>
          <a:xfrm>
            <a:off x="697696" y="1609060"/>
            <a:ext cx="7885200" cy="5096982"/>
          </a:xfrm>
          <a:prstGeom prst="rect">
            <a:avLst/>
          </a:prstGeom>
        </p:spPr>
        <p:txBody>
          <a:bodyPr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Angular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framework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front-end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TypeScript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is JavaScript </a:t>
            </a:r>
            <a:r>
              <a:rPr lang="en-US" sz="3200" b="1" dirty="0">
                <a:solidFill>
                  <a:schemeClr val="bg1"/>
                </a:solidFill>
              </a:rPr>
              <a:t>superset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Aft>
                <a:spcPts val="3000"/>
              </a:spcAft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Angular CLI </a:t>
            </a:r>
            <a:r>
              <a:rPr lang="en-US" sz="3200" dirty="0">
                <a:solidFill>
                  <a:schemeClr val="bg2"/>
                </a:solidFill>
              </a:rPr>
              <a:t>is a complete </a:t>
            </a:r>
            <a:r>
              <a:rPr lang="en-US" sz="3200" b="1" dirty="0">
                <a:solidFill>
                  <a:schemeClr val="bg1"/>
                </a:solidFill>
              </a:rPr>
              <a:t>toolkit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for    working with Angular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166179" y="2914028"/>
            <a:ext cx="72771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LabelledValue 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 label: string;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function print(labelledObj: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LabelledValue</a:t>
            </a: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) { … }</a:t>
            </a:r>
          </a:p>
        </p:txBody>
      </p:sp>
    </p:spTree>
    <p:extLst>
      <p:ext uri="{BB962C8B-B14F-4D97-AF65-F5344CB8AC3E}">
        <p14:creationId xmlns:p14="http://schemas.microsoft.com/office/powerpoint/2010/main" val="30922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06388" y="6456858"/>
            <a:ext cx="12111057" cy="363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https://softuni.bg/courses/angular-2-fundamentals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5809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5809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1694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4850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3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dirty="0" smtClean="0">
                <a:hlinkClick r:id="rId3"/>
              </a:rPr>
              <a:t>                                                                   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                             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Basics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6807" y="6019800"/>
            <a:ext cx="10958928" cy="499819"/>
          </a:xfrm>
        </p:spPr>
        <p:txBody>
          <a:bodyPr/>
          <a:lstStyle/>
          <a:p>
            <a:r>
              <a:rPr lang="en-US" dirty="0" smtClean="0"/>
              <a:t>HTTP </a:t>
            </a:r>
            <a:r>
              <a:rPr lang="en-US" dirty="0"/>
              <a:t>Server </a:t>
            </a:r>
            <a:r>
              <a:rPr lang="en-US" dirty="0" smtClean="0"/>
              <a:t>- Client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905000"/>
            <a:ext cx="3048000" cy="157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8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509917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</a:t>
            </a:r>
            <a:r>
              <a:rPr lang="en-US" dirty="0" smtClean="0"/>
              <a:t>yper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ext </a:t>
            </a:r>
            <a:r>
              <a:rPr lang="en-US" b="1" dirty="0" smtClean="0">
                <a:solidFill>
                  <a:schemeClr val="bg1"/>
                </a:solidFill>
              </a:rPr>
              <a:t>T</a:t>
            </a:r>
            <a:r>
              <a:rPr lang="en-US" dirty="0" smtClean="0"/>
              <a:t>ransfer </a:t>
            </a:r>
            <a:r>
              <a:rPr lang="en-US" b="1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rotocol (HTTP)</a:t>
            </a:r>
          </a:p>
          <a:p>
            <a:pPr lvl="1"/>
            <a:r>
              <a:rPr lang="en-US" dirty="0" smtClean="0"/>
              <a:t>Client-server protocol for </a:t>
            </a:r>
            <a:r>
              <a:rPr lang="en-US" b="1" dirty="0" smtClean="0">
                <a:solidFill>
                  <a:schemeClr val="bg1"/>
                </a:solidFill>
              </a:rPr>
              <a:t>transferring</a:t>
            </a:r>
            <a:r>
              <a:rPr lang="en-US" dirty="0" smtClean="0"/>
              <a:t> Web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r>
              <a:rPr lang="en-US" dirty="0" smtClean="0"/>
              <a:t>                  </a:t>
            </a:r>
            <a:br>
              <a:rPr lang="en-US" dirty="0" smtClean="0"/>
            </a:br>
            <a:r>
              <a:rPr lang="en-US" dirty="0" smtClean="0"/>
              <a:t>(HTML files, images, styles, etc.)</a:t>
            </a:r>
          </a:p>
          <a:p>
            <a:r>
              <a:rPr lang="en-US" dirty="0" smtClean="0"/>
              <a:t>Important properties of HTTP</a:t>
            </a:r>
          </a:p>
          <a:p>
            <a:pPr lvl="1"/>
            <a:r>
              <a:rPr lang="en-US" dirty="0" smtClean="0"/>
              <a:t>Request-response model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Relies on a unique resource URLs</a:t>
            </a:r>
          </a:p>
          <a:p>
            <a:pPr lvl="1"/>
            <a:r>
              <a:rPr lang="en-US" dirty="0" smtClean="0"/>
              <a:t>Provides resource metadata (e.g. encoding)</a:t>
            </a:r>
          </a:p>
          <a:p>
            <a:pPr lvl="1"/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  <a:p>
            <a:pPr lvl="1"/>
            <a:r>
              <a:rPr lang="en-US" dirty="0"/>
              <a:t>Running on end host</a:t>
            </a:r>
          </a:p>
          <a:p>
            <a:pPr lvl="1"/>
            <a:r>
              <a:rPr lang="en-US" dirty="0"/>
              <a:t>E.g. Web browser</a:t>
            </a:r>
          </a:p>
          <a:p>
            <a:pPr lvl="1"/>
            <a:r>
              <a:rPr lang="en-US" dirty="0"/>
              <a:t>Requests a resource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6371B1F-C8A0-4278-BC38-EDD5D0CBCD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Server program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Running at the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 Web server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Provides resources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2719" y="1600200"/>
            <a:ext cx="5141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C39FE97-F95B-4B50-A022-090E5153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 Request-Response Protocol (2)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4EEB2E-D697-4D08-9DEA-9B65E22159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 descr="j0292020">
            <a:extLst>
              <a:ext uri="{FF2B5EF4-FFF2-40B4-BE49-F238E27FC236}">
                <a16:creationId xmlns:a16="http://schemas.microsoft.com/office/drawing/2014/main" xmlns="" id="{B5BA0C3A-0F8A-42FD-AAFD-E25A6E59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45" y="4071937"/>
            <a:ext cx="1868488" cy="1773237"/>
          </a:xfrm>
          <a:prstGeom prst="rect">
            <a:avLst/>
          </a:prstGeom>
          <a:noFill/>
        </p:spPr>
      </p:pic>
      <p:pic>
        <p:nvPicPr>
          <p:cNvPr id="9" name="Picture 8" descr="j0285750">
            <a:extLst>
              <a:ext uri="{FF2B5EF4-FFF2-40B4-BE49-F238E27FC236}">
                <a16:creationId xmlns:a16="http://schemas.microsoft.com/office/drawing/2014/main" xmlns="" id="{6DFBD2E6-7D5A-426E-85BD-6E73170A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1704" y="4190999"/>
            <a:ext cx="2497137" cy="1535112"/>
          </a:xfrm>
          <a:prstGeom prst="rect">
            <a:avLst/>
          </a:prstGeom>
          <a:noFill/>
        </p:spPr>
      </p:pic>
      <p:sp>
        <p:nvSpPr>
          <p:cNvPr id="10" name="Freeform 7">
            <a:extLst>
              <a:ext uri="{FF2B5EF4-FFF2-40B4-BE49-F238E27FC236}">
                <a16:creationId xmlns:a16="http://schemas.microsoft.com/office/drawing/2014/main" xmlns="" id="{3CFC976D-AFAB-40F6-BFB2-521E0272910E}"/>
              </a:ext>
            </a:extLst>
          </p:cNvPr>
          <p:cNvSpPr>
            <a:spLocks/>
          </p:cNvSpPr>
          <p:nvPr/>
        </p:nvSpPr>
        <p:spPr bwMode="auto">
          <a:xfrm>
            <a:off x="4311670" y="21336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A4BE4DFC-5D5C-4C8F-84FF-76A9C941F1F4}"/>
              </a:ext>
            </a:extLst>
          </p:cNvPr>
          <p:cNvSpPr>
            <a:spLocks/>
          </p:cNvSpPr>
          <p:nvPr/>
        </p:nvSpPr>
        <p:spPr bwMode="auto">
          <a:xfrm flipH="1" flipV="1">
            <a:off x="4311668" y="39179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xmlns="" id="{53CAA143-431B-409C-B363-45C00CDD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651" y="24925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35D5AA9C-8A16-44CC-86A8-EED4F945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85" y="34290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</p:spTree>
    <p:extLst>
      <p:ext uri="{BB962C8B-B14F-4D97-AF65-F5344CB8AC3E}">
        <p14:creationId xmlns:p14="http://schemas.microsoft.com/office/powerpoint/2010/main" val="85642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 response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Hyper Text Transfer Protocol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760413" y="1772809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 /courses/about.aspx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Host: www.softuni.com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760413" y="3941002"/>
            <a:ext cx="83058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&lt;html&gt;&lt;title&gt;Hello&lt;/title&gt;Welcome to our site&lt;/html&gt;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617913" y="2866977"/>
            <a:ext cx="2590800" cy="352382"/>
          </a:xfrm>
          <a:prstGeom prst="wedgeRoundRectCallout">
            <a:avLst>
              <a:gd name="adj1" fmla="val -55029"/>
              <a:gd name="adj2" fmla="val 102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cs typeface="Consolas" pitchFamily="49" charset="0"/>
              </a:rPr>
              <a:t>End</a:t>
            </a:r>
            <a:r>
              <a:rPr lang="en-US" sz="20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of request header</a:t>
            </a:r>
          </a:p>
        </p:txBody>
      </p:sp>
    </p:spTree>
    <p:extLst>
      <p:ext uri="{BB962C8B-B14F-4D97-AF65-F5344CB8AC3E}">
        <p14:creationId xmlns:p14="http://schemas.microsoft.com/office/powerpoint/2010/main" val="254023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Overview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61557"/>
            <a:ext cx="2743200" cy="3115686"/>
          </a:xfrm>
          <a:prstGeom prst="rect">
            <a:avLst/>
          </a:prstGeom>
          <a:effectLst>
            <a:glow rad="7366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1735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</Words>
  <Application>Microsoft Office PowerPoint</Application>
  <PresentationFormat>Custom</PresentationFormat>
  <Paragraphs>306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 16x9</vt:lpstr>
      <vt:lpstr>1_SoftUni3_1</vt:lpstr>
      <vt:lpstr>2_SoftUni3_1</vt:lpstr>
      <vt:lpstr>Intro to Angular</vt:lpstr>
      <vt:lpstr>Table of Contents</vt:lpstr>
      <vt:lpstr>Have a Question?</vt:lpstr>
      <vt:lpstr>PowerPoint Presentation</vt:lpstr>
      <vt:lpstr>HTTP</vt:lpstr>
      <vt:lpstr>HTTP: Request-Response Protocol</vt:lpstr>
      <vt:lpstr>HTTP: Request-Response Protocol (2)</vt:lpstr>
      <vt:lpstr>Example: Hyper Text Transfer Protocol</vt:lpstr>
      <vt:lpstr>PowerPoint Presentation</vt:lpstr>
      <vt:lpstr>What is Routing?</vt:lpstr>
      <vt:lpstr>Single Page Applications</vt:lpstr>
      <vt:lpstr>PowerPoint Presentation</vt:lpstr>
      <vt:lpstr>What is Angular?</vt:lpstr>
      <vt:lpstr>Angular Versions</vt:lpstr>
      <vt:lpstr>Angular pros and cons in 2019</vt:lpstr>
      <vt:lpstr>Angular pros and cons in 2019 (2)</vt:lpstr>
      <vt:lpstr>PowerPoint Presentation</vt:lpstr>
      <vt:lpstr>Introduction To TypeScript</vt:lpstr>
      <vt:lpstr>Variable Types</vt:lpstr>
      <vt:lpstr>Classes</vt:lpstr>
      <vt:lpstr>Inheritance</vt:lpstr>
      <vt:lpstr>Interfaces</vt:lpstr>
      <vt:lpstr>Generics and Enumerations</vt:lpstr>
      <vt:lpstr>Modules</vt:lpstr>
      <vt:lpstr>PowerPoint Presentation</vt:lpstr>
      <vt:lpstr>Creating A New App</vt:lpstr>
      <vt:lpstr>Finding Information</vt:lpstr>
      <vt:lpstr>IDE Support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Fundamentals - Introduction to TypesScript and Angular</dc:title>
  <dc:subject>Angular Fundamentals – Practical Training Course @ SoftUni</dc:subject>
  <dc:creator/>
  <cp:keywords>SoftUni, Software University, programming, software development, software engineering, course, javascript, andular, web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2019-03-18T22:15:34Z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