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2"/>
  </p:sldMasterIdLst>
  <p:notesMasterIdLst>
    <p:notesMasterId r:id="rId46"/>
  </p:notesMasterIdLst>
  <p:handoutMasterIdLst>
    <p:handoutMasterId r:id="rId47"/>
  </p:handoutMasterIdLst>
  <p:sldIdLst>
    <p:sldId id="508" r:id="rId3"/>
    <p:sldId id="509" r:id="rId4"/>
    <p:sldId id="460" r:id="rId5"/>
    <p:sldId id="514" r:id="rId6"/>
    <p:sldId id="546" r:id="rId7"/>
    <p:sldId id="482" r:id="rId8"/>
    <p:sldId id="515" r:id="rId9"/>
    <p:sldId id="547" r:id="rId10"/>
    <p:sldId id="516" r:id="rId11"/>
    <p:sldId id="548" r:id="rId12"/>
    <p:sldId id="518" r:id="rId13"/>
    <p:sldId id="528" r:id="rId14"/>
    <p:sldId id="529" r:id="rId15"/>
    <p:sldId id="530" r:id="rId16"/>
    <p:sldId id="531" r:id="rId17"/>
    <p:sldId id="532" r:id="rId18"/>
    <p:sldId id="519" r:id="rId19"/>
    <p:sldId id="487" r:id="rId20"/>
    <p:sldId id="520" r:id="rId21"/>
    <p:sldId id="521" r:id="rId22"/>
    <p:sldId id="522" r:id="rId23"/>
    <p:sldId id="495" r:id="rId24"/>
    <p:sldId id="496" r:id="rId25"/>
    <p:sldId id="497" r:id="rId26"/>
    <p:sldId id="498" r:id="rId27"/>
    <p:sldId id="499" r:id="rId28"/>
    <p:sldId id="492" r:id="rId29"/>
    <p:sldId id="494" r:id="rId30"/>
    <p:sldId id="523" r:id="rId31"/>
    <p:sldId id="524" r:id="rId32"/>
    <p:sldId id="525" r:id="rId33"/>
    <p:sldId id="502" r:id="rId34"/>
    <p:sldId id="526" r:id="rId35"/>
    <p:sldId id="527" r:id="rId36"/>
    <p:sldId id="505" r:id="rId37"/>
    <p:sldId id="506" r:id="rId38"/>
    <p:sldId id="550" r:id="rId39"/>
    <p:sldId id="549" r:id="rId40"/>
    <p:sldId id="541" r:id="rId41"/>
    <p:sldId id="551" r:id="rId42"/>
    <p:sldId id="552" r:id="rId43"/>
    <p:sldId id="544" r:id="rId44"/>
    <p:sldId id="545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08"/>
            <p14:sldId id="509"/>
            <p14:sldId id="460"/>
          </p14:sldIdLst>
        </p14:section>
        <p14:section name="Components: Basic Idea" id="{4C6CD7CE-4C5C-4256-BE95-6EC46516E444}">
          <p14:sldIdLst>
            <p14:sldId id="514"/>
            <p14:sldId id="546"/>
            <p14:sldId id="482"/>
          </p14:sldIdLst>
        </p14:section>
        <p14:section name="Creating Components" id="{E9CD94B7-038E-4B74-820D-E7D245393716}">
          <p14:sldIdLst>
            <p14:sldId id="515"/>
            <p14:sldId id="547"/>
            <p14:sldId id="516"/>
            <p14:sldId id="548"/>
            <p14:sldId id="518"/>
          </p14:sldIdLst>
        </p14:section>
        <p14:section name="Bootstrapping &amp; Modules" id="{03AA0100-9FFA-492A-9466-98D6D3104D76}">
          <p14:sldIdLst>
            <p14:sldId id="528"/>
            <p14:sldId id="529"/>
            <p14:sldId id="530"/>
            <p14:sldId id="531"/>
            <p14:sldId id="532"/>
          </p14:sldIdLst>
        </p14:section>
        <p14:section name="Data Bindings &amp; Templates" id="{5E6868D1-15C3-468C-A48D-9D5BB8CECB73}">
          <p14:sldIdLst>
            <p14:sldId id="519"/>
            <p14:sldId id="487"/>
            <p14:sldId id="520"/>
            <p14:sldId id="521"/>
            <p14:sldId id="522"/>
            <p14:sldId id="495"/>
            <p14:sldId id="496"/>
            <p14:sldId id="497"/>
            <p14:sldId id="498"/>
            <p14:sldId id="499"/>
            <p14:sldId id="492"/>
            <p14:sldId id="494"/>
          </p14:sldIdLst>
        </p14:section>
        <p14:section name="Component Lifecycle" id="{01041C15-7BE6-4A29-AB4B-8266751A7DB1}">
          <p14:sldIdLst>
            <p14:sldId id="523"/>
            <p14:sldId id="524"/>
            <p14:sldId id="525"/>
            <p14:sldId id="502"/>
          </p14:sldIdLst>
        </p14:section>
        <p14:section name="Components Interaction" id="{09675AA4-0D85-4D29-BAF9-A00F77E6CA0E}">
          <p14:sldIdLst>
            <p14:sldId id="526"/>
            <p14:sldId id="527"/>
            <p14:sldId id="505"/>
            <p14:sldId id="506"/>
            <p14:sldId id="550"/>
          </p14:sldIdLst>
        </p14:section>
        <p14:section name="Summary" id="{1888D697-2B49-43A6-BDC2-719250E583B8}">
          <p14:sldIdLst>
            <p14:sldId id="549"/>
            <p14:sldId id="541"/>
            <p14:sldId id="551"/>
            <p14:sldId id="552"/>
            <p14:sldId id="544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4CAF50"/>
    <a:srgbClr val="CC0000"/>
    <a:srgbClr val="91278F"/>
    <a:srgbClr val="8D0E1B"/>
    <a:srgbClr val="7AD2FF"/>
    <a:srgbClr val="000066"/>
    <a:srgbClr val="234465"/>
    <a:srgbClr val="663606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5400" autoAdjust="0"/>
  </p:normalViewPr>
  <p:slideViewPr>
    <p:cSldViewPr>
      <p:cViewPr varScale="1">
        <p:scale>
          <a:sx n="66" d="100"/>
          <a:sy n="66" d="100"/>
        </p:scale>
        <p:origin x="544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845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8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7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50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7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81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6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5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9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0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3.gif"/><Relationship Id="rId4" Type="http://schemas.openxmlformats.org/officeDocument/2006/relationships/image" Target="../media/image40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349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899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0024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5095" y="-27503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5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5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3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8239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3/19/2019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6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64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7" y="3458465"/>
            <a:ext cx="1974056" cy="1692048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building blocks of our application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Data Binding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380412" y="6248400"/>
            <a:ext cx="2950749" cy="363104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66686" y="49530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SoftUni</a:t>
            </a:r>
            <a:r>
              <a:rPr lang="en-US" sz="2800" b="1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66686" y="5379345"/>
            <a:ext cx="3187700" cy="444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12" y="3042511"/>
            <a:ext cx="1752600" cy="18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4C3300D6-2AC4-4EC9-83FA-BC7352C11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we need to </a:t>
            </a:r>
            <a:r>
              <a:rPr lang="en-US" dirty="0" smtClean="0"/>
              <a:t>                    </a:t>
            </a:r>
            <a:r>
              <a:rPr lang="en-US" b="1" dirty="0" smtClean="0">
                <a:solidFill>
                  <a:schemeClr val="bg1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/>
              <a:t>it in the </a:t>
            </a:r>
            <a:r>
              <a:rPr lang="en-US" b="1" dirty="0" smtClean="0">
                <a:solidFill>
                  <a:schemeClr val="bg1"/>
                </a:solidFill>
              </a:rPr>
              <a:t>declarations</a:t>
            </a:r>
            <a:r>
              <a:rPr lang="en-US" dirty="0" smtClean="0"/>
              <a:t> </a:t>
            </a:r>
            <a:r>
              <a:rPr lang="en-US" dirty="0"/>
              <a:t>array at the </a:t>
            </a:r>
            <a:r>
              <a:rPr lang="en-US" b="1" dirty="0">
                <a:solidFill>
                  <a:schemeClr val="bg1"/>
                </a:solidFill>
              </a:rPr>
              <a:t>app </a:t>
            </a:r>
            <a:r>
              <a:rPr lang="en-US" b="1" dirty="0" smtClean="0">
                <a:solidFill>
                  <a:schemeClr val="bg1"/>
                </a:solidFill>
              </a:rPr>
              <a:t>module</a:t>
            </a:r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NgModules</a:t>
            </a:r>
            <a:r>
              <a:rPr lang="en-US" dirty="0" smtClean="0"/>
              <a:t> help </a:t>
            </a:r>
            <a:r>
              <a:rPr lang="en-US" b="1" dirty="0" smtClean="0">
                <a:solidFill>
                  <a:schemeClr val="bg1"/>
                </a:solidFill>
              </a:rPr>
              <a:t>organize</a:t>
            </a:r>
            <a:r>
              <a:rPr lang="en-US" dirty="0" smtClean="0"/>
              <a:t> an application </a:t>
            </a:r>
            <a:r>
              <a:rPr lang="en-US" b="1" dirty="0" smtClean="0">
                <a:solidFill>
                  <a:schemeClr val="bg1"/>
                </a:solidFill>
              </a:rPr>
              <a:t>into                             cohesive blocks </a:t>
            </a:r>
            <a:r>
              <a:rPr lang="en-US" dirty="0" smtClean="0"/>
              <a:t>of functionality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0412" y="3759168"/>
            <a:ext cx="426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[</a:t>
            </a:r>
          </a:p>
          <a:p>
            <a:pPr lvl="2"/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latin typeface="Consolas" panose="020B0609020204030204" pitchFamily="49" charset="0"/>
              </a:rPr>
              <a:t>]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D35F046-F371-464A-A141-DF25219AD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8000"/>
              </a:spcAft>
            </a:pPr>
            <a:r>
              <a:rPr lang="en-US" dirty="0"/>
              <a:t>We can use the Angular 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component</a:t>
            </a:r>
          </a:p>
          <a:p>
            <a:r>
              <a:rPr lang="en-US" dirty="0"/>
              <a:t>The CLI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new folder </a:t>
            </a:r>
            <a:r>
              <a:rPr lang="en-US" b="1" dirty="0" err="1">
                <a:solidFill>
                  <a:schemeClr val="bg1"/>
                </a:solidFill>
              </a:rPr>
              <a:t>src</a:t>
            </a:r>
            <a:r>
              <a:rPr lang="en-US" b="1" dirty="0">
                <a:solidFill>
                  <a:schemeClr val="bg1"/>
                </a:solidFill>
              </a:rPr>
              <a:t>/app/home/</a:t>
            </a:r>
          </a:p>
          <a:p>
            <a:r>
              <a:rPr lang="en-US" dirty="0"/>
              <a:t>The CLI directly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the component in the </a:t>
            </a:r>
            <a:r>
              <a:rPr lang="en-US" b="1" dirty="0">
                <a:solidFill>
                  <a:schemeClr val="bg1"/>
                </a:solidFill>
              </a:rPr>
              <a:t>app module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with the CLI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019953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 generate component home</a:t>
            </a:r>
          </a:p>
        </p:txBody>
      </p:sp>
      <p:pic>
        <p:nvPicPr>
          <p:cNvPr id="6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1344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81" y="4609538"/>
            <a:ext cx="2057400" cy="2057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98" y="4666168"/>
            <a:ext cx="1704344" cy="170434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9" y="6041070"/>
            <a:ext cx="10958928" cy="499819"/>
          </a:xfrm>
        </p:spPr>
        <p:txBody>
          <a:bodyPr/>
          <a:lstStyle/>
          <a:p>
            <a:r>
              <a:rPr lang="en-US" dirty="0"/>
              <a:t>Starting the application</a:t>
            </a:r>
            <a:endParaRPr lang="bg-B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164864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3F3133CE-3670-4589-95DD-59A0ADCEB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how the application parts </a:t>
            </a:r>
            <a:r>
              <a:rPr lang="en-US" b="1" dirty="0">
                <a:solidFill>
                  <a:schemeClr val="bg1"/>
                </a:solidFill>
              </a:rPr>
              <a:t>fit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together</a:t>
            </a:r>
          </a:p>
          <a:p>
            <a:r>
              <a:rPr lang="en-US" dirty="0"/>
              <a:t>Every application has at least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dirty="0" err="1"/>
              <a:t>NgModule</a:t>
            </a:r>
            <a:r>
              <a:rPr lang="en-US" dirty="0"/>
              <a:t> –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module</a:t>
            </a:r>
            <a:endParaRPr lang="en-US" dirty="0"/>
          </a:p>
          <a:p>
            <a:pPr lvl="1">
              <a:spcAft>
                <a:spcPts val="6000"/>
              </a:spcAft>
            </a:pPr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bootstrap</a:t>
            </a:r>
            <a:r>
              <a:rPr lang="en-US" dirty="0"/>
              <a:t> (launch) the application</a:t>
            </a:r>
          </a:p>
          <a:p>
            <a:pPr>
              <a:spcAft>
                <a:spcPts val="6000"/>
              </a:spcAft>
            </a:pPr>
            <a:r>
              <a:rPr lang="en-US" dirty="0"/>
              <a:t>Usually it is called </a:t>
            </a:r>
            <a:r>
              <a:rPr lang="en-US" b="1" dirty="0" err="1">
                <a:solidFill>
                  <a:schemeClr val="bg1"/>
                </a:solidFill>
              </a:rPr>
              <a:t>AppModule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but it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necessary</a:t>
            </a:r>
            <a:endParaRPr lang="bg-BG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 Application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4114800"/>
            <a:ext cx="887888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platformBrowserDynamic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bootstrapModule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02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1592162"/>
            <a:ext cx="1001079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'@angular/platform-browser';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'./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app.component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5212" y="2971800"/>
            <a:ext cx="1001079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declarations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providers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[],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5212" y="5455299"/>
            <a:ext cx="1001079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313612" y="3352800"/>
            <a:ext cx="3383280" cy="1097280"/>
          </a:xfrm>
          <a:prstGeom prst="wedgeRoundRectCallout">
            <a:avLst>
              <a:gd name="adj1" fmla="val -28253"/>
              <a:gd name="adj2" fmla="val -261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@</a:t>
            </a:r>
            <a:r>
              <a:rPr lang="en-US" b="1" noProof="1">
                <a:solidFill>
                  <a:schemeClr val="bg1"/>
                </a:solidFill>
              </a:rPr>
              <a:t>NgModule</a:t>
            </a:r>
            <a:r>
              <a:rPr lang="en-US" b="1" noProof="1">
                <a:solidFill>
                  <a:srgbClr val="FFFFFF"/>
                </a:solidFill>
              </a:rPr>
              <a:t> tells Angular how to </a:t>
            </a:r>
            <a:r>
              <a:rPr lang="en-US" b="1" noProof="1">
                <a:solidFill>
                  <a:schemeClr val="bg1"/>
                </a:solidFill>
              </a:rPr>
              <a:t>compile</a:t>
            </a:r>
            <a:r>
              <a:rPr lang="en-US" b="1" noProof="1">
                <a:solidFill>
                  <a:srgbClr val="FFFFFF"/>
                </a:solidFill>
              </a:rPr>
              <a:t> and </a:t>
            </a:r>
            <a:r>
              <a:rPr lang="en-US" b="1" noProof="1">
                <a:solidFill>
                  <a:schemeClr val="bg1"/>
                </a:solidFill>
              </a:rPr>
              <a:t>launch</a:t>
            </a:r>
            <a:r>
              <a:rPr lang="en-US" b="1" noProof="1">
                <a:solidFill>
                  <a:srgbClr val="FFFFFF"/>
                </a:solidFill>
              </a:rPr>
              <a:t> the app</a:t>
            </a:r>
          </a:p>
        </p:txBody>
      </p:sp>
    </p:spTree>
    <p:extLst>
      <p:ext uri="{BB962C8B-B14F-4D97-AF65-F5344CB8AC3E}">
        <p14:creationId xmlns:p14="http://schemas.microsoft.com/office/powerpoint/2010/main" val="1223114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BEBA2ED-ABF2-4544-ADAD-8F561845D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array 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declarables</a:t>
            </a:r>
            <a:r>
              <a:rPr lang="en-US" dirty="0"/>
              <a:t> –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pipes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imports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Only @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r>
              <a:rPr lang="en-US" dirty="0"/>
              <a:t> classes – integrated (</a:t>
            </a:r>
            <a:r>
              <a:rPr lang="en-US" b="1" dirty="0" err="1">
                <a:solidFill>
                  <a:schemeClr val="bg1"/>
                </a:solidFill>
              </a:rPr>
              <a:t>HttpClientModule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BrowserModule</a:t>
            </a:r>
            <a:r>
              <a:rPr lang="en-US" dirty="0"/>
              <a:t>) or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made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Module Properties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441960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Module Properties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63" y="4114800"/>
            <a:ext cx="2198864" cy="219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90356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providers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Register </a:t>
            </a:r>
            <a:r>
              <a:rPr lang="en-US" sz="3400" b="1" dirty="0">
                <a:solidFill>
                  <a:schemeClr val="bg1"/>
                </a:solidFill>
              </a:rPr>
              <a:t>service</a:t>
            </a:r>
            <a:r>
              <a:rPr lang="en-US" sz="3400" dirty="0"/>
              <a:t> providers and </a:t>
            </a:r>
            <a:r>
              <a:rPr lang="en-US" sz="3400" b="1" dirty="0">
                <a:solidFill>
                  <a:schemeClr val="bg1"/>
                </a:solidFill>
              </a:rPr>
              <a:t>inject</a:t>
            </a:r>
            <a:r>
              <a:rPr lang="en-US" sz="3400" dirty="0"/>
              <a:t> them into components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bootstrap</a:t>
            </a:r>
            <a:r>
              <a:rPr lang="en-US" sz="3400" dirty="0"/>
              <a:t> array</a:t>
            </a:r>
          </a:p>
          <a:p>
            <a:pPr lvl="1"/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root</a:t>
            </a:r>
            <a:r>
              <a:rPr lang="en-US" sz="3400" dirty="0"/>
              <a:t> component – used to </a:t>
            </a:r>
            <a:r>
              <a:rPr lang="en-US" sz="3400" b="1" dirty="0">
                <a:solidFill>
                  <a:schemeClr val="bg1"/>
                </a:solidFill>
              </a:rPr>
              <a:t>launch</a:t>
            </a:r>
            <a:r>
              <a:rPr lang="en-US" sz="3400" dirty="0"/>
              <a:t> the </a:t>
            </a:r>
            <a:r>
              <a:rPr lang="en-US" sz="3400" dirty="0" smtClean="0"/>
              <a:t>application</a:t>
            </a:r>
          </a:p>
          <a:p>
            <a:r>
              <a:rPr lang="en-US" sz="3400" dirty="0"/>
              <a:t>Inserting a </a:t>
            </a:r>
            <a:r>
              <a:rPr lang="en-US" sz="3400" b="1" dirty="0">
                <a:solidFill>
                  <a:schemeClr val="bg1"/>
                </a:solidFill>
              </a:rPr>
              <a:t>bootstrapped</a:t>
            </a:r>
            <a:r>
              <a:rPr lang="en-US" sz="3400" dirty="0"/>
              <a:t> </a:t>
            </a:r>
            <a:r>
              <a:rPr lang="en-US" sz="3400" dirty="0" smtClean="0"/>
              <a:t>component                                               </a:t>
            </a:r>
            <a:r>
              <a:rPr lang="en-US" sz="3400" dirty="0"/>
              <a:t>usually </a:t>
            </a:r>
            <a:r>
              <a:rPr lang="en-US" sz="3400" b="1" dirty="0">
                <a:solidFill>
                  <a:schemeClr val="bg1"/>
                </a:solidFill>
              </a:rPr>
              <a:t>triggers</a:t>
            </a:r>
            <a:r>
              <a:rPr lang="en-US" sz="3400" dirty="0"/>
              <a:t> a </a:t>
            </a:r>
            <a:r>
              <a:rPr lang="en-US" sz="3400" b="1" dirty="0">
                <a:solidFill>
                  <a:schemeClr val="bg1"/>
                </a:solidFill>
              </a:rPr>
              <a:t>cascade</a:t>
            </a:r>
            <a:r>
              <a:rPr lang="en-US" sz="3400" dirty="0"/>
              <a:t> of </a:t>
            </a:r>
            <a:r>
              <a:rPr lang="en-US" sz="3400" dirty="0" smtClean="0"/>
              <a:t>                                                                                   component </a:t>
            </a:r>
            <a:r>
              <a:rPr lang="en-US" sz="3400" dirty="0"/>
              <a:t>creation 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213837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Bindings &amp; Templates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949" y="6003651"/>
            <a:ext cx="10958928" cy="499819"/>
          </a:xfrm>
        </p:spPr>
        <p:txBody>
          <a:bodyPr/>
          <a:lstStyle/>
          <a:p>
            <a:r>
              <a:rPr lang="en-US" dirty="0"/>
              <a:t>Repeater, Enhanced Syntax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87615" y="1552338"/>
            <a:ext cx="3124200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0" name="Straight Connector 9"/>
          <p:cNvCxnSpPr>
            <a:cxnSpLocks/>
            <a:stCxn id="7" idx="2"/>
          </p:cNvCxnSpPr>
          <p:nvPr/>
        </p:nvCxnSpPr>
        <p:spPr>
          <a:xfrm>
            <a:off x="3649715" y="2390538"/>
            <a:ext cx="0" cy="106680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ounded Rectangle 14"/>
          <p:cNvSpPr/>
          <p:nvPr/>
        </p:nvSpPr>
        <p:spPr>
          <a:xfrm>
            <a:off x="2055812" y="3467100"/>
            <a:ext cx="3124200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174999" y="3699981"/>
            <a:ext cx="1502782" cy="4815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5175002" y="4029769"/>
            <a:ext cx="1502779" cy="2188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ounded Rectangle 22"/>
          <p:cNvSpPr/>
          <p:nvPr/>
        </p:nvSpPr>
        <p:spPr>
          <a:xfrm>
            <a:off x="6677781" y="3497280"/>
            <a:ext cx="3124200" cy="8382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7" name="TextBox 26"/>
          <p:cNvSpPr txBox="1"/>
          <p:nvPr/>
        </p:nvSpPr>
        <p:spPr>
          <a:xfrm>
            <a:off x="2894012" y="169284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Template</a:t>
            </a:r>
            <a:endParaRPr lang="bg-BG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68815" y="3627945"/>
            <a:ext cx="101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View</a:t>
            </a:r>
            <a:endParaRPr lang="bg-BG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664979" y="362436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24415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is a form of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tells</a:t>
            </a:r>
            <a:r>
              <a:rPr lang="en-US" dirty="0"/>
              <a:t> Angular how to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component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be both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or in a </a:t>
            </a:r>
            <a:r>
              <a:rPr lang="en-US" b="1" dirty="0">
                <a:solidFill>
                  <a:schemeClr val="bg1"/>
                </a:solidFill>
              </a:rPr>
              <a:t>separate</a:t>
            </a:r>
            <a:r>
              <a:rPr lang="en-US" dirty="0"/>
              <a:t> file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array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repeater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of an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render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statements using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events and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them in the component</a:t>
            </a:r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&amp; Data Bindings Overview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3213" y="990600"/>
            <a:ext cx="11885612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96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an array using *</a:t>
            </a:r>
            <a:r>
              <a:rPr lang="en-US" dirty="0" err="1"/>
              <a:t>ngFor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6412" y="3693583"/>
            <a:ext cx="68299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&lt;p&gt;Pick a game to Buy&lt;/p&gt;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{{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6412" y="1170964"/>
            <a:ext cx="682995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private games 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Game[]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constructor() 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= 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867581" y="4799614"/>
            <a:ext cx="2812035" cy="822960"/>
          </a:xfrm>
          <a:prstGeom prst="wedgeRoundRectCallout">
            <a:avLst>
              <a:gd name="adj1" fmla="val -38765"/>
              <a:gd name="adj2" fmla="val -8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The </a:t>
            </a:r>
            <a:r>
              <a:rPr lang="en-US" b="1" noProof="1">
                <a:solidFill>
                  <a:schemeClr val="bg2"/>
                </a:solidFill>
              </a:rPr>
              <a:t>'</a:t>
            </a:r>
            <a:r>
              <a:rPr lang="en-US" b="1" noProof="1">
                <a:solidFill>
                  <a:schemeClr val="bg1"/>
                </a:solidFill>
              </a:rPr>
              <a:t>*</a:t>
            </a:r>
            <a:r>
              <a:rPr lang="en-US" b="1" noProof="1">
                <a:solidFill>
                  <a:schemeClr val="bg2"/>
                </a:solidFill>
              </a:rPr>
              <a:t>'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</a:rPr>
              <a:t>symbol is </a:t>
            </a:r>
            <a:br>
              <a:rPr lang="en-US" b="1" noProof="1">
                <a:solidFill>
                  <a:srgbClr val="FFFFFF"/>
                </a:solidFill>
              </a:rPr>
            </a:br>
            <a:r>
              <a:rPr lang="en-US" b="1" noProof="1">
                <a:solidFill>
                  <a:srgbClr val="FFFFFF"/>
                </a:solidFill>
              </a:rPr>
              <a:t>required </a:t>
            </a:r>
            <a:r>
              <a:rPr lang="en-US" b="1" noProof="1" smtClean="0">
                <a:solidFill>
                  <a:srgbClr val="FFFFFF"/>
                </a:solidFill>
              </a:rPr>
              <a:t>in front</a:t>
            </a:r>
            <a:endParaRPr lang="en-US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Components: Basic Idea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Creating Components 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Bootstrapping &amp;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Bindings &amp; Templates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Lifecycle Hooks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</a:t>
            </a:r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using *</a:t>
            </a:r>
            <a:r>
              <a:rPr lang="en-US" dirty="0" err="1"/>
              <a:t>ngIf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2612" y="1371600"/>
            <a:ext cx="7036063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&lt;p&gt;Pick a game to Buy&lt;/p&gt;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&lt;li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&lt;div&gt;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</a:rPr>
              <a:t>&lt;span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&gt;= 100</a:t>
            </a:r>
            <a:r>
              <a:rPr lang="en-US" b="1" dirty="0" smtClean="0"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&gt;-</a:t>
            </a:r>
            <a:r>
              <a:rPr lang="en-US" b="1" dirty="0" smtClean="0"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: {{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 smtClean="0">
                <a:latin typeface="Consolas" panose="020B0609020204030204" pitchFamily="49" charset="0"/>
              </a:rPr>
              <a:t>}}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 &lt;/</a:t>
            </a:r>
            <a:r>
              <a:rPr lang="en-US" b="1" dirty="0">
                <a:latin typeface="Consolas" panose="020B0609020204030204" pitchFamily="49" charset="0"/>
              </a:rPr>
              <a:t>span&gt;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&lt;/li&gt;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57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Events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4812" y="1111411"/>
            <a:ext cx="1023840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click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)"&gt;Show Content&lt;/button&gt;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98812" y="2175028"/>
            <a:ext cx="730955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public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games: Game[];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constructor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[ 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Array of games</a:t>
            </a:r>
            <a:r>
              <a:rPr lang="en-US" b="1" i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($event)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showContent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true;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789612" y="1631970"/>
            <a:ext cx="4846320" cy="457200"/>
          </a:xfrm>
          <a:prstGeom prst="wedgeRoundRectCallout">
            <a:avLst>
              <a:gd name="adj1" fmla="val -60873"/>
              <a:gd name="adj2" fmla="val -569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Binding </a:t>
            </a:r>
            <a:r>
              <a:rPr lang="en-US" sz="2800" b="1" noProof="1">
                <a:solidFill>
                  <a:schemeClr val="bg1"/>
                </a:solidFill>
              </a:rPr>
              <a:t>events</a:t>
            </a:r>
            <a:r>
              <a:rPr lang="en-US" sz="2800" b="1" noProof="1">
                <a:solidFill>
                  <a:srgbClr val="FFFFFF"/>
                </a:solidFill>
              </a:rPr>
              <a:t> in a template</a:t>
            </a:r>
          </a:p>
        </p:txBody>
      </p:sp>
    </p:spTree>
    <p:extLst>
      <p:ext uri="{BB962C8B-B14F-4D97-AF65-F5344CB8AC3E}">
        <p14:creationId xmlns:p14="http://schemas.microsoft.com/office/powerpoint/2010/main" val="37681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Attributes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827770"/>
            <a:ext cx="7162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  <a:b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constructor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"a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to an image"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	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4458973"/>
            <a:ext cx="4800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attr.src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/&gt;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85852" y="5301594"/>
            <a:ext cx="4480560" cy="822960"/>
          </a:xfrm>
          <a:prstGeom prst="wedgeRoundRectCallout">
            <a:avLst>
              <a:gd name="adj1" fmla="val -55675"/>
              <a:gd name="adj2" fmla="val -8534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The </a:t>
            </a:r>
            <a:r>
              <a:rPr lang="en-US" sz="2800" b="1" noProof="1">
                <a:solidFill>
                  <a:schemeClr val="bg1"/>
                </a:solidFill>
              </a:rPr>
              <a:t>name</a:t>
            </a:r>
            <a:r>
              <a:rPr lang="en-US" sz="2800" b="1" noProof="1">
                <a:solidFill>
                  <a:srgbClr val="FFFFFF"/>
                </a:solidFill>
              </a:rPr>
              <a:t> of the </a:t>
            </a:r>
            <a:r>
              <a:rPr lang="en-US" sz="2800" b="1" noProof="1">
                <a:solidFill>
                  <a:schemeClr val="bg1"/>
                </a:solidFill>
              </a:rPr>
              <a:t>property</a:t>
            </a:r>
            <a:r>
              <a:rPr lang="en-US" sz="2800" b="1" noProof="1">
                <a:solidFill>
                  <a:srgbClr val="FFFFFF"/>
                </a:solidFill>
              </a:rPr>
              <a:t> in the </a:t>
            </a:r>
            <a:r>
              <a:rPr lang="en-US" sz="2800" b="1" noProof="1">
                <a:solidFill>
                  <a:schemeClr val="bg1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1408205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Binding CSS classes or specific class name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Binding classes</a:t>
            </a:r>
          </a:p>
          <a:p>
            <a:pPr lvl="1"/>
            <a:endParaRPr lang="en-US" dirty="0"/>
          </a:p>
          <a:p>
            <a:r>
              <a:rPr lang="en-US" dirty="0"/>
              <a:t>You can bind to a specific class name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02171" y="1874765"/>
            <a:ext cx="853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badCurly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"&gt;Bad curly&lt;/div&gt;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02171" y="3276600"/>
            <a:ext cx="8534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"&gt;The class binding is special&lt;/div&gt;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class="special"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class.special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!isSpecial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"&gt;This one is not so special&lt;/div&gt;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191510" y="3657600"/>
            <a:ext cx="4800600" cy="457200"/>
          </a:xfrm>
          <a:prstGeom prst="wedgeRoundRectCallout">
            <a:avLst>
              <a:gd name="adj1" fmla="val -88285"/>
              <a:gd name="adj2" fmla="val -4879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Toggle class "</a:t>
            </a:r>
            <a:r>
              <a:rPr lang="en-US" sz="2800" b="1" noProof="1">
                <a:solidFill>
                  <a:schemeClr val="bg1"/>
                </a:solidFill>
              </a:rPr>
              <a:t>special</a:t>
            </a:r>
            <a:r>
              <a:rPr lang="en-US" sz="2800" b="1" noProof="1">
                <a:solidFill>
                  <a:schemeClr val="bg2"/>
                </a:solidFill>
              </a:rPr>
              <a:t>" on/off</a:t>
            </a:r>
          </a:p>
        </p:txBody>
      </p:sp>
    </p:spTree>
    <p:extLst>
      <p:ext uri="{BB962C8B-B14F-4D97-AF65-F5344CB8AC3E}">
        <p14:creationId xmlns:p14="http://schemas.microsoft.com/office/powerpoint/2010/main" val="200394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Binding styles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styles with units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styles or styles with units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9632" y="1981200"/>
            <a:ext cx="1158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'red': 'green'"&gt;Red&lt;/button&gt;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style.background-color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]="canSave ? 'cyan': 'grey'" &gt;Save&lt;/button&gt;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632" y="4114800"/>
            <a:ext cx="107442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style.font-size.em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]="isSpecial ? 3 : 1" &gt;Big&lt;/button&gt;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style.font-size.%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]="!isSpecial ? 150 : 50" &gt;Small&lt;/button&gt;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97041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reference other elements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ref- prefix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other elements in template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1831" y="2039196"/>
            <a:ext cx="933209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#phone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1831" y="4114800"/>
            <a:ext cx="939018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ref-phone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placeholder="phone number"&gt;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&lt;button (click)="callPhone(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phone.value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)"&gt;Call&lt;/button&gt;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36091" y="2920970"/>
            <a:ext cx="5669280" cy="457200"/>
          </a:xfrm>
          <a:prstGeom prst="wedgeRoundRectCallout">
            <a:avLst>
              <a:gd name="adj1" fmla="val -56602"/>
              <a:gd name="adj2" fmla="val -555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phone </a:t>
            </a:r>
            <a:r>
              <a:rPr lang="en-US" sz="2800" b="1" noProof="1">
                <a:solidFill>
                  <a:schemeClr val="bg1"/>
                </a:solidFill>
              </a:rPr>
              <a:t>refers</a:t>
            </a:r>
            <a:r>
              <a:rPr lang="en-US" sz="2800" b="1" noProof="1">
                <a:solidFill>
                  <a:schemeClr val="bg2"/>
                </a:solidFill>
              </a:rPr>
              <a:t> to the </a:t>
            </a:r>
            <a:r>
              <a:rPr lang="en-US" sz="2800" b="1" noProof="1">
                <a:solidFill>
                  <a:schemeClr val="bg1"/>
                </a:solidFill>
              </a:rPr>
              <a:t>input</a:t>
            </a:r>
            <a:r>
              <a:rPr lang="en-US" sz="2800" b="1" noProof="1">
                <a:solidFill>
                  <a:schemeClr val="bg2"/>
                </a:solidFill>
              </a:rPr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524688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add pipes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use the null-safe operator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null-safe </a:t>
            </a:r>
            <a:r>
              <a:rPr lang="en-US" dirty="0" smtClean="0"/>
              <a:t>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747" y="2057400"/>
            <a:ext cx="11963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&lt;div&gt;Title through uppercase pipe: {{game.title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&lt;div&gt;Birthdate: {{user.birthdate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date:'longDate'}}&lt;/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&lt;div&gt;{{game | json}}&lt;/div&gt;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&lt;div&gt;Title through a pipe chain:{{game.title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uppercase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lowercase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3" y="4765859"/>
            <a:ext cx="10210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current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game?.title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 &amp;&amp; 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&lt;div *ngIf="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nullHero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"&gt;The null hero's name is {{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game.name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}}&lt;/div&gt;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198812" y="5932092"/>
            <a:ext cx="4191000" cy="677820"/>
          </a:xfrm>
          <a:prstGeom prst="wedgeRoundRectCallout">
            <a:avLst>
              <a:gd name="adj1" fmla="val -57518"/>
              <a:gd name="adj2" fmla="val -559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FDFFFF"/>
                </a:solidFill>
              </a:rPr>
              <a:t>Removes </a:t>
            </a:r>
            <a:r>
              <a:rPr lang="en-US" sz="2800" b="1" noProof="1">
                <a:solidFill>
                  <a:srgbClr val="FDFFFF"/>
                </a:solidFill>
              </a:rPr>
              <a:t>the </a:t>
            </a:r>
            <a:r>
              <a:rPr lang="en-US" sz="2800" b="1" noProof="1">
                <a:solidFill>
                  <a:schemeClr val="bg1"/>
                </a:solidFill>
              </a:rPr>
              <a:t>whole</a:t>
            </a:r>
            <a:r>
              <a:rPr lang="en-US" sz="2800" b="1" noProof="1">
                <a:solidFill>
                  <a:srgbClr val="FDFFFF"/>
                </a:solidFill>
              </a:rPr>
              <a:t> div</a:t>
            </a:r>
          </a:p>
        </p:txBody>
      </p:sp>
    </p:spTree>
    <p:extLst>
      <p:ext uri="{BB962C8B-B14F-4D97-AF65-F5344CB8AC3E}">
        <p14:creationId xmlns:p14="http://schemas.microsoft.com/office/powerpoint/2010/main" val="423174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 tIns="182880"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text 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 the curly brackets is </a:t>
            </a:r>
            <a:r>
              <a:rPr lang="en-US" b="1" dirty="0">
                <a:solidFill>
                  <a:schemeClr val="bg1"/>
                </a:solidFill>
              </a:rPr>
              <a:t>evaluated</a:t>
            </a:r>
            <a:r>
              <a:rPr lang="en-US" dirty="0"/>
              <a:t> to a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Template expressions are </a:t>
            </a:r>
            <a:r>
              <a:rPr lang="en-US" b="1" dirty="0">
                <a:solidFill>
                  <a:schemeClr val="bg1"/>
                </a:solidFill>
              </a:rPr>
              <a:t>not pure </a:t>
            </a:r>
            <a:r>
              <a:rPr lang="en-US" dirty="0"/>
              <a:t>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use </a:t>
            </a:r>
            <a:r>
              <a:rPr lang="en-US" dirty="0" smtClean="0"/>
              <a:t>these: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Assignments (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...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operator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expressions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dirty="0"/>
              <a:t> operations (</a:t>
            </a:r>
            <a:r>
              <a:rPr lang="en-US" b="1" dirty="0">
                <a:solidFill>
                  <a:schemeClr val="bg1"/>
                </a:solidFill>
              </a:rPr>
              <a:t>++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--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Bitwise</a:t>
            </a:r>
            <a:r>
              <a:rPr lang="en-US" dirty="0"/>
              <a:t> operators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1828800"/>
            <a:ext cx="8839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&lt;p&gt;The sum of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four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is 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}}&lt;/p&gt;</a:t>
            </a:r>
          </a:p>
        </p:txBody>
      </p:sp>
    </p:spTree>
    <p:extLst>
      <p:ext uri="{BB962C8B-B14F-4D97-AF65-F5344CB8AC3E}">
        <p14:creationId xmlns:p14="http://schemas.microsoft.com/office/powerpoint/2010/main" val="3749704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data binding</a:t>
            </a:r>
            <a:endParaRPr lang="bg-BG" dirty="0"/>
          </a:p>
          <a:p>
            <a:pPr lvl="1"/>
            <a:r>
              <a:rPr lang="en-US" dirty="0"/>
              <a:t>From data-source to view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From view to data-source</a:t>
            </a:r>
            <a:endParaRPr lang="bg-BG" dirty="0"/>
          </a:p>
          <a:p>
            <a:pPr lvl="1"/>
            <a:endParaRPr lang="bg-BG" dirty="0"/>
          </a:p>
          <a:p>
            <a:pPr lvl="1"/>
            <a:r>
              <a:rPr lang="en-US" dirty="0"/>
              <a:t>Two-way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Data Binding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6412" y="2515270"/>
            <a:ext cx="47971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expression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bind-target="expression"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6412" y="4397881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="statement"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on-target="statement"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6412" y="5740779"/>
            <a:ext cx="479715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[(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ngModel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)]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expression"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bindon-target="expression"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180012" y="5180141"/>
            <a:ext cx="4191000" cy="677820"/>
          </a:xfrm>
          <a:prstGeom prst="wedgeRoundRectCallout">
            <a:avLst>
              <a:gd name="adj1" fmla="val -57518"/>
              <a:gd name="adj2" fmla="val 448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 smtClean="0">
                <a:solidFill>
                  <a:schemeClr val="bg1"/>
                </a:solidFill>
              </a:rPr>
              <a:t>FormsModule</a:t>
            </a:r>
            <a:r>
              <a:rPr lang="en-US" sz="2800" b="1" noProof="1" smtClean="0">
                <a:solidFill>
                  <a:srgbClr val="FDFFFF"/>
                </a:solidFill>
              </a:rPr>
              <a:t> needed!</a:t>
            </a:r>
            <a:endParaRPr lang="en-US" sz="2800" b="1" noProof="1">
              <a:solidFill>
                <a:srgbClr val="FD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38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9" y="6019800"/>
            <a:ext cx="10958928" cy="499819"/>
          </a:xfrm>
        </p:spPr>
        <p:txBody>
          <a:bodyPr/>
          <a:lstStyle/>
          <a:p>
            <a:r>
              <a:rPr lang="en-US" dirty="0"/>
              <a:t>Intersect through the loop</a:t>
            </a:r>
            <a:endParaRPr lang="bg-B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56" y="524768"/>
            <a:ext cx="4557713" cy="3906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260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9633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rgbClr val="FFA000"/>
                </a:solidFill>
                <a:latin typeface="+mj-lt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has a lifecycle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/>
              <a:t> by Angular</a:t>
            </a:r>
          </a:p>
          <a:p>
            <a:r>
              <a:rPr lang="en-US" dirty="0"/>
              <a:t>Angular offers lifecycle </a:t>
            </a:r>
            <a:r>
              <a:rPr lang="en-US" b="1" dirty="0">
                <a:solidFill>
                  <a:schemeClr val="bg1"/>
                </a:solidFill>
              </a:rPr>
              <a:t>hooks</a:t>
            </a:r>
            <a:r>
              <a:rPr lang="en-US" dirty="0"/>
              <a:t> that provide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smtClean="0"/>
              <a:t>over life moments </a:t>
            </a:r>
            <a:r>
              <a:rPr lang="en-US" dirty="0"/>
              <a:t>of a component</a:t>
            </a:r>
          </a:p>
          <a:p>
            <a:r>
              <a:rPr lang="en-US" dirty="0"/>
              <a:t>Directive and component instances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  <a:r>
              <a:rPr lang="en-US" dirty="0" smtClean="0"/>
              <a:t> as </a:t>
            </a:r>
            <a:r>
              <a:rPr lang="en-US" dirty="0"/>
              <a:t>Angular </a:t>
            </a:r>
            <a:r>
              <a:rPr lang="en-US" b="1" dirty="0" smtClean="0">
                <a:solidFill>
                  <a:schemeClr val="bg1"/>
                </a:solidFill>
              </a:rPr>
              <a:t>creates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destroys</a:t>
            </a:r>
            <a:r>
              <a:rPr lang="en-US" dirty="0"/>
              <a:t> them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8386" y="4574601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Резултат с изображение за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986" y="472329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Резултат с изображение за web brows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6475" y="4710452"/>
            <a:ext cx="1893024" cy="18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11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6612" y="2286000"/>
            <a:ext cx="10515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games: Game[];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ngOnInit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this.games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[] </a:t>
            </a:r>
            <a:r>
              <a:rPr lang="en-US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Load games from a service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ngOnDestroy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console.log('DELETED');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ngOnInit</a:t>
            </a:r>
            <a:r>
              <a:rPr lang="en-US" dirty="0"/>
              <a:t> and </a:t>
            </a:r>
            <a:r>
              <a:rPr lang="en-US" dirty="0" err="1"/>
              <a:t>ngOnDestroy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275501"/>
            <a:ext cx="10515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OnDestroy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@Component({..})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570412" y="3162300"/>
            <a:ext cx="4754880" cy="457200"/>
          </a:xfrm>
          <a:prstGeom prst="wedgeRoundRectCallout">
            <a:avLst>
              <a:gd name="adj1" fmla="val -75430"/>
              <a:gd name="adj2" fmla="val 5561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Called </a:t>
            </a:r>
            <a:r>
              <a:rPr lang="en-US" sz="2800" b="1" noProof="1">
                <a:solidFill>
                  <a:schemeClr val="bg1"/>
                </a:solidFill>
              </a:rPr>
              <a:t>shortly</a:t>
            </a:r>
            <a:r>
              <a:rPr lang="en-US" sz="2800" b="1" noProof="1">
                <a:solidFill>
                  <a:schemeClr val="bg2"/>
                </a:solidFill>
              </a:rPr>
              <a:t> after creation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418012" y="4573042"/>
            <a:ext cx="3108960" cy="457200"/>
          </a:xfrm>
          <a:prstGeom prst="wedgeRoundRectCallout">
            <a:avLst>
              <a:gd name="adj1" fmla="val -70221"/>
              <a:gd name="adj2" fmla="val 626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Used for </a:t>
            </a:r>
            <a:r>
              <a:rPr lang="en-US" sz="2800" b="1" noProof="1">
                <a:solidFill>
                  <a:schemeClr val="bg1"/>
                </a:solidFill>
              </a:rPr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14700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All lifecycle hooks: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ngOnChanges</a:t>
            </a:r>
            <a:r>
              <a:rPr lang="en-US" dirty="0"/>
              <a:t>() – when data is changed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ngDoCheck</a:t>
            </a:r>
            <a:r>
              <a:rPr lang="en-US" dirty="0"/>
              <a:t>() – detect your own changes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ngAfterContentInit</a:t>
            </a:r>
            <a:r>
              <a:rPr lang="en-US" dirty="0"/>
              <a:t>() – when external content is received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ngAfterContentChecked</a:t>
            </a:r>
            <a:r>
              <a:rPr lang="en-US" dirty="0"/>
              <a:t>() – when external content is checked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ngAfterViewInit</a:t>
            </a:r>
            <a:r>
              <a:rPr lang="en-US" dirty="0"/>
              <a:t>() – when the views and child views are created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ngAfterViewChecked</a:t>
            </a:r>
            <a:r>
              <a:rPr lang="en-US" dirty="0"/>
              <a:t>() – when the above are checked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Read more at: </a:t>
            </a:r>
            <a:r>
              <a:rPr lang="en-US" dirty="0">
                <a:hlinkClick r:id="rId2"/>
              </a:rPr>
              <a:t>https://angular.io/guide/lifecycle-hooks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66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8" y="6019800"/>
            <a:ext cx="10958928" cy="499819"/>
          </a:xfrm>
        </p:spPr>
        <p:txBody>
          <a:bodyPr/>
          <a:lstStyle/>
          <a:p>
            <a:r>
              <a:rPr lang="en-US" dirty="0"/>
              <a:t>Passing data in between</a:t>
            </a:r>
            <a:endParaRPr lang="bg-BG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143000"/>
            <a:ext cx="4253709" cy="4253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80012" y="32994"/>
            <a:ext cx="4253709" cy="42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8312" y="5202575"/>
            <a:ext cx="1150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@Input(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Parent to Child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2" y="1447800"/>
            <a:ext cx="115062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Component,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579812" y="6120844"/>
            <a:ext cx="6418915" cy="677820"/>
          </a:xfrm>
          <a:prstGeom prst="wedgeRoundRectCallout">
            <a:avLst>
              <a:gd name="adj1" fmla="val -59020"/>
              <a:gd name="adj2" fmla="val -5470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The </a:t>
            </a:r>
            <a:r>
              <a:rPr lang="en-US" sz="2800" b="1" noProof="1">
                <a:solidFill>
                  <a:schemeClr val="bg1"/>
                </a:solidFill>
              </a:rPr>
              <a:t>prop</a:t>
            </a:r>
            <a:r>
              <a:rPr lang="en-US" sz="2800" b="1" noProof="1">
                <a:solidFill>
                  <a:schemeClr val="bg2"/>
                </a:solidFill>
              </a:rPr>
              <a:t> will come from </a:t>
            </a:r>
            <a:r>
              <a:rPr lang="en-US" sz="2800" b="1" noProof="1" smtClean="0">
                <a:solidFill>
                  <a:schemeClr val="bg1"/>
                </a:solidFill>
              </a:rPr>
              <a:t>parent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2" y="2394825"/>
            <a:ext cx="11506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Component({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template: `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&lt;li&gt;&lt;div&gt;{{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game.title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| uppercase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span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&gt;= 100"&gt;-&gt; Price: 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game.price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}}&lt;/span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&lt;/div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&gt;&lt;/li&gt;`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Parent to Child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631186"/>
            <a:ext cx="11049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&lt;h1&gt;Games List&lt;/h1&gt;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&lt;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p&gt;Pick a game to Buy&lt;/p&gt;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game of games"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  [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gameProp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]="game"&gt;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(click)="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showAdditionalContent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()"&gt;Show Image&lt;/button&gt;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08412" y="4953000"/>
            <a:ext cx="4441824" cy="1280160"/>
          </a:xfrm>
          <a:prstGeom prst="wedgeRoundRectCallout">
            <a:avLst>
              <a:gd name="adj1" fmla="val -36845"/>
              <a:gd name="adj2" fmla="val 165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Render the </a:t>
            </a:r>
            <a:r>
              <a:rPr lang="en-US" sz="2800" b="1" noProof="1">
                <a:solidFill>
                  <a:schemeClr val="bg1"/>
                </a:solidFill>
              </a:rPr>
              <a:t>child</a:t>
            </a:r>
            <a:r>
              <a:rPr lang="en-US" sz="2800" b="1" noProof="1">
                <a:solidFill>
                  <a:schemeClr val="bg2"/>
                </a:solidFill>
              </a:rPr>
              <a:t> into the </a:t>
            </a:r>
            <a:r>
              <a:rPr lang="en-US" sz="2800" b="1" noProof="1">
                <a:solidFill>
                  <a:schemeClr val="bg1"/>
                </a:solidFill>
              </a:rPr>
              <a:t>parent</a:t>
            </a:r>
            <a:r>
              <a:rPr lang="en-US" sz="2800" b="1" noProof="1">
                <a:solidFill>
                  <a:schemeClr val="bg2"/>
                </a:solidFill>
              </a:rPr>
              <a:t> template and </a:t>
            </a:r>
            <a:r>
              <a:rPr lang="en-US" sz="2800" b="1" noProof="1">
                <a:solidFill>
                  <a:schemeClr val="bg1"/>
                </a:solidFill>
              </a:rPr>
              <a:t>pass</a:t>
            </a:r>
            <a:r>
              <a:rPr lang="en-US" sz="2800" b="1" noProof="1">
                <a:solidFill>
                  <a:schemeClr val="bg2"/>
                </a:solidFill>
              </a:rPr>
              <a:t> the needed </a:t>
            </a:r>
            <a:r>
              <a:rPr lang="en-US" sz="2800" b="1" noProof="1">
                <a:solidFill>
                  <a:schemeClr val="bg1"/>
                </a:solidFill>
              </a:rPr>
              <a:t>prop</a:t>
            </a:r>
          </a:p>
        </p:txBody>
      </p:sp>
    </p:spTree>
    <p:extLst>
      <p:ext uri="{BB962C8B-B14F-4D97-AF65-F5344CB8AC3E}">
        <p14:creationId xmlns:p14="http://schemas.microsoft.com/office/powerpoint/2010/main" val="583315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order to pass data from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dirty="0" err="1" smtClean="0"/>
              <a:t>componet</a:t>
            </a:r>
            <a:r>
              <a:rPr lang="en-US" dirty="0" smtClean="0"/>
              <a:t> </a:t>
            </a:r>
            <a:r>
              <a:rPr lang="en-US" dirty="0"/>
              <a:t>we need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decorator and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Emitter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Interaction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3609450"/>
            <a:ext cx="939702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GameComponent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@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Input('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') game : Game;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@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onReacted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&gt;()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react(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this.onReacted.</a:t>
            </a:r>
            <a:r>
              <a:rPr lang="en-US" sz="2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emit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} </a:t>
            </a:r>
            <a:endParaRPr lang="en-US" sz="22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94412" y="5812908"/>
            <a:ext cx="5120640" cy="457200"/>
          </a:xfrm>
          <a:prstGeom prst="wedgeRoundRectCallout">
            <a:avLst>
              <a:gd name="adj1" fmla="val -50098"/>
              <a:gd name="adj2" fmla="val -8140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The parent will </a:t>
            </a:r>
            <a:r>
              <a:rPr lang="en-US" sz="2800" b="1" noProof="1">
                <a:solidFill>
                  <a:schemeClr val="bg1"/>
                </a:solidFill>
              </a:rPr>
              <a:t>bind</a:t>
            </a:r>
            <a:r>
              <a:rPr lang="en-US" sz="2800" b="1" noProof="1">
                <a:solidFill>
                  <a:schemeClr val="bg2"/>
                </a:solidFill>
              </a:rPr>
              <a:t> the event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0612" y="2266095"/>
            <a:ext cx="9397026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…,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EventEmitter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Game } from '../games/game';</a:t>
            </a:r>
            <a:b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 … </a:t>
            </a:r>
            <a:r>
              <a:rPr lang="en-US" sz="2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23794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Parent component handles the event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1486" y="1720062"/>
            <a:ext cx="97076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template: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`&lt;game *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="let game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of games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="[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gameProp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]"=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game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	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)=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$event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&lt;/game&gt;` })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1486" y="3759168"/>
            <a:ext cx="9707701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GamesComponent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games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Game[];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likes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dislikes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onReacted</a:t>
            </a:r>
            <a:r>
              <a:rPr lang="en-US" b="1" dirty="0" smtClean="0"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isLiked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 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isLiked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?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this.likes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++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this.dislikes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++;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42784" y="3339594"/>
            <a:ext cx="5486400" cy="457200"/>
          </a:xfrm>
          <a:prstGeom prst="wedgeRoundRectCallout">
            <a:avLst>
              <a:gd name="adj1" fmla="val -14169"/>
              <a:gd name="adj2" fmla="val -2206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Function </a:t>
            </a:r>
            <a:r>
              <a:rPr lang="en-US" sz="2800" b="1" noProof="1">
                <a:solidFill>
                  <a:schemeClr val="bg1"/>
                </a:solidFill>
              </a:rPr>
              <a:t>passed</a:t>
            </a:r>
            <a:r>
              <a:rPr lang="en-US" sz="2800" b="1" noProof="1">
                <a:solidFill>
                  <a:schemeClr val="bg2"/>
                </a:solidFill>
              </a:rPr>
              <a:t> by Event Emitter</a:t>
            </a:r>
          </a:p>
        </p:txBody>
      </p:sp>
    </p:spTree>
    <p:extLst>
      <p:ext uri="{BB962C8B-B14F-4D97-AF65-F5344CB8AC3E}">
        <p14:creationId xmlns:p14="http://schemas.microsoft.com/office/powerpoint/2010/main" val="36444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38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556" y="1605617"/>
            <a:ext cx="7998407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329" indent="-571329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Each component has its </a:t>
            </a:r>
            <a:r>
              <a:rPr lang="en-US" sz="2800" b="1" dirty="0">
                <a:solidFill>
                  <a:schemeClr val="bg1"/>
                </a:solidFill>
              </a:rPr>
              <a:t>own</a:t>
            </a:r>
            <a:r>
              <a:rPr lang="en-US" sz="2800" dirty="0">
                <a:solidFill>
                  <a:schemeClr val="bg2"/>
                </a:solidFill>
              </a:rPr>
              <a:t> template</a:t>
            </a:r>
          </a:p>
          <a:p>
            <a:pPr marL="457063" indent="-457063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There are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>
                <a:solidFill>
                  <a:schemeClr val="bg2"/>
                </a:solidFill>
              </a:rPr>
              <a:t> types of data binding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We can </a:t>
            </a:r>
            <a:r>
              <a:rPr lang="en-US" sz="2800" b="1" dirty="0">
                <a:solidFill>
                  <a:schemeClr val="bg1"/>
                </a:solidFill>
              </a:rPr>
              <a:t>intersect</a:t>
            </a:r>
            <a:r>
              <a:rPr lang="en-US" sz="2800" dirty="0">
                <a:solidFill>
                  <a:schemeClr val="bg2"/>
                </a:solidFill>
              </a:rPr>
              <a:t> the </a:t>
            </a:r>
            <a:r>
              <a:rPr lang="en-US" sz="2800" b="1" dirty="0">
                <a:solidFill>
                  <a:schemeClr val="bg1"/>
                </a:solidFill>
              </a:rPr>
              <a:t>lifecycle</a:t>
            </a:r>
            <a:r>
              <a:rPr lang="en-US" sz="2800" dirty="0">
                <a:solidFill>
                  <a:schemeClr val="bg2"/>
                </a:solidFill>
              </a:rPr>
              <a:t> of a component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</a:rPr>
              <a:t>Components can </a:t>
            </a:r>
            <a:r>
              <a:rPr lang="en-US" sz="2800" b="1" dirty="0">
                <a:solidFill>
                  <a:schemeClr val="bg1"/>
                </a:solidFill>
              </a:rPr>
              <a:t>interact</a:t>
            </a:r>
            <a:r>
              <a:rPr lang="en-US" sz="2800" dirty="0">
                <a:solidFill>
                  <a:schemeClr val="bg2"/>
                </a:solidFill>
              </a:rPr>
              <a:t> with </a:t>
            </a:r>
            <a:r>
              <a:rPr lang="en-US" sz="2800" b="1" dirty="0">
                <a:solidFill>
                  <a:schemeClr val="bg1"/>
                </a:solidFill>
              </a:rPr>
              <a:t>each</a:t>
            </a:r>
            <a:r>
              <a:rPr lang="en-US" sz="2800" dirty="0">
                <a:solidFill>
                  <a:schemeClr val="bg2"/>
                </a:solidFill>
              </a:rPr>
              <a:t> other</a:t>
            </a:r>
          </a:p>
          <a:p>
            <a:pPr marL="571329" indent="-571329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10415" y="2222624"/>
            <a:ext cx="726999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@Component({ selector: 'app',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`&lt;h1&gt;{{title}}&lt;/h1`})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12695" y="4511371"/>
            <a:ext cx="7267717" cy="44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ngOnInit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{ this.data =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Retrieve data 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13305" y="5657862"/>
            <a:ext cx="726710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fromChild 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	EventEmitter</a:t>
            </a:r>
            <a:r>
              <a:rPr lang="en-US" b="1" noProof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&lt;boolen</a:t>
            </a:r>
            <a:r>
              <a:rPr lang="en-US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842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230188" y="64008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Components: Basic Idea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4949" y="6019800"/>
            <a:ext cx="10958928" cy="499819"/>
          </a:xfrm>
        </p:spPr>
        <p:txBody>
          <a:bodyPr/>
          <a:lstStyle/>
          <a:p>
            <a:r>
              <a:rPr lang="en-US" dirty="0"/>
              <a:t>The main building block</a:t>
            </a:r>
            <a:endParaRPr lang="bg-BG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96" y="838200"/>
            <a:ext cx="4027834" cy="31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3577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255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2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                                                  </a:t>
            </a:r>
            <a:r>
              <a:rPr lang="en-US" noProof="1" smtClean="0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  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9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controls </a:t>
            </a: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of the screen (the view)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application logic</a:t>
            </a:r>
            <a:r>
              <a:rPr lang="en-US" dirty="0"/>
              <a:t> into the component</a:t>
            </a:r>
          </a:p>
          <a:p>
            <a:r>
              <a:rPr lang="en-US" dirty="0"/>
              <a:t>Each component has it's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/>
              <a:t> HTML/CSS template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Idea Behind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1200" y="3101668"/>
            <a:ext cx="9082200" cy="58744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1200" y="3689112"/>
            <a:ext cx="9082200" cy="243410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Component({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selector: 'app-root',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`&lt;h1&gt;{{title}}&lt;/h1&gt;`,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 `h1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background-color: red;}` ]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1200" y="6123219"/>
            <a:ext cx="9082200" cy="587441"/>
          </a:xfrm>
          <a:prstGeom prst="rect">
            <a:avLst/>
          </a:prstGeom>
          <a:solidFill>
            <a:srgbClr val="ADB4C3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export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 title = 'App Title';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603783" y="4264149"/>
            <a:ext cx="3389459" cy="838200"/>
          </a:xfrm>
          <a:prstGeom prst="wedgeRoundRectCallout">
            <a:avLst>
              <a:gd name="adj1" fmla="val -59061"/>
              <a:gd name="adj2" fmla="val -17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Unique html </a:t>
            </a:r>
            <a:r>
              <a:rPr lang="en-US" sz="2800" b="1" noProof="1" smtClean="0">
                <a:solidFill>
                  <a:schemeClr val="bg1"/>
                </a:solidFill>
              </a:rPr>
              <a:t>template</a:t>
            </a:r>
            <a:r>
              <a:rPr lang="en-US" sz="2800" b="1" noProof="1" smtClean="0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rgbClr val="FFFFFF"/>
                </a:solidFill>
              </a:rPr>
              <a:t>and </a:t>
            </a:r>
            <a:r>
              <a:rPr lang="en-US" sz="2800" b="1" noProof="1">
                <a:solidFill>
                  <a:schemeClr val="bg1"/>
                </a:solidFill>
              </a:rPr>
              <a:t>styling</a:t>
            </a:r>
          </a:p>
        </p:txBody>
      </p:sp>
    </p:spTree>
    <p:extLst>
      <p:ext uri="{BB962C8B-B14F-4D97-AF65-F5344CB8AC3E}">
        <p14:creationId xmlns:p14="http://schemas.microsoft.com/office/powerpoint/2010/main" val="2569483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1625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: Rounded Corners 13"/>
          <p:cNvSpPr/>
          <p:nvPr/>
        </p:nvSpPr>
        <p:spPr>
          <a:xfrm>
            <a:off x="4341812" y="1166361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onsolas" pitchFamily="49" charset="0"/>
              </a:rPr>
              <a:t>App Root Component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3427412" y="1981201"/>
            <a:ext cx="1066800" cy="114299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: Rounded Corners 13"/>
          <p:cNvSpPr/>
          <p:nvPr/>
        </p:nvSpPr>
        <p:spPr>
          <a:xfrm>
            <a:off x="2188153" y="3149600"/>
            <a:ext cx="2268911" cy="814840"/>
          </a:xfrm>
          <a:prstGeom prst="roundRect">
            <a:avLst>
              <a:gd name="adj" fmla="val 5319"/>
            </a:avLst>
          </a:prstGeom>
          <a:solidFill>
            <a:srgbClr val="FDFFFF">
              <a:alpha val="25098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 Component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475412" y="2011681"/>
            <a:ext cx="609600" cy="118871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: Rounded Corners 13"/>
          <p:cNvSpPr/>
          <p:nvPr/>
        </p:nvSpPr>
        <p:spPr>
          <a:xfrm>
            <a:off x="6246812" y="324612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Articles Component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4206501" y="5029200"/>
            <a:ext cx="2268911" cy="81484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onsolas" pitchFamily="49" charset="0"/>
              </a:rPr>
              <a:t>Article Component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789612" y="4055880"/>
            <a:ext cx="6858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6246812" y="4055880"/>
            <a:ext cx="609600" cy="97332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7339457" y="4597404"/>
            <a:ext cx="3860356" cy="888996"/>
          </a:xfrm>
          <a:prstGeom prst="wedgeRoundRectCallout">
            <a:avLst>
              <a:gd name="adj1" fmla="val -58486"/>
              <a:gd name="adj2" fmla="val -361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Components can </a:t>
            </a:r>
            <a:r>
              <a:rPr lang="en-US" sz="2800" b="1" noProof="1">
                <a:solidFill>
                  <a:schemeClr val="bg1"/>
                </a:solidFill>
              </a:rPr>
              <a:t>interact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904747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Components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4949" y="5987612"/>
            <a:ext cx="10958928" cy="499819"/>
          </a:xfrm>
        </p:spPr>
        <p:txBody>
          <a:bodyPr/>
          <a:lstStyle/>
          <a:p>
            <a:r>
              <a:rPr lang="en-US" dirty="0"/>
              <a:t>And their unique templates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24707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create </a:t>
            </a:r>
            <a:r>
              <a:rPr lang="en-US" dirty="0"/>
              <a:t>a component we need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Component         </a:t>
            </a:r>
            <a:r>
              <a:rPr lang="en-US" dirty="0" smtClean="0"/>
              <a:t>decorator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  <a:r>
              <a:rPr lang="en-US" dirty="0"/>
              <a:t> and tells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that we are </a:t>
            </a:r>
            <a:r>
              <a:rPr lang="en-US" dirty="0" smtClean="0"/>
              <a:t>   creating </a:t>
            </a:r>
            <a:r>
              <a:rPr lang="en-US" dirty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Component</a:t>
            </a:r>
            <a:r>
              <a:rPr lang="en-US" dirty="0" smtClean="0"/>
              <a:t> </a:t>
            </a:r>
            <a:r>
              <a:rPr lang="en-US" dirty="0"/>
              <a:t>and not an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Components Manually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89712" y="2362200"/>
            <a:ext cx="87559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import {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} from 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@angular/core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76579" y="4474024"/>
            <a:ext cx="87690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Component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selector: 'app-home',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template: '&lt;h1&gt;Home View&lt;/h1&gt;'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652118" y="4572000"/>
            <a:ext cx="4066776" cy="696535"/>
          </a:xfrm>
          <a:prstGeom prst="wedgeRoundRectCallout">
            <a:avLst>
              <a:gd name="adj1" fmla="val -61069"/>
              <a:gd name="adj2" fmla="val -20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We call it whilist </a:t>
            </a:r>
            <a:r>
              <a:rPr lang="en-US" b="1" noProof="1">
                <a:solidFill>
                  <a:schemeClr val="bg1"/>
                </a:solidFill>
              </a:rPr>
              <a:t>adding</a:t>
            </a:r>
            <a:r>
              <a:rPr lang="en-US" b="1" noProof="1">
                <a:solidFill>
                  <a:srgbClr val="FFFFFF"/>
                </a:solidFill>
              </a:rPr>
              <a:t> '</a:t>
            </a:r>
            <a:r>
              <a:rPr lang="en-US" b="1" noProof="1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rgbClr val="FFFFFF"/>
                </a:solidFill>
              </a:rPr>
              <a:t>' </a:t>
            </a:r>
          </a:p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in front and </a:t>
            </a:r>
            <a:r>
              <a:rPr lang="en-US" b="1" noProof="1">
                <a:solidFill>
                  <a:schemeClr val="bg1"/>
                </a:solidFill>
              </a:rPr>
              <a:t>pass</a:t>
            </a:r>
            <a:r>
              <a:rPr lang="en-US" b="1" noProof="1">
                <a:solidFill>
                  <a:srgbClr val="FFFFFF"/>
                </a:solidFill>
              </a:rPr>
              <a:t> in </a:t>
            </a:r>
            <a:r>
              <a:rPr lang="en-US" b="1" noProof="1">
                <a:solidFill>
                  <a:schemeClr val="bg1"/>
                </a:solidFill>
              </a:rPr>
              <a:t>metadata</a:t>
            </a:r>
            <a:endParaRPr lang="en-US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01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Component Metadata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– the component's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selector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component's template</a:t>
            </a:r>
          </a:p>
          <a:p>
            <a:pPr lvl="1">
              <a:spcAft>
                <a:spcPts val="5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styleUrls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unique styles for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/>
              <a:t> </a:t>
            </a:r>
            <a:r>
              <a:rPr lang="en-US" dirty="0" smtClean="0"/>
              <a:t>                                       component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providers</a:t>
            </a:r>
            <a:r>
              <a:rPr lang="en-US" dirty="0"/>
              <a:t> – list of providers that can be </a:t>
            </a:r>
            <a:r>
              <a:rPr lang="en-US" b="1" dirty="0">
                <a:solidFill>
                  <a:schemeClr val="bg1"/>
                </a:solidFill>
              </a:rPr>
              <a:t>injected</a:t>
            </a:r>
            <a:r>
              <a:rPr lang="en-US" dirty="0"/>
              <a:t> using DI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Components Manually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6642" y="2266453"/>
            <a:ext cx="733393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selector: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'app-home'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06642" y="3411762"/>
            <a:ext cx="733393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templateUrl: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'Path to template'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6642" y="4953000"/>
            <a:ext cx="733393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styleUrls: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'Array of paths'</a:t>
            </a:r>
          </a:p>
        </p:txBody>
      </p:sp>
    </p:spTree>
    <p:extLst>
      <p:ext uri="{BB962C8B-B14F-4D97-AF65-F5344CB8AC3E}">
        <p14:creationId xmlns:p14="http://schemas.microsoft.com/office/powerpoint/2010/main" val="41111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1824</Words>
  <Application>Microsoft Office PowerPoint</Application>
  <PresentationFormat>Custom</PresentationFormat>
  <Paragraphs>404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Components and Data Binding</vt:lpstr>
      <vt:lpstr>Table of Contents</vt:lpstr>
      <vt:lpstr>Questions</vt:lpstr>
      <vt:lpstr>PowerPoint Presentation</vt:lpstr>
      <vt:lpstr>The Idea Behind Components</vt:lpstr>
      <vt:lpstr>The Idea Behind Components</vt:lpstr>
      <vt:lpstr>PowerPoint Presentation</vt:lpstr>
      <vt:lpstr>Creating Components Manually</vt:lpstr>
      <vt:lpstr>Creating Components Manually (2)</vt:lpstr>
      <vt:lpstr>Creating Components Manually (3)</vt:lpstr>
      <vt:lpstr>Creating Components with the CLI</vt:lpstr>
      <vt:lpstr>PowerPoint Presentation</vt:lpstr>
      <vt:lpstr>Bootstrapping An Application</vt:lpstr>
      <vt:lpstr>The Initial Module</vt:lpstr>
      <vt:lpstr>Initial Module Properties</vt:lpstr>
      <vt:lpstr>Initial Module Properties (2)</vt:lpstr>
      <vt:lpstr>PowerPoint Presentation</vt:lpstr>
      <vt:lpstr>Templates &amp; Data Bindings Overview</vt:lpstr>
      <vt:lpstr>Render an array using *ngFor</vt:lpstr>
      <vt:lpstr>Conditional statements using *ngIf</vt:lpstr>
      <vt:lpstr>Attach Events</vt:lpstr>
      <vt:lpstr>Binding Attributes</vt:lpstr>
      <vt:lpstr>Binding CSS classes or specific class name</vt:lpstr>
      <vt:lpstr>Binding styles or styles with units</vt:lpstr>
      <vt:lpstr>Reference other elements in template</vt:lpstr>
      <vt:lpstr>Pipes and null-safe operator</vt:lpstr>
      <vt:lpstr>Template Expressions</vt:lpstr>
      <vt:lpstr>Types of Data Binding</vt:lpstr>
      <vt:lpstr>PowerPoint Presentation</vt:lpstr>
      <vt:lpstr>Lifecycle Overview</vt:lpstr>
      <vt:lpstr>ngOnInit and ngOnDestroy Example</vt:lpstr>
      <vt:lpstr>Other Lifecycle Hooks</vt:lpstr>
      <vt:lpstr>PowerPoint Presentation</vt:lpstr>
      <vt:lpstr>From Parent to Child</vt:lpstr>
      <vt:lpstr>From Parent to Child (2)</vt:lpstr>
      <vt:lpstr>Component Interaction</vt:lpstr>
      <vt:lpstr>Component Interaction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Components &amp; Data Binding</dc:title>
  <dc:subject>Angular Fundamentals – Practical Training Course @ SoftUni</dc:subject>
  <dc:creator/>
  <cp:keywords>Software University, SoftUni, programming, coding, software development, education, training, course</cp:keywords>
  <dc:description>Angular Fundamentals - Course @ SoftUni - https://softuni.bg/courses/angular-2-fundamentals</dc:description>
  <cp:lastModifiedBy/>
  <cp:revision>1</cp:revision>
  <dcterms:created xsi:type="dcterms:W3CDTF">2014-01-02T17:00:34Z</dcterms:created>
  <dcterms:modified xsi:type="dcterms:W3CDTF">2019-03-19T16:04:22Z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