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705" r:id="rId3"/>
  </p:sldMasterIdLst>
  <p:notesMasterIdLst>
    <p:notesMasterId r:id="rId47"/>
  </p:notesMasterIdLst>
  <p:handoutMasterIdLst>
    <p:handoutMasterId r:id="rId48"/>
  </p:handoutMasterIdLst>
  <p:sldIdLst>
    <p:sldId id="560" r:id="rId4"/>
    <p:sldId id="561" r:id="rId5"/>
    <p:sldId id="460" r:id="rId6"/>
    <p:sldId id="569" r:id="rId7"/>
    <p:sldId id="586" r:id="rId8"/>
    <p:sldId id="568" r:id="rId9"/>
    <p:sldId id="573" r:id="rId10"/>
    <p:sldId id="574" r:id="rId11"/>
    <p:sldId id="575" r:id="rId12"/>
    <p:sldId id="580" r:id="rId13"/>
    <p:sldId id="581" r:id="rId14"/>
    <p:sldId id="582" r:id="rId15"/>
    <p:sldId id="605" r:id="rId16"/>
    <p:sldId id="606" r:id="rId17"/>
    <p:sldId id="607" r:id="rId18"/>
    <p:sldId id="595" r:id="rId19"/>
    <p:sldId id="596" r:id="rId20"/>
    <p:sldId id="597" r:id="rId21"/>
    <p:sldId id="598" r:id="rId22"/>
    <p:sldId id="599" r:id="rId23"/>
    <p:sldId id="600" r:id="rId24"/>
    <p:sldId id="601" r:id="rId25"/>
    <p:sldId id="602" r:id="rId26"/>
    <p:sldId id="603" r:id="rId27"/>
    <p:sldId id="604" r:id="rId28"/>
    <p:sldId id="576" r:id="rId29"/>
    <p:sldId id="608" r:id="rId30"/>
    <p:sldId id="609" r:id="rId31"/>
    <p:sldId id="610" r:id="rId32"/>
    <p:sldId id="611" r:id="rId33"/>
    <p:sldId id="612" r:id="rId34"/>
    <p:sldId id="613" r:id="rId35"/>
    <p:sldId id="614" r:id="rId36"/>
    <p:sldId id="615" r:id="rId37"/>
    <p:sldId id="616" r:id="rId38"/>
    <p:sldId id="617" r:id="rId39"/>
    <p:sldId id="618" r:id="rId40"/>
    <p:sldId id="589" r:id="rId41"/>
    <p:sldId id="590" r:id="rId42"/>
    <p:sldId id="591" r:id="rId43"/>
    <p:sldId id="619" r:id="rId44"/>
    <p:sldId id="593" r:id="rId45"/>
    <p:sldId id="594" r:id="rId4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560"/>
            <p14:sldId id="561"/>
            <p14:sldId id="460"/>
          </p14:sldIdLst>
        </p14:section>
        <p14:section name="Code Style &amp; Architecture" id="{E12B0502-8A5D-4CE0-BBA0-1D5CB0102826}">
          <p14:sldIdLst>
            <p14:sldId id="569"/>
            <p14:sldId id="586"/>
            <p14:sldId id="568"/>
            <p14:sldId id="573"/>
            <p14:sldId id="574"/>
            <p14:sldId id="575"/>
          </p14:sldIdLst>
        </p14:section>
        <p14:section name="Lazy Loading" id="{AFA571DB-67CD-467A-9C36-B7F8500DC3AB}">
          <p14:sldIdLst>
            <p14:sldId id="580"/>
            <p14:sldId id="581"/>
            <p14:sldId id="582"/>
            <p14:sldId id="605"/>
            <p14:sldId id="606"/>
            <p14:sldId id="607"/>
          </p14:sldIdLst>
        </p14:section>
        <p14:section name="Subjects" id="{05590330-6B6A-486C-864B-2C3BA93B2591}">
          <p14:sldIdLst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</p14:sldIdLst>
        </p14:section>
        <p14:section name="Unit Testing" id="{3BE426F5-9FF5-4EEB-A4E8-0582151AE4C7}">
          <p14:sldIdLst>
            <p14:sldId id="576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</p14:sldIdLst>
        </p14:section>
        <p14:section name="Summary" id="{1888D697-2B49-43A6-BDC2-719250E583B8}">
          <p14:sldIdLst>
            <p14:sldId id="589"/>
            <p14:sldId id="590"/>
            <p14:sldId id="591"/>
            <p14:sldId id="619"/>
            <p14:sldId id="593"/>
            <p14:sldId id="5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5400" autoAdjust="0"/>
  </p:normalViewPr>
  <p:slideViewPr>
    <p:cSldViewPr>
      <p:cViewPr varScale="1">
        <p:scale>
          <a:sx n="66" d="100"/>
          <a:sy n="66" d="100"/>
        </p:scale>
        <p:origin x="620" y="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4/4/2019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564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517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40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606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047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326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343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98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547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022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718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10.emf"/><Relationship Id="rId16" Type="http://schemas.openxmlformats.org/officeDocument/2006/relationships/image" Target="../media/image3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9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17.png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2" Type="http://schemas.openxmlformats.org/officeDocument/2006/relationships/image" Target="../media/image10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7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8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42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7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46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3" Type="http://schemas.openxmlformats.org/officeDocument/2006/relationships/image" Target="../media/image17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9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1.gif"/><Relationship Id="rId4" Type="http://schemas.openxmlformats.org/officeDocument/2006/relationships/image" Target="../media/image48.jpeg"/><Relationship Id="rId9" Type="http://schemas.openxmlformats.org/officeDocument/2006/relationships/hyperlink" Target="https://www.lukanet.com/" TargetMode="Externa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3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59838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964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4/4/2019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20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46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4/4/2019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4/4/2019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3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4/4/2019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2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23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4/4/2019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3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4/4/2019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8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4/4/2019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99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4/4/2019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80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4/4/2019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91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  <a:extLst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  <a:extLst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3" name="Codexio">
            <a:hlinkClick r:id="rId8"/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  <a:extLst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  <a:extLst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  <a:extLst/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  <a:extLst/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Telenor">
            <a:hlinkClick r:id="rId18"/>
            <a:extLst/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  <a:extLst/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  <a:extLst/>
          </p:cNvPr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3" name="SmartIT">
            <a:hlinkClick r:id="rId28"/>
            <a:extLst/>
          </p:cNvPr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9748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4/4/2019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73851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7449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4334911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4/4/2019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7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4/4/2019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2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4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ve 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0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4799" dirty="0"/>
              <a:t>Live Exercises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99C72231-4494-467D-B0D7-F1E1DA83D2FE}"/>
              </a:ext>
            </a:extLst>
          </p:cNvPr>
          <p:cNvGrpSpPr/>
          <p:nvPr userDrawn="1"/>
        </p:nvGrpSpPr>
        <p:grpSpPr>
          <a:xfrm>
            <a:off x="4266089" y="349302"/>
            <a:ext cx="3656648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E1D08E1D-5E83-4850-B006-A642A52DBB4E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582B4870-9B78-4FB5-B658-366BE306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321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4/4/2019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2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4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85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0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4/4/2019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6260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61" r:id="rId7"/>
    <p:sldLayoutId id="2147483662" r:id="rId8"/>
    <p:sldLayoutId id="2147483668" r:id="rId9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4/4/2019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78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678" r:id="rId16"/>
    <p:sldLayoutId id="2147483679" r:id="rId17"/>
    <p:sldLayoutId id="2147483682" r:id="rId18"/>
    <p:sldLayoutId id="2147483721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angular-2-fundamental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4.jpeg"/><Relationship Id="rId7" Type="http://schemas.openxmlformats.org/officeDocument/2006/relationships/image" Target="../media/image6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1.gi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686" y="1182103"/>
            <a:ext cx="10962447" cy="882654"/>
          </a:xfrm>
        </p:spPr>
        <p:txBody>
          <a:bodyPr>
            <a:normAutofit/>
          </a:bodyPr>
          <a:lstStyle/>
          <a:p>
            <a:r>
              <a:rPr lang="en-US" b="1" dirty="0" smtClean="0"/>
              <a:t>Architecture, Lazy Loading Modules, Unit Testing</a:t>
            </a:r>
            <a:endParaRPr lang="en-US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0972" y="4876992"/>
            <a:ext cx="2950749" cy="506412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0972" y="5368966"/>
            <a:ext cx="2950749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3831699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5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Lazy Loading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Asynchronous </a:t>
            </a:r>
            <a:r>
              <a:rPr lang="en-US" dirty="0" smtClean="0"/>
              <a:t>Loading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308" y="1600200"/>
            <a:ext cx="1964210" cy="212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99479" y="1121149"/>
            <a:ext cx="9927138" cy="5276048"/>
          </a:xfrm>
        </p:spPr>
        <p:txBody>
          <a:bodyPr>
            <a:normAutofit/>
          </a:bodyPr>
          <a:lstStyle/>
          <a:p>
            <a:r>
              <a:rPr lang="en-US" dirty="0" smtClean="0"/>
              <a:t>Loading </a:t>
            </a:r>
            <a:r>
              <a:rPr lang="en-US" b="1" dirty="0" smtClean="0">
                <a:solidFill>
                  <a:schemeClr val="bg1"/>
                </a:solidFill>
              </a:rPr>
              <a:t>everything</a:t>
            </a:r>
            <a:r>
              <a:rPr lang="en-US" dirty="0" smtClean="0"/>
              <a:t> in a big bundle could be </a:t>
            </a:r>
            <a:r>
              <a:rPr lang="en-US" b="1" dirty="0" smtClean="0">
                <a:solidFill>
                  <a:schemeClr val="bg1"/>
                </a:solidFill>
              </a:rPr>
              <a:t>slow</a:t>
            </a:r>
          </a:p>
          <a:p>
            <a:r>
              <a:rPr lang="en-US" dirty="0" smtClean="0"/>
              <a:t>Lazy Loading helps us to </a:t>
            </a:r>
            <a:r>
              <a:rPr lang="en-US" b="1" dirty="0" smtClean="0">
                <a:solidFill>
                  <a:schemeClr val="bg1"/>
                </a:solidFill>
              </a:rPr>
              <a:t>download </a:t>
            </a:r>
            <a:r>
              <a:rPr lang="en-US" dirty="0" smtClean="0"/>
              <a:t>the web pages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in chunks</a:t>
            </a:r>
          </a:p>
          <a:p>
            <a:r>
              <a:rPr lang="en-US" dirty="0" smtClean="0"/>
              <a:t>In </a:t>
            </a:r>
            <a:r>
              <a:rPr lang="en-US" b="1" dirty="0" smtClean="0">
                <a:solidFill>
                  <a:schemeClr val="bg1"/>
                </a:solidFill>
              </a:rPr>
              <a:t>Angular </a:t>
            </a:r>
            <a:r>
              <a:rPr lang="en-US" dirty="0" smtClean="0"/>
              <a:t>this is done by firstly organizing the </a:t>
            </a:r>
            <a:br>
              <a:rPr lang="en-US" dirty="0" smtClean="0"/>
            </a:br>
            <a:r>
              <a:rPr lang="en-US" dirty="0" smtClean="0"/>
              <a:t>application into </a:t>
            </a:r>
            <a:r>
              <a:rPr lang="en-US" b="1" dirty="0" smtClean="0">
                <a:solidFill>
                  <a:schemeClr val="bg1"/>
                </a:solidFill>
              </a:rPr>
              <a:t>separate modules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 smtClean="0"/>
              <a:t>Feature Modules, Shared Module,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The module should be loaded the moment a user </a:t>
            </a:r>
            <a:br>
              <a:rPr lang="en-US" dirty="0" smtClean="0"/>
            </a:br>
            <a:r>
              <a:rPr lang="en-US" dirty="0" smtClean="0"/>
              <a:t>navigates</a:t>
            </a:r>
            <a:r>
              <a:rPr lang="en-US" dirty="0"/>
              <a:t> </a:t>
            </a:r>
            <a:r>
              <a:rPr lang="en-US" dirty="0" smtClean="0"/>
              <a:t>to the </a:t>
            </a:r>
            <a:r>
              <a:rPr lang="en-US" b="1" dirty="0" smtClean="0">
                <a:solidFill>
                  <a:schemeClr val="bg1"/>
                </a:solidFill>
              </a:rPr>
              <a:t>main route </a:t>
            </a:r>
            <a:r>
              <a:rPr lang="en-US" dirty="0" smtClean="0"/>
              <a:t>(like '</a:t>
            </a:r>
            <a:r>
              <a:rPr lang="en-US" b="1" dirty="0" smtClean="0">
                <a:solidFill>
                  <a:schemeClr val="bg1"/>
                </a:solidFill>
              </a:rPr>
              <a:t>/furniture</a:t>
            </a:r>
            <a:r>
              <a:rPr lang="en-US" dirty="0" smtClean="0"/>
              <a:t>')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Lazy </a:t>
            </a:r>
            <a:r>
              <a:rPr lang="en-US" dirty="0" smtClean="0"/>
              <a:t>Loading 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99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Feature </a:t>
            </a:r>
            <a:r>
              <a:rPr lang="en-US" dirty="0"/>
              <a:t>M</a:t>
            </a:r>
            <a:r>
              <a:rPr lang="en-US" dirty="0" smtClean="0"/>
              <a:t>odule – </a:t>
            </a:r>
            <a:r>
              <a:rPr lang="en-US" b="1" dirty="0" smtClean="0">
                <a:solidFill>
                  <a:schemeClr val="bg1"/>
                </a:solidFill>
              </a:rPr>
              <a:t>Furniture Module</a:t>
            </a:r>
          </a:p>
          <a:p>
            <a:pPr lvl="1"/>
            <a:r>
              <a:rPr lang="en-US" dirty="0" smtClean="0"/>
              <a:t>Components – </a:t>
            </a:r>
            <a:r>
              <a:rPr lang="en-US" dirty="0" err="1" smtClean="0"/>
              <a:t>FurnitureAll</a:t>
            </a:r>
            <a:r>
              <a:rPr lang="en-US" dirty="0" smtClean="0"/>
              <a:t>, </a:t>
            </a:r>
            <a:r>
              <a:rPr lang="en-US" dirty="0" err="1" smtClean="0"/>
              <a:t>FurnitureDetails</a:t>
            </a:r>
            <a:r>
              <a:rPr lang="en-US" dirty="0" smtClean="0"/>
              <a:t>, </a:t>
            </a:r>
            <a:r>
              <a:rPr lang="en-US" dirty="0" err="1" smtClean="0"/>
              <a:t>FurnitureEdit</a:t>
            </a:r>
            <a:endParaRPr lang="en-US" dirty="0" smtClean="0"/>
          </a:p>
          <a:p>
            <a:pPr>
              <a:spcAft>
                <a:spcPts val="12000"/>
              </a:spcAft>
            </a:pPr>
            <a:r>
              <a:rPr lang="en-US" dirty="0" smtClean="0"/>
              <a:t>Create a </a:t>
            </a:r>
            <a:r>
              <a:rPr lang="en-US" b="1" dirty="0" smtClean="0">
                <a:solidFill>
                  <a:schemeClr val="bg1"/>
                </a:solidFill>
              </a:rPr>
              <a:t>separate</a:t>
            </a:r>
            <a:r>
              <a:rPr lang="en-US" dirty="0" smtClean="0"/>
              <a:t> routing module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Lazy Loading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8513" y="3225840"/>
            <a:ext cx="8801099" cy="32650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furnitureRoutes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= [ { path: '', children: 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[…] 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 ]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NgModule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imports: [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RouterModule.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forChild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furnitureRouting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],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exports: [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RouterModule</a:t>
            </a:r>
            <a:endParaRPr lang="en-US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43578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Feature Module </a:t>
            </a:r>
            <a:r>
              <a:rPr lang="en-US" b="1" dirty="0" smtClean="0">
                <a:solidFill>
                  <a:schemeClr val="bg1"/>
                </a:solidFill>
              </a:rPr>
              <a:t>shouldn't</a:t>
            </a:r>
            <a:r>
              <a:rPr lang="en-US" dirty="0" smtClean="0"/>
              <a:t> be imported inside the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bootstrap module </a:t>
            </a:r>
            <a:r>
              <a:rPr lang="en-US" dirty="0" smtClean="0"/>
              <a:t>(</a:t>
            </a:r>
            <a:r>
              <a:rPr lang="en-US" dirty="0" err="1" smtClean="0"/>
              <a:t>app.module.ts</a:t>
            </a:r>
            <a:r>
              <a:rPr lang="en-US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Warning – Don't Import in Bootstrap Module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12" y="5105400"/>
            <a:ext cx="1600642" cy="1600642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2341" y="2514600"/>
            <a:ext cx="8257671" cy="22494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mport { </a:t>
            </a:r>
            <a:r>
              <a:rPr lang="en-US" sz="22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AppFurnitureModule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} from './furniture/…'</a:t>
            </a:r>
            <a:endParaRPr lang="en-US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NgModule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imports: [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2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AppFurnitureModule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2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Avoid this</a:t>
            </a:r>
            <a:endParaRPr lang="en-US" sz="22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  <a:endParaRPr lang="en-US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875212" y="5090741"/>
            <a:ext cx="4114800" cy="677820"/>
          </a:xfrm>
          <a:prstGeom prst="wedgeRoundRectCallout">
            <a:avLst>
              <a:gd name="adj1" fmla="val -43765"/>
              <a:gd name="adj2" fmla="val -212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Loaded at </a:t>
            </a:r>
            <a:r>
              <a:rPr lang="en-US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start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151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Instead use </a:t>
            </a:r>
            <a:r>
              <a:rPr lang="en-US" b="1" dirty="0" err="1" smtClean="0">
                <a:solidFill>
                  <a:schemeClr val="bg1"/>
                </a:solidFill>
              </a:rPr>
              <a:t>loadChildren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inside the </a:t>
            </a:r>
            <a:r>
              <a:rPr lang="en-US" b="1" dirty="0" smtClean="0">
                <a:solidFill>
                  <a:schemeClr val="bg1"/>
                </a:solidFill>
              </a:rPr>
              <a:t>main routing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Children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905000"/>
            <a:ext cx="914400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routes: Routes = [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{ path: '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signin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', component: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SigninComponent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{ path: 'signup', component: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SignupComponent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{ </a:t>
            </a:r>
            <a:endParaRPr lang="en-US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path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'furniture', </a:t>
            </a:r>
            <a:endParaRPr lang="en-US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loadChildren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'./furniture/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furniture.module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AppFurnitureModule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 </a:t>
            </a:r>
            <a:endParaRPr lang="en-US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468492" y="4745417"/>
            <a:ext cx="3657600" cy="914400"/>
          </a:xfrm>
          <a:prstGeom prst="wedgeRoundRectCallout">
            <a:avLst>
              <a:gd name="adj1" fmla="val -19517"/>
              <a:gd name="adj2" fmla="val -659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name of the exported class</a:t>
            </a:r>
          </a:p>
        </p:txBody>
      </p:sp>
    </p:spTree>
    <p:extLst>
      <p:ext uri="{BB962C8B-B14F-4D97-AF65-F5344CB8AC3E}">
        <p14:creationId xmlns:p14="http://schemas.microsoft.com/office/powerpoint/2010/main" val="302551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 protect lazy loaded modules use a </a:t>
            </a:r>
            <a:r>
              <a:rPr lang="en-US" b="1" dirty="0" smtClean="0">
                <a:solidFill>
                  <a:schemeClr val="bg1"/>
                </a:solidFill>
              </a:rPr>
              <a:t>canLoad guard </a:t>
            </a:r>
            <a:r>
              <a:rPr lang="en-US" dirty="0" smtClean="0"/>
              <a:t>instead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b="1" dirty="0" smtClean="0">
                <a:solidFill>
                  <a:schemeClr val="bg1"/>
                </a:solidFill>
              </a:rPr>
              <a:t>canActivate guard</a:t>
            </a:r>
          </a:p>
          <a:p>
            <a:r>
              <a:rPr lang="en-US" dirty="0" smtClean="0"/>
              <a:t>AuthGuard should implement the </a:t>
            </a:r>
            <a:r>
              <a:rPr lang="en-US" b="1" dirty="0" smtClean="0">
                <a:solidFill>
                  <a:schemeClr val="bg1"/>
                </a:solidFill>
              </a:rPr>
              <a:t>CanLoad interface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 Module with canLoad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200400"/>
            <a:ext cx="99060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path: 'furniture',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loadChildren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'./furniture/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furniture.module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           #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AppFurnitureModule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canLoad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AuthGuard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] 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07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Subjects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Observer and Observable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1066800"/>
            <a:ext cx="3276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1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 </a:t>
            </a:r>
            <a:r>
              <a:rPr lang="en-US" sz="3200" dirty="0" err="1"/>
              <a:t>RxJS</a:t>
            </a:r>
            <a:r>
              <a:rPr lang="en-US" sz="3200" dirty="0"/>
              <a:t> Subject is a </a:t>
            </a:r>
            <a:r>
              <a:rPr lang="en-US" sz="3200" b="1" dirty="0">
                <a:solidFill>
                  <a:schemeClr val="bg1"/>
                </a:solidFill>
              </a:rPr>
              <a:t>special type </a:t>
            </a:r>
            <a:r>
              <a:rPr lang="en-US" sz="3200" dirty="0"/>
              <a:t>of </a:t>
            </a:r>
            <a:r>
              <a:rPr lang="en-US" sz="3200" dirty="0" smtClean="0"/>
              <a:t>Observable</a:t>
            </a:r>
          </a:p>
          <a:p>
            <a:r>
              <a:rPr lang="en-US" sz="3200" dirty="0" smtClean="0"/>
              <a:t>It allows values to be </a:t>
            </a:r>
            <a:r>
              <a:rPr lang="en-US" sz="3200" b="1" dirty="0" smtClean="0">
                <a:solidFill>
                  <a:schemeClr val="bg1"/>
                </a:solidFill>
              </a:rPr>
              <a:t>multicasted</a:t>
            </a:r>
            <a:r>
              <a:rPr lang="en-US" sz="3200" dirty="0" smtClean="0"/>
              <a:t> to many </a:t>
            </a:r>
            <a:r>
              <a:rPr lang="en-US" sz="3200" b="1" dirty="0" smtClean="0">
                <a:solidFill>
                  <a:schemeClr val="bg1"/>
                </a:solidFill>
              </a:rPr>
              <a:t>Observers</a:t>
            </a:r>
          </a:p>
          <a:p>
            <a:r>
              <a:rPr lang="en-US" sz="3200" dirty="0" smtClean="0"/>
              <a:t>Subjects are like </a:t>
            </a:r>
            <a:r>
              <a:rPr lang="en-US" sz="3200" b="1" dirty="0" smtClean="0">
                <a:solidFill>
                  <a:schemeClr val="bg1"/>
                </a:solidFill>
              </a:rPr>
              <a:t>Event Emitters</a:t>
            </a:r>
          </a:p>
          <a:p>
            <a:pPr lvl="1"/>
            <a:r>
              <a:rPr lang="en-US" sz="3200" dirty="0" smtClean="0"/>
              <a:t>They maintain a registry of many listeners</a:t>
            </a:r>
          </a:p>
          <a:p>
            <a:r>
              <a:rPr lang="en-US" sz="3200" dirty="0" smtClean="0"/>
              <a:t>Every Subject is an </a:t>
            </a:r>
            <a:r>
              <a:rPr lang="en-US" sz="3200" b="1" dirty="0" smtClean="0">
                <a:solidFill>
                  <a:schemeClr val="bg1"/>
                </a:solidFill>
              </a:rPr>
              <a:t>Observable</a:t>
            </a:r>
            <a:r>
              <a:rPr lang="en-US" sz="3200" dirty="0" smtClean="0"/>
              <a:t> – has subscribe()</a:t>
            </a:r>
          </a:p>
          <a:p>
            <a:r>
              <a:rPr lang="en-US" sz="3200" dirty="0" smtClean="0"/>
              <a:t>Every Subject is an </a:t>
            </a:r>
            <a:r>
              <a:rPr lang="en-US" sz="3200" b="1" dirty="0" smtClean="0">
                <a:solidFill>
                  <a:schemeClr val="bg1"/>
                </a:solidFill>
              </a:rPr>
              <a:t>Observer</a:t>
            </a:r>
            <a:r>
              <a:rPr lang="en-US" sz="3200" dirty="0" smtClean="0"/>
              <a:t> – has methods next(), </a:t>
            </a:r>
            <a:br>
              <a:rPr lang="en-US" sz="3200" dirty="0" smtClean="0"/>
            </a:br>
            <a:r>
              <a:rPr lang="en-US" sz="3200" dirty="0" smtClean="0"/>
              <a:t>error() and complete()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Subject 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2128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Subject is an Observer - provide it to the </a:t>
            </a:r>
            <a:r>
              <a:rPr lang="en-US" b="1" dirty="0" smtClean="0">
                <a:solidFill>
                  <a:schemeClr val="bg1"/>
                </a:solidFill>
              </a:rPr>
              <a:t>subscribe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709152" y="1817134"/>
            <a:ext cx="8001000" cy="4777339"/>
          </a:xfrm>
        </p:spPr>
        <p:txBody>
          <a:bodyPr/>
          <a:lstStyle/>
          <a:p>
            <a:r>
              <a:rPr lang="en-GB" sz="2400" dirty="0"/>
              <a:t>let subject = new </a:t>
            </a:r>
            <a:r>
              <a:rPr lang="en-GB" sz="2400" dirty="0">
                <a:solidFill>
                  <a:schemeClr val="bg1"/>
                </a:solidFill>
              </a:rPr>
              <a:t>Subject</a:t>
            </a:r>
            <a:r>
              <a:rPr lang="en-GB" sz="2400" dirty="0"/>
              <a:t>();</a:t>
            </a:r>
          </a:p>
          <a:p>
            <a:r>
              <a:rPr lang="en-GB" sz="2400" dirty="0"/>
              <a:t>subject.</a:t>
            </a:r>
            <a:r>
              <a:rPr lang="en-GB" sz="2400" dirty="0">
                <a:solidFill>
                  <a:schemeClr val="bg1"/>
                </a:solidFill>
              </a:rPr>
              <a:t>subscribe</a:t>
            </a:r>
            <a:r>
              <a:rPr lang="en-GB" sz="2400" dirty="0"/>
              <a:t>({</a:t>
            </a:r>
          </a:p>
          <a:p>
            <a:r>
              <a:rPr lang="en-GB" sz="2400" dirty="0"/>
              <a:t>  next: (v) =&gt; console.log(`</a:t>
            </a:r>
            <a:r>
              <a:rPr lang="en-GB" sz="2400" dirty="0" err="1"/>
              <a:t>observerA</a:t>
            </a:r>
            <a:r>
              <a:rPr lang="en-GB" sz="2400" dirty="0"/>
              <a:t>: ${v}`)</a:t>
            </a:r>
          </a:p>
          <a:p>
            <a:r>
              <a:rPr lang="en-GB" sz="2400" dirty="0"/>
              <a:t>});</a:t>
            </a:r>
          </a:p>
          <a:p>
            <a:r>
              <a:rPr lang="en-GB" sz="2400" dirty="0"/>
              <a:t>subject.</a:t>
            </a:r>
            <a:r>
              <a:rPr lang="en-GB" sz="2400" dirty="0">
                <a:solidFill>
                  <a:schemeClr val="bg1"/>
                </a:solidFill>
              </a:rPr>
              <a:t>subscribe</a:t>
            </a:r>
            <a:r>
              <a:rPr lang="en-GB" sz="2400" dirty="0"/>
              <a:t>({</a:t>
            </a:r>
          </a:p>
          <a:p>
            <a:r>
              <a:rPr lang="en-GB" sz="2400" dirty="0"/>
              <a:t>  next: (v) =&gt; console.log(`</a:t>
            </a:r>
            <a:r>
              <a:rPr lang="en-GB" sz="2400" dirty="0" err="1"/>
              <a:t>observerB</a:t>
            </a:r>
            <a:r>
              <a:rPr lang="en-GB" sz="2400" dirty="0"/>
              <a:t>: ${v}`)</a:t>
            </a:r>
          </a:p>
          <a:p>
            <a:r>
              <a:rPr lang="en-GB" sz="2400" dirty="0"/>
              <a:t>});</a:t>
            </a:r>
          </a:p>
          <a:p>
            <a:r>
              <a:rPr lang="en-GB" sz="2400" dirty="0"/>
              <a:t>let observable = </a:t>
            </a:r>
            <a:r>
              <a:rPr lang="en-GB" sz="2400" dirty="0">
                <a:solidFill>
                  <a:schemeClr val="bg1"/>
                </a:solidFill>
              </a:rPr>
              <a:t>from</a:t>
            </a:r>
            <a:r>
              <a:rPr lang="en-GB" sz="2400" dirty="0"/>
              <a:t>([1, 2, 3</a:t>
            </a:r>
            <a:r>
              <a:rPr lang="en-GB" sz="2400" dirty="0" smtClean="0"/>
              <a:t>]); </a:t>
            </a:r>
          </a:p>
          <a:p>
            <a:r>
              <a:rPr lang="en-GB" sz="2400" dirty="0" err="1" smtClean="0"/>
              <a:t>observable.subscribe</a:t>
            </a:r>
            <a:r>
              <a:rPr lang="en-GB" sz="2400" dirty="0" smtClean="0"/>
              <a:t>(</a:t>
            </a:r>
            <a:r>
              <a:rPr lang="en-GB" sz="2400" dirty="0" smtClean="0">
                <a:solidFill>
                  <a:schemeClr val="bg1"/>
                </a:solidFill>
              </a:rPr>
              <a:t>subject</a:t>
            </a:r>
            <a:r>
              <a:rPr lang="en-GB" sz="2400" dirty="0"/>
              <a:t>);</a:t>
            </a:r>
            <a:endParaRPr lang="bg-BG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Subjects -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8847852" y="3810000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9321133" y="2322529"/>
            <a:ext cx="2662973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/>
              <a:t>observerA: 1</a:t>
            </a:r>
          </a:p>
          <a:p>
            <a:r>
              <a:rPr lang="pt-BR" sz="2400"/>
              <a:t>observerB: 1</a:t>
            </a:r>
          </a:p>
          <a:p>
            <a:r>
              <a:rPr lang="pt-BR" sz="2400"/>
              <a:t>observerA: 2</a:t>
            </a:r>
          </a:p>
          <a:p>
            <a:r>
              <a:rPr lang="pt-BR" sz="2400"/>
              <a:t>observerB: 2</a:t>
            </a:r>
          </a:p>
          <a:p>
            <a:r>
              <a:rPr lang="pt-BR" sz="2400"/>
              <a:t>observerA: 3</a:t>
            </a:r>
          </a:p>
          <a:p>
            <a:r>
              <a:rPr lang="pt-BR" sz="2400"/>
              <a:t>observerB: 3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53769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One of the variants is the </a:t>
            </a:r>
            <a:r>
              <a:rPr lang="en-US" b="1" dirty="0" smtClean="0">
                <a:solidFill>
                  <a:schemeClr val="bg1"/>
                </a:solidFill>
              </a:rPr>
              <a:t>BehaviorSubject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as the notion of "</a:t>
            </a:r>
            <a:r>
              <a:rPr lang="en-US" b="1" dirty="0" smtClean="0">
                <a:solidFill>
                  <a:schemeClr val="bg1"/>
                </a:solidFill>
              </a:rPr>
              <a:t>the current value</a:t>
            </a:r>
            <a:r>
              <a:rPr lang="en-US" dirty="0" smtClean="0"/>
              <a:t>"</a:t>
            </a:r>
          </a:p>
          <a:p>
            <a:r>
              <a:rPr lang="en-US" dirty="0" smtClean="0"/>
              <a:t>Stores the </a:t>
            </a:r>
            <a:r>
              <a:rPr lang="en-US" b="1" dirty="0" smtClean="0">
                <a:solidFill>
                  <a:schemeClr val="bg1"/>
                </a:solidFill>
              </a:rPr>
              <a:t>latest value </a:t>
            </a:r>
            <a:r>
              <a:rPr lang="en-US" dirty="0" smtClean="0"/>
              <a:t>emitted to it's consumers</a:t>
            </a:r>
          </a:p>
          <a:p>
            <a:r>
              <a:rPr lang="en-US" dirty="0" smtClean="0"/>
              <a:t>Whenever a new Observer subscribes – it receives</a:t>
            </a:r>
            <a:br>
              <a:rPr lang="en-US" dirty="0" smtClean="0"/>
            </a:br>
            <a:r>
              <a:rPr lang="en-US" dirty="0" smtClean="0"/>
              <a:t>the current value from the BehaviorSubject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Subject 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Text Placeholder 8"/>
          <p:cNvSpPr txBox="1">
            <a:spLocks/>
          </p:cNvSpPr>
          <p:nvPr/>
        </p:nvSpPr>
        <p:spPr>
          <a:xfrm>
            <a:off x="2353701" y="4495800"/>
            <a:ext cx="934968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err="1"/>
              <a:t>BehaviorSubjects</a:t>
            </a:r>
            <a:r>
              <a:rPr lang="en-US" sz="2400" i="1" dirty="0"/>
              <a:t> are useful for representing "values over time". For instance, an event </a:t>
            </a:r>
            <a:r>
              <a:rPr lang="en-US" sz="2400" i="1" dirty="0">
                <a:solidFill>
                  <a:schemeClr val="bg1"/>
                </a:solidFill>
              </a:rPr>
              <a:t>stream of </a:t>
            </a:r>
            <a:r>
              <a:rPr lang="en-US" sz="2400" i="1" dirty="0" smtClean="0">
                <a:solidFill>
                  <a:schemeClr val="bg1"/>
                </a:solidFill>
              </a:rPr>
              <a:t/>
            </a:r>
            <a:br>
              <a:rPr lang="en-US" sz="2400" i="1" dirty="0" smtClean="0">
                <a:solidFill>
                  <a:schemeClr val="bg1"/>
                </a:solidFill>
              </a:rPr>
            </a:br>
            <a:r>
              <a:rPr lang="en-US" sz="2400" i="1" dirty="0" smtClean="0">
                <a:solidFill>
                  <a:schemeClr val="bg1"/>
                </a:solidFill>
              </a:rPr>
              <a:t>birthdays</a:t>
            </a:r>
            <a:r>
              <a:rPr lang="en-US" sz="2400" i="1" dirty="0" smtClean="0"/>
              <a:t> </a:t>
            </a:r>
            <a:r>
              <a:rPr lang="en-US" sz="2400" i="1" dirty="0"/>
              <a:t>is a </a:t>
            </a:r>
            <a:r>
              <a:rPr lang="en-US" sz="2400" i="1" dirty="0">
                <a:solidFill>
                  <a:schemeClr val="bg1"/>
                </a:solidFill>
              </a:rPr>
              <a:t>Subject</a:t>
            </a:r>
            <a:r>
              <a:rPr lang="en-US" sz="2400" i="1" dirty="0"/>
              <a:t>, but the stream of a </a:t>
            </a:r>
            <a:r>
              <a:rPr lang="en-US" sz="2400" i="1" dirty="0">
                <a:solidFill>
                  <a:schemeClr val="bg1"/>
                </a:solidFill>
              </a:rPr>
              <a:t>person's age</a:t>
            </a:r>
            <a:r>
              <a:rPr lang="en-US" sz="2400" i="1" dirty="0"/>
              <a:t> would be a </a:t>
            </a:r>
            <a:r>
              <a:rPr lang="en-US" sz="2400" i="1" dirty="0">
                <a:solidFill>
                  <a:schemeClr val="bg1"/>
                </a:solidFill>
              </a:rPr>
              <a:t>BehaviorSubject</a:t>
            </a:r>
            <a:endParaRPr lang="bg-BG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23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96715" y="1371605"/>
            <a:ext cx="8180332" cy="5334437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 smtClean="0"/>
              <a:t>Code Style &amp; Architecture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sz="3200" dirty="0" smtClean="0"/>
              <a:t>File Naming &amp; Project Structure</a:t>
            </a:r>
          </a:p>
          <a:p>
            <a:pPr marL="457200" indent="-457200">
              <a:lnSpc>
                <a:spcPts val="4000"/>
              </a:lnSpc>
            </a:pPr>
            <a:r>
              <a:rPr lang="en-US" sz="3200" dirty="0" smtClean="0"/>
              <a:t>Lazy Loading</a:t>
            </a:r>
          </a:p>
          <a:p>
            <a:pPr marL="932996" lvl="1" indent="-457200">
              <a:lnSpc>
                <a:spcPts val="4000"/>
              </a:lnSpc>
            </a:pPr>
            <a:r>
              <a:rPr lang="en-US" sz="3200" dirty="0" smtClean="0"/>
              <a:t>Loading Feature Modules</a:t>
            </a:r>
          </a:p>
          <a:p>
            <a:pPr marL="932996" lvl="1" indent="-457200">
              <a:lnSpc>
                <a:spcPts val="4000"/>
              </a:lnSpc>
            </a:pPr>
            <a:r>
              <a:rPr lang="en-US" sz="3200" dirty="0" smtClean="0"/>
              <a:t>Using </a:t>
            </a:r>
            <a:r>
              <a:rPr lang="en-US" sz="3200" dirty="0" err="1" smtClean="0"/>
              <a:t>canLoad</a:t>
            </a:r>
            <a:endParaRPr lang="en-US" sz="3200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 smtClean="0"/>
              <a:t>Subjects</a:t>
            </a:r>
          </a:p>
          <a:p>
            <a:pPr marL="932996" lvl="1" indent="-457200">
              <a:lnSpc>
                <a:spcPts val="4000"/>
              </a:lnSpc>
            </a:pPr>
            <a:r>
              <a:rPr lang="en-US" sz="3200" dirty="0" smtClean="0"/>
              <a:t>Behavior, Replay and </a:t>
            </a:r>
            <a:r>
              <a:rPr lang="en-US" sz="3200" dirty="0" err="1" smtClean="0"/>
              <a:t>Async</a:t>
            </a:r>
            <a:r>
              <a:rPr lang="en-US" sz="3200" dirty="0" smtClean="0"/>
              <a:t> Subjects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 smtClean="0"/>
              <a:t>Unit Testing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15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Behavior Subject </a:t>
            </a:r>
            <a:r>
              <a:rPr lang="en-US" b="1" dirty="0" smtClean="0">
                <a:solidFill>
                  <a:schemeClr val="bg1"/>
                </a:solidFill>
              </a:rPr>
              <a:t>initialized </a:t>
            </a:r>
            <a:r>
              <a:rPr lang="en-US" dirty="0" smtClean="0"/>
              <a:t>with a value of </a:t>
            </a:r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60412" y="1869354"/>
            <a:ext cx="7391400" cy="4836688"/>
          </a:xfrm>
        </p:spPr>
        <p:txBody>
          <a:bodyPr/>
          <a:lstStyle/>
          <a:p>
            <a:r>
              <a:rPr lang="en-GB" sz="2200" dirty="0"/>
              <a:t>let subject = new </a:t>
            </a:r>
            <a:r>
              <a:rPr lang="en-GB" sz="2200" dirty="0" err="1">
                <a:solidFill>
                  <a:schemeClr val="bg1"/>
                </a:solidFill>
              </a:rPr>
              <a:t>BehaviorSubject</a:t>
            </a:r>
            <a:r>
              <a:rPr lang="en-GB" sz="2200" dirty="0"/>
              <a:t>(</a:t>
            </a:r>
            <a:r>
              <a:rPr lang="en-GB" sz="2200" dirty="0">
                <a:solidFill>
                  <a:schemeClr val="bg1"/>
                </a:solidFill>
              </a:rPr>
              <a:t>0</a:t>
            </a:r>
            <a:r>
              <a:rPr lang="en-GB" sz="2200" dirty="0"/>
              <a:t>);</a:t>
            </a:r>
          </a:p>
          <a:p>
            <a:r>
              <a:rPr lang="en-GB" sz="2200" dirty="0"/>
              <a:t>subject.subscribe({</a:t>
            </a:r>
          </a:p>
          <a:p>
            <a:r>
              <a:rPr lang="en-GB" sz="2200" dirty="0"/>
              <a:t>  next: (v) =&gt; console.log(`</a:t>
            </a:r>
            <a:r>
              <a:rPr lang="en-GB" sz="2200" dirty="0" err="1"/>
              <a:t>observerA</a:t>
            </a:r>
            <a:r>
              <a:rPr lang="en-GB" sz="2200" dirty="0"/>
              <a:t>: ${v}`)</a:t>
            </a:r>
          </a:p>
          <a:p>
            <a:r>
              <a:rPr lang="en-GB" sz="2200" dirty="0"/>
              <a:t>});</a:t>
            </a:r>
          </a:p>
          <a:p>
            <a:r>
              <a:rPr lang="en-GB" sz="2200" dirty="0" err="1"/>
              <a:t>subject.</a:t>
            </a:r>
            <a:r>
              <a:rPr lang="en-GB" sz="2200" dirty="0" err="1">
                <a:solidFill>
                  <a:schemeClr val="bg1"/>
                </a:solidFill>
              </a:rPr>
              <a:t>next</a:t>
            </a:r>
            <a:r>
              <a:rPr lang="en-GB" sz="2200" dirty="0"/>
              <a:t>(1);</a:t>
            </a:r>
          </a:p>
          <a:p>
            <a:r>
              <a:rPr lang="en-GB" sz="2200" dirty="0" err="1"/>
              <a:t>subject.</a:t>
            </a:r>
            <a:r>
              <a:rPr lang="en-GB" sz="2200" dirty="0" err="1">
                <a:solidFill>
                  <a:schemeClr val="bg1"/>
                </a:solidFill>
              </a:rPr>
              <a:t>next</a:t>
            </a:r>
            <a:r>
              <a:rPr lang="en-GB" sz="2200" dirty="0"/>
              <a:t>(2);</a:t>
            </a:r>
          </a:p>
          <a:p>
            <a:r>
              <a:rPr lang="en-GB" sz="2200" dirty="0"/>
              <a:t>subject.subscribe({</a:t>
            </a:r>
          </a:p>
          <a:p>
            <a:r>
              <a:rPr lang="en-GB" sz="2200" dirty="0"/>
              <a:t>  next: (v) =&gt; console.log(`</a:t>
            </a:r>
            <a:r>
              <a:rPr lang="en-GB" sz="2200" dirty="0" err="1"/>
              <a:t>observerB</a:t>
            </a:r>
            <a:r>
              <a:rPr lang="en-GB" sz="2200" dirty="0"/>
              <a:t>: ${v}`)</a:t>
            </a:r>
          </a:p>
          <a:p>
            <a:r>
              <a:rPr lang="en-GB" sz="2200" dirty="0"/>
              <a:t>});</a:t>
            </a:r>
          </a:p>
          <a:p>
            <a:r>
              <a:rPr lang="en-GB" sz="2200" dirty="0" err="1"/>
              <a:t>subject.</a:t>
            </a:r>
            <a:r>
              <a:rPr lang="en-GB" sz="2200" dirty="0" err="1">
                <a:solidFill>
                  <a:schemeClr val="bg1"/>
                </a:solidFill>
              </a:rPr>
              <a:t>next</a:t>
            </a:r>
            <a:r>
              <a:rPr lang="en-GB" sz="2200" dirty="0"/>
              <a:t>(3);</a:t>
            </a:r>
            <a:endParaRPr lang="bg-BG" sz="2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Subject -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8340772" y="3636538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8930590" y="2339567"/>
            <a:ext cx="2662973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observerA: 0</a:t>
            </a:r>
          </a:p>
          <a:p>
            <a:r>
              <a:rPr lang="pt-BR" sz="2400" dirty="0"/>
              <a:t>observerA: 1</a:t>
            </a:r>
          </a:p>
          <a:p>
            <a:r>
              <a:rPr lang="pt-BR" sz="2400" dirty="0"/>
              <a:t>observerA: 2</a:t>
            </a:r>
          </a:p>
          <a:p>
            <a:r>
              <a:rPr lang="pt-BR" sz="2400" dirty="0"/>
              <a:t>observerB: 2</a:t>
            </a:r>
          </a:p>
          <a:p>
            <a:r>
              <a:rPr lang="pt-BR" sz="2400" dirty="0"/>
              <a:t>observerA: 3</a:t>
            </a:r>
          </a:p>
          <a:p>
            <a:r>
              <a:rPr lang="pt-BR" sz="2400" dirty="0"/>
              <a:t>observerB: 3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59559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ReplaySubject</a:t>
            </a:r>
            <a:r>
              <a:rPr lang="en-US" dirty="0"/>
              <a:t> is similar to a BehaviorSubject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it can send </a:t>
            </a:r>
            <a:r>
              <a:rPr lang="en-US" b="1" dirty="0">
                <a:solidFill>
                  <a:schemeClr val="bg1"/>
                </a:solidFill>
              </a:rPr>
              <a:t>old values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new </a:t>
            </a:r>
            <a:r>
              <a:rPr lang="en-US" b="1" dirty="0" smtClean="0">
                <a:solidFill>
                  <a:schemeClr val="bg1"/>
                </a:solidFill>
              </a:rPr>
              <a:t>subscribers</a:t>
            </a:r>
          </a:p>
          <a:p>
            <a:r>
              <a:rPr lang="en-US" dirty="0" smtClean="0"/>
              <a:t>It can also record a part of the Observable execution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Replay Subject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Text Placeholder 8"/>
          <p:cNvSpPr txBox="1">
            <a:spLocks/>
          </p:cNvSpPr>
          <p:nvPr/>
        </p:nvSpPr>
        <p:spPr>
          <a:xfrm>
            <a:off x="2428075" y="3200400"/>
            <a:ext cx="934968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A ReplaySubject records </a:t>
            </a:r>
            <a:r>
              <a:rPr lang="en-US" sz="2400" i="1" dirty="0">
                <a:solidFill>
                  <a:schemeClr val="bg1"/>
                </a:solidFill>
              </a:rPr>
              <a:t>multiple values </a:t>
            </a:r>
            <a:r>
              <a:rPr lang="en-US" sz="2400" i="1" dirty="0"/>
              <a:t>from the 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400" i="1" dirty="0" smtClean="0"/>
              <a:t>Observable </a:t>
            </a:r>
            <a:r>
              <a:rPr lang="en-US" sz="2400" i="1" dirty="0"/>
              <a:t>execution and replays them to new 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400" i="1" dirty="0" smtClean="0"/>
              <a:t>subscribers</a:t>
            </a:r>
            <a:r>
              <a:rPr lang="en-US" sz="2400" i="1" dirty="0"/>
              <a:t>.</a:t>
            </a:r>
            <a:endParaRPr lang="bg-BG" sz="2400" i="1" dirty="0"/>
          </a:p>
        </p:txBody>
      </p:sp>
    </p:spTree>
    <p:extLst>
      <p:ext uri="{BB962C8B-B14F-4D97-AF65-F5344CB8AC3E}">
        <p14:creationId xmlns:p14="http://schemas.microsoft.com/office/powerpoint/2010/main" val="8663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When creating a ReplaySubject, you can specify </a:t>
            </a:r>
            <a:r>
              <a:rPr lang="en-US" b="1" dirty="0">
                <a:solidFill>
                  <a:schemeClr val="bg1"/>
                </a:solidFill>
              </a:rPr>
              <a:t>how many 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values</a:t>
            </a:r>
            <a:r>
              <a:rPr lang="en-US" dirty="0" smtClean="0"/>
              <a:t> </a:t>
            </a:r>
            <a:r>
              <a:rPr lang="en-US" dirty="0"/>
              <a:t>to replay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60412" y="2371160"/>
            <a:ext cx="7477905" cy="3886200"/>
          </a:xfrm>
        </p:spPr>
        <p:txBody>
          <a:bodyPr/>
          <a:lstStyle/>
          <a:p>
            <a:r>
              <a:rPr lang="en-GB" sz="2400" dirty="0"/>
              <a:t>let subject = new </a:t>
            </a:r>
            <a:r>
              <a:rPr lang="en-GB" sz="2400" dirty="0" err="1">
                <a:solidFill>
                  <a:schemeClr val="bg1"/>
                </a:solidFill>
              </a:rPr>
              <a:t>ReplaySubject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2</a:t>
            </a:r>
            <a:r>
              <a:rPr lang="en-GB" sz="2400" dirty="0"/>
              <a:t>);</a:t>
            </a:r>
          </a:p>
          <a:p>
            <a:r>
              <a:rPr lang="en-GB" sz="2400" dirty="0"/>
              <a:t>subject.subscribe</a:t>
            </a:r>
            <a:r>
              <a:rPr lang="en-GB" sz="2400" dirty="0" smtClean="0"/>
              <a:t>({ </a:t>
            </a:r>
            <a:r>
              <a:rPr lang="en-GB" sz="2400" i="1" dirty="0">
                <a:solidFill>
                  <a:schemeClr val="accent2"/>
                </a:solidFill>
              </a:rPr>
              <a:t>// </a:t>
            </a:r>
            <a:r>
              <a:rPr lang="en-GB" sz="2400" i="1" dirty="0" smtClean="0">
                <a:solidFill>
                  <a:schemeClr val="accent2"/>
                </a:solidFill>
              </a:rPr>
              <a:t>TODO: </a:t>
            </a:r>
            <a:r>
              <a:rPr lang="en-GB" sz="2400" i="1" dirty="0">
                <a:solidFill>
                  <a:schemeClr val="accent2"/>
                </a:solidFill>
              </a:rPr>
              <a:t>same code </a:t>
            </a:r>
            <a:r>
              <a:rPr lang="en-GB" sz="2400" dirty="0" smtClean="0"/>
              <a:t>});</a:t>
            </a:r>
            <a:endParaRPr lang="en-GB" sz="2400" dirty="0"/>
          </a:p>
          <a:p>
            <a:r>
              <a:rPr lang="en-GB" sz="2400" dirty="0" err="1"/>
              <a:t>subject.next</a:t>
            </a:r>
            <a:r>
              <a:rPr lang="en-GB" sz="2400" dirty="0"/>
              <a:t>(1);</a:t>
            </a:r>
          </a:p>
          <a:p>
            <a:r>
              <a:rPr lang="en-GB" sz="2400" dirty="0" err="1"/>
              <a:t>subject.next</a:t>
            </a:r>
            <a:r>
              <a:rPr lang="en-GB" sz="2400" dirty="0"/>
              <a:t>(2);</a:t>
            </a:r>
          </a:p>
          <a:p>
            <a:r>
              <a:rPr lang="en-GB" sz="2400" dirty="0" err="1"/>
              <a:t>subject.next</a:t>
            </a:r>
            <a:r>
              <a:rPr lang="en-GB" sz="2400" dirty="0"/>
              <a:t>(3);</a:t>
            </a:r>
          </a:p>
          <a:p>
            <a:r>
              <a:rPr lang="en-GB" sz="2400" dirty="0"/>
              <a:t>subject.subscribe</a:t>
            </a:r>
            <a:r>
              <a:rPr lang="en-GB" sz="2400" dirty="0" smtClean="0"/>
              <a:t>({ </a:t>
            </a:r>
            <a:r>
              <a:rPr lang="en-GB" sz="2400" i="1" dirty="0" smtClean="0">
                <a:solidFill>
                  <a:schemeClr val="accent2"/>
                </a:solidFill>
              </a:rPr>
              <a:t>// TODO: same code </a:t>
            </a:r>
            <a:r>
              <a:rPr lang="en-GB" sz="2400" dirty="0" smtClean="0"/>
              <a:t>});</a:t>
            </a:r>
            <a:endParaRPr lang="en-GB" sz="2400" dirty="0"/>
          </a:p>
          <a:p>
            <a:r>
              <a:rPr lang="en-GB" sz="2400" dirty="0" err="1"/>
              <a:t>subject.next</a:t>
            </a:r>
            <a:r>
              <a:rPr lang="en-GB" sz="2400" dirty="0"/>
              <a:t>(4);</a:t>
            </a:r>
            <a:endParaRPr lang="bg-BG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Replay Subject -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8385435" y="4163951"/>
            <a:ext cx="367873" cy="27566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8900426" y="2438400"/>
            <a:ext cx="2662973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observerA: 1</a:t>
            </a:r>
          </a:p>
          <a:p>
            <a:r>
              <a:rPr lang="pt-BR" sz="2400" dirty="0"/>
              <a:t>observerA: 2</a:t>
            </a:r>
          </a:p>
          <a:p>
            <a:r>
              <a:rPr lang="pt-BR" sz="2400" dirty="0"/>
              <a:t>observerA: 3</a:t>
            </a:r>
          </a:p>
          <a:p>
            <a:r>
              <a:rPr lang="pt-BR" sz="2400" dirty="0"/>
              <a:t>observerB: 2</a:t>
            </a:r>
          </a:p>
          <a:p>
            <a:r>
              <a:rPr lang="pt-BR" sz="2400" dirty="0"/>
              <a:t>observerB: 3</a:t>
            </a:r>
          </a:p>
          <a:p>
            <a:r>
              <a:rPr lang="pt-BR" sz="2400" dirty="0"/>
              <a:t>observerA: 4</a:t>
            </a:r>
          </a:p>
          <a:p>
            <a:r>
              <a:rPr lang="pt-BR" sz="2400" dirty="0"/>
              <a:t>observerB: 4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53664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AsyncSubject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 variant where only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last </a:t>
            </a:r>
            <a:r>
              <a:rPr lang="en-US" b="1" dirty="0">
                <a:solidFill>
                  <a:schemeClr val="bg1"/>
                </a:solidFill>
              </a:rPr>
              <a:t>value </a:t>
            </a:r>
            <a:r>
              <a:rPr lang="en-US" dirty="0"/>
              <a:t>of the Observable execution is sent to its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observers</a:t>
            </a:r>
          </a:p>
          <a:p>
            <a:r>
              <a:rPr lang="en-US" dirty="0" smtClean="0"/>
              <a:t>It is send only when the </a:t>
            </a:r>
            <a:r>
              <a:rPr lang="en-US" b="1" dirty="0" smtClean="0">
                <a:solidFill>
                  <a:schemeClr val="bg1"/>
                </a:solidFill>
              </a:rPr>
              <a:t>execution completes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 Subject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00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5612" y="1524000"/>
            <a:ext cx="7543800" cy="4246392"/>
          </a:xfrm>
        </p:spPr>
        <p:txBody>
          <a:bodyPr/>
          <a:lstStyle/>
          <a:p>
            <a:r>
              <a:rPr lang="en-GB" dirty="0"/>
              <a:t>let subject = new </a:t>
            </a:r>
            <a:r>
              <a:rPr lang="en-GB" dirty="0" err="1">
                <a:solidFill>
                  <a:schemeClr val="bg1"/>
                </a:solidFill>
              </a:rPr>
              <a:t>AsyncSubject</a:t>
            </a:r>
            <a:r>
              <a:rPr lang="en-GB" dirty="0"/>
              <a:t>();</a:t>
            </a:r>
          </a:p>
          <a:p>
            <a:r>
              <a:rPr lang="en-GB" dirty="0"/>
              <a:t>subject.subscribe</a:t>
            </a:r>
            <a:r>
              <a:rPr lang="en-GB" dirty="0" smtClean="0"/>
              <a:t>({ </a:t>
            </a:r>
            <a:r>
              <a:rPr lang="en-GB" i="1" dirty="0" smtClean="0">
                <a:solidFill>
                  <a:schemeClr val="accent2"/>
                </a:solidFill>
              </a:rPr>
              <a:t>// TODO: same code </a:t>
            </a:r>
            <a:r>
              <a:rPr lang="en-GB" dirty="0" smtClean="0"/>
              <a:t>});</a:t>
            </a:r>
            <a:endParaRPr lang="en-GB" dirty="0"/>
          </a:p>
          <a:p>
            <a:r>
              <a:rPr lang="en-GB" dirty="0" err="1"/>
              <a:t>subject.next</a:t>
            </a:r>
            <a:r>
              <a:rPr lang="en-GB" dirty="0"/>
              <a:t>(1);</a:t>
            </a:r>
          </a:p>
          <a:p>
            <a:r>
              <a:rPr lang="en-GB" dirty="0" err="1"/>
              <a:t>subject.next</a:t>
            </a:r>
            <a:r>
              <a:rPr lang="en-GB" dirty="0"/>
              <a:t>(2);</a:t>
            </a:r>
          </a:p>
          <a:p>
            <a:r>
              <a:rPr lang="en-GB" dirty="0" err="1"/>
              <a:t>subject.next</a:t>
            </a:r>
            <a:r>
              <a:rPr lang="en-GB" dirty="0"/>
              <a:t>(3);</a:t>
            </a:r>
          </a:p>
          <a:p>
            <a:r>
              <a:rPr lang="en-GB" dirty="0"/>
              <a:t>subject.subscribe</a:t>
            </a:r>
            <a:r>
              <a:rPr lang="en-GB" dirty="0" smtClean="0"/>
              <a:t>({ </a:t>
            </a:r>
            <a:r>
              <a:rPr lang="en-GB" i="1" dirty="0" smtClean="0">
                <a:solidFill>
                  <a:schemeClr val="accent2"/>
                </a:solidFill>
              </a:rPr>
              <a:t>// </a:t>
            </a:r>
            <a:r>
              <a:rPr lang="en-GB" i="1" dirty="0">
                <a:solidFill>
                  <a:schemeClr val="accent2"/>
                </a:solidFill>
              </a:rPr>
              <a:t>TODO: same code</a:t>
            </a:r>
            <a:r>
              <a:rPr lang="en-GB" i="1" dirty="0" smtClean="0">
                <a:solidFill>
                  <a:schemeClr val="accent2"/>
                </a:solidFill>
              </a:rPr>
              <a:t> </a:t>
            </a:r>
            <a:r>
              <a:rPr lang="en-GB" dirty="0" smtClean="0"/>
              <a:t>});</a:t>
            </a:r>
            <a:endParaRPr lang="en-GB" dirty="0"/>
          </a:p>
          <a:p>
            <a:r>
              <a:rPr lang="en-GB" dirty="0" err="1"/>
              <a:t>subject.next</a:t>
            </a:r>
            <a:r>
              <a:rPr lang="en-GB" dirty="0"/>
              <a:t>(5);</a:t>
            </a:r>
          </a:p>
          <a:p>
            <a:r>
              <a:rPr lang="en-GB" dirty="0" err="1"/>
              <a:t>subject.complete</a:t>
            </a:r>
            <a:r>
              <a:rPr lang="en-GB" dirty="0"/>
              <a:t>();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 Subject -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8228012" y="3207685"/>
            <a:ext cx="457200" cy="4426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8900427" y="2873669"/>
            <a:ext cx="237558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observerA: 5</a:t>
            </a:r>
          </a:p>
          <a:p>
            <a:r>
              <a:rPr lang="en-US" sz="2400" dirty="0" smtClean="0"/>
              <a:t>observerB: 5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83545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E6F8F26-9EAB-401B-8F94-4F40E73F9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Live 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17124C4-71A4-4DFE-9095-87DDC4691D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Subjects in Angular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B3A0FDB-38E2-44E6-9AE5-9E46F50A96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1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Writing </a:t>
            </a:r>
            <a:r>
              <a:rPr lang="en-US" dirty="0"/>
              <a:t>B</a:t>
            </a:r>
            <a:r>
              <a:rPr lang="en-US" dirty="0" smtClean="0"/>
              <a:t>asic </a:t>
            </a:r>
            <a:r>
              <a:rPr lang="en-US" dirty="0"/>
              <a:t>T</a:t>
            </a:r>
            <a:r>
              <a:rPr lang="en-US" dirty="0" smtClean="0"/>
              <a:t>ests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713" y="1524000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9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Tests allow us to guard against </a:t>
            </a:r>
            <a:r>
              <a:rPr lang="en-US" b="1" dirty="0" smtClean="0">
                <a:solidFill>
                  <a:schemeClr val="bg1"/>
                </a:solidFill>
              </a:rPr>
              <a:t>breaking changes</a:t>
            </a:r>
          </a:p>
          <a:p>
            <a:r>
              <a:rPr lang="en-US" dirty="0" smtClean="0"/>
              <a:t>Analyze </a:t>
            </a:r>
            <a:r>
              <a:rPr lang="en-US" b="1" dirty="0" smtClean="0">
                <a:solidFill>
                  <a:schemeClr val="bg1"/>
                </a:solidFill>
              </a:rPr>
              <a:t>code behavior </a:t>
            </a:r>
            <a:r>
              <a:rPr lang="en-US" dirty="0" smtClean="0"/>
              <a:t>(expected and unexpected)</a:t>
            </a:r>
          </a:p>
          <a:p>
            <a:pPr lvl="1"/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Directives, Pipes etc.</a:t>
            </a:r>
          </a:p>
          <a:p>
            <a:r>
              <a:rPr lang="en-US" dirty="0" smtClean="0"/>
              <a:t>Reveal design mistakes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Unit Tests?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8139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Divide your test method into </a:t>
            </a:r>
            <a:r>
              <a:rPr lang="en-US" b="1" dirty="0" smtClean="0">
                <a:solidFill>
                  <a:schemeClr val="bg1"/>
                </a:solidFill>
              </a:rPr>
              <a:t>3 sections</a:t>
            </a:r>
          </a:p>
          <a:p>
            <a:pPr lvl="1"/>
            <a:r>
              <a:rPr lang="en-US" dirty="0" smtClean="0"/>
              <a:t>Arrange, Act, Assert</a:t>
            </a:r>
          </a:p>
          <a:p>
            <a:r>
              <a:rPr lang="en-US" dirty="0" smtClean="0"/>
              <a:t>Arrange – setup specific test</a:t>
            </a:r>
          </a:p>
          <a:p>
            <a:pPr lvl="1"/>
            <a:r>
              <a:rPr lang="en-US" dirty="0" smtClean="0"/>
              <a:t>Create Objects, Mock Setup, Expectations</a:t>
            </a:r>
          </a:p>
          <a:p>
            <a:r>
              <a:rPr lang="en-US" dirty="0" smtClean="0"/>
              <a:t>Act – test method invocation </a:t>
            </a:r>
          </a:p>
          <a:p>
            <a:r>
              <a:rPr lang="en-US" dirty="0" smtClean="0"/>
              <a:t>Assert – check whether the expectation is met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Triple A Pattern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55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generated component with the CLI has a </a:t>
            </a:r>
            <a:r>
              <a:rPr lang="en-US" b="1" dirty="0" smtClean="0">
                <a:solidFill>
                  <a:schemeClr val="bg1"/>
                </a:solidFill>
              </a:rPr>
              <a:t>.spec </a:t>
            </a:r>
            <a:r>
              <a:rPr lang="en-US" dirty="0" smtClean="0"/>
              <a:t>file</a:t>
            </a:r>
          </a:p>
          <a:p>
            <a:pPr>
              <a:spcAft>
                <a:spcPts val="6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b="1" dirty="0" smtClean="0">
                <a:solidFill>
                  <a:schemeClr val="bg1"/>
                </a:solidFill>
              </a:rPr>
              <a:t>escribe </a:t>
            </a:r>
            <a:r>
              <a:rPr lang="en-US" dirty="0" smtClean="0"/>
              <a:t>function – the unit to be tested</a:t>
            </a:r>
          </a:p>
          <a:p>
            <a:pPr>
              <a:spcAft>
                <a:spcPts val="6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en-US" b="1" dirty="0" smtClean="0">
                <a:solidFill>
                  <a:schemeClr val="bg1"/>
                </a:solidFill>
              </a:rPr>
              <a:t>t</a:t>
            </a:r>
            <a:r>
              <a:rPr lang="en-US" dirty="0" smtClean="0"/>
              <a:t> function – individual test block</a:t>
            </a:r>
          </a:p>
          <a:p>
            <a:pPr>
              <a:spcAft>
                <a:spcPts val="6000"/>
              </a:spcAft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b</a:t>
            </a:r>
            <a:r>
              <a:rPr lang="en-US" b="1" dirty="0" err="1" smtClean="0">
                <a:solidFill>
                  <a:schemeClr val="bg1"/>
                </a:solidFill>
              </a:rPr>
              <a:t>eforeEach</a:t>
            </a:r>
            <a:r>
              <a:rPr lang="en-US" dirty="0" smtClean="0"/>
              <a:t> function – executed before every it block</a:t>
            </a:r>
            <a:endParaRPr lang="bg-BG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Test Setup in Angular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754813" y="2590800"/>
            <a:ext cx="893351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</a:t>
            </a:r>
            <a:r>
              <a:rPr lang="en-US" sz="2400" dirty="0" smtClean="0"/>
              <a:t>escribe('</a:t>
            </a:r>
            <a:r>
              <a:rPr lang="en-US" sz="2400" dirty="0" err="1" smtClean="0"/>
              <a:t>UserComponent</a:t>
            </a:r>
            <a:r>
              <a:rPr lang="en-US" sz="2400" dirty="0" smtClean="0"/>
              <a:t> tests', () =&gt; { … })</a:t>
            </a:r>
            <a:endParaRPr lang="bg-BG" sz="2400" dirty="0"/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754812" y="3985475"/>
            <a:ext cx="893351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it('Component is initialized', () =&gt; { … })</a:t>
            </a:r>
            <a:endParaRPr lang="bg-BG" sz="2400" dirty="0"/>
          </a:p>
        </p:txBody>
      </p:sp>
      <p:sp>
        <p:nvSpPr>
          <p:cNvPr id="12" name="Text Placeholder 8"/>
          <p:cNvSpPr txBox="1">
            <a:spLocks/>
          </p:cNvSpPr>
          <p:nvPr/>
        </p:nvSpPr>
        <p:spPr>
          <a:xfrm>
            <a:off x="767662" y="5482299"/>
            <a:ext cx="893351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/>
              <a:t>beforeEach</a:t>
            </a:r>
            <a:r>
              <a:rPr lang="en-US" sz="2400" dirty="0" smtClean="0"/>
              <a:t>(() =&gt; { </a:t>
            </a:r>
            <a:r>
              <a:rPr lang="en-US" sz="2400" i="1" dirty="0" smtClean="0">
                <a:solidFill>
                  <a:schemeClr val="accent2"/>
                </a:solidFill>
              </a:rPr>
              <a:t>// Configure Testing Module </a:t>
            </a:r>
            <a:r>
              <a:rPr lang="en-US" sz="2400" dirty="0" smtClean="0"/>
              <a:t>})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44991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 run unit tests type </a:t>
            </a:r>
            <a:r>
              <a:rPr lang="en-US" b="1" dirty="0" smtClean="0">
                <a:solidFill>
                  <a:schemeClr val="bg1"/>
                </a:solidFill>
              </a:rPr>
              <a:t>ng test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Tests with CLI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69" y="2209800"/>
            <a:ext cx="8837613" cy="25576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6">
                <a:lumMod val="1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3666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b="1" dirty="0" err="1" smtClean="0">
                <a:solidFill>
                  <a:schemeClr val="bg1"/>
                </a:solidFill>
              </a:rPr>
              <a:t>beforeEach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statement should have configurations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Testing Module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Text Placeholder 8"/>
          <p:cNvSpPr txBox="1">
            <a:spLocks/>
          </p:cNvSpPr>
          <p:nvPr/>
        </p:nvSpPr>
        <p:spPr>
          <a:xfrm>
            <a:off x="782085" y="1905000"/>
            <a:ext cx="8933515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err="1" smtClean="0"/>
              <a:t>beforeEach</a:t>
            </a:r>
            <a:r>
              <a:rPr lang="en-GB" sz="2400" dirty="0"/>
              <a:t>(() =&gt; {</a:t>
            </a:r>
          </a:p>
          <a:p>
            <a:r>
              <a:rPr lang="en-GB" sz="2400" dirty="0" smtClean="0"/>
              <a:t> </a:t>
            </a:r>
            <a:r>
              <a:rPr lang="en-GB" sz="2400" dirty="0" err="1" smtClean="0"/>
              <a:t>TestBed.</a:t>
            </a:r>
            <a:r>
              <a:rPr lang="en-GB" sz="2400" dirty="0" err="1" smtClean="0">
                <a:solidFill>
                  <a:schemeClr val="bg1"/>
                </a:solidFill>
              </a:rPr>
              <a:t>configureTestingModule</a:t>
            </a:r>
            <a:r>
              <a:rPr lang="en-GB" sz="2400" dirty="0"/>
              <a:t>({</a:t>
            </a:r>
          </a:p>
          <a:p>
            <a:r>
              <a:rPr lang="en-GB" sz="2400" dirty="0"/>
              <a:t>  </a:t>
            </a:r>
            <a:r>
              <a:rPr lang="en-GB" sz="2400" dirty="0" smtClean="0"/>
              <a:t>declarations</a:t>
            </a:r>
            <a:r>
              <a:rPr lang="en-GB" sz="2400" dirty="0"/>
              <a:t>: [</a:t>
            </a:r>
          </a:p>
          <a:p>
            <a:r>
              <a:rPr lang="en-GB" sz="2400" dirty="0"/>
              <a:t>    </a:t>
            </a:r>
            <a:r>
              <a:rPr lang="en-GB" sz="2400" dirty="0" err="1" smtClean="0"/>
              <a:t>UserComponent</a:t>
            </a:r>
            <a:endParaRPr lang="en-GB" sz="2400" dirty="0"/>
          </a:p>
          <a:p>
            <a:r>
              <a:rPr lang="en-GB" sz="2400" dirty="0"/>
              <a:t>  </a:t>
            </a:r>
            <a:r>
              <a:rPr lang="en-GB" sz="2400" dirty="0" smtClean="0"/>
              <a:t>]</a:t>
            </a:r>
            <a:endParaRPr lang="en-GB" sz="2400" dirty="0"/>
          </a:p>
          <a:p>
            <a:r>
              <a:rPr lang="en-GB" sz="2400" dirty="0" smtClean="0"/>
              <a:t> })</a:t>
            </a:r>
            <a:endParaRPr lang="en-GB" sz="2400" dirty="0"/>
          </a:p>
          <a:p>
            <a:r>
              <a:rPr lang="en-GB" sz="2400" dirty="0" smtClean="0"/>
              <a:t>});</a:t>
            </a:r>
            <a:endParaRPr lang="bg-BG" sz="2400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494212" y="3048000"/>
            <a:ext cx="3962400" cy="990600"/>
          </a:xfrm>
          <a:prstGeom prst="wedgeRoundRectCallout">
            <a:avLst>
              <a:gd name="adj1" fmla="val -19517"/>
              <a:gd name="adj2" fmla="val -659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like a normal </a:t>
            </a:r>
            <a:r>
              <a:rPr lang="en-US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NgModule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274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1812" y="1524000"/>
            <a:ext cx="10287000" cy="2678078"/>
          </a:xfrm>
        </p:spPr>
        <p:txBody>
          <a:bodyPr/>
          <a:lstStyle/>
          <a:p>
            <a:r>
              <a:rPr lang="en-GB" dirty="0"/>
              <a:t>it('should create the app', () =&gt; {</a:t>
            </a:r>
          </a:p>
          <a:p>
            <a:r>
              <a:rPr lang="en-GB" dirty="0"/>
              <a:t>  </a:t>
            </a:r>
            <a:r>
              <a:rPr lang="en-GB" dirty="0" err="1" smtClean="0"/>
              <a:t>const</a:t>
            </a:r>
            <a:r>
              <a:rPr lang="en-GB" dirty="0" smtClean="0"/>
              <a:t> </a:t>
            </a:r>
            <a:r>
              <a:rPr lang="en-GB" dirty="0"/>
              <a:t>fixture = </a:t>
            </a:r>
            <a:r>
              <a:rPr lang="en-GB" dirty="0" err="1"/>
              <a:t>TestBed.</a:t>
            </a:r>
            <a:r>
              <a:rPr lang="en-GB" dirty="0" err="1">
                <a:solidFill>
                  <a:schemeClr val="bg1"/>
                </a:solidFill>
              </a:rPr>
              <a:t>createComponent</a:t>
            </a:r>
            <a:r>
              <a:rPr lang="en-GB" dirty="0"/>
              <a:t>(</a:t>
            </a:r>
            <a:r>
              <a:rPr lang="en-GB" dirty="0" err="1"/>
              <a:t>UserComponent</a:t>
            </a:r>
            <a:r>
              <a:rPr lang="en-GB" dirty="0"/>
              <a:t>);</a:t>
            </a:r>
          </a:p>
          <a:p>
            <a:r>
              <a:rPr lang="en-GB" dirty="0"/>
              <a:t>  </a:t>
            </a:r>
            <a:r>
              <a:rPr lang="en-GB" dirty="0" err="1" smtClean="0"/>
              <a:t>const</a:t>
            </a:r>
            <a:r>
              <a:rPr lang="en-GB" dirty="0" smtClean="0"/>
              <a:t> </a:t>
            </a:r>
            <a:r>
              <a:rPr lang="en-GB" dirty="0"/>
              <a:t>app = </a:t>
            </a:r>
            <a:r>
              <a:rPr lang="en-GB" dirty="0" err="1"/>
              <a:t>fixture.</a:t>
            </a:r>
            <a:r>
              <a:rPr lang="en-GB" dirty="0" err="1">
                <a:solidFill>
                  <a:schemeClr val="bg1"/>
                </a:solidFill>
              </a:rPr>
              <a:t>debugElement</a:t>
            </a:r>
            <a:r>
              <a:rPr lang="en-GB" dirty="0" err="1"/>
              <a:t>.</a:t>
            </a:r>
            <a:r>
              <a:rPr lang="en-GB" dirty="0" err="1">
                <a:solidFill>
                  <a:schemeClr val="bg1"/>
                </a:solidFill>
              </a:rPr>
              <a:t>componentInstance</a:t>
            </a:r>
            <a:r>
              <a:rPr lang="en-GB" dirty="0" smtClean="0"/>
              <a:t>;</a:t>
            </a:r>
            <a:endParaRPr lang="en-GB" dirty="0"/>
          </a:p>
          <a:p>
            <a:r>
              <a:rPr lang="en-GB" dirty="0"/>
              <a:t>  </a:t>
            </a:r>
            <a:r>
              <a:rPr lang="en-GB" dirty="0" smtClean="0"/>
              <a:t>expect(app</a:t>
            </a:r>
            <a:r>
              <a:rPr lang="en-GB" dirty="0"/>
              <a:t>).</a:t>
            </a:r>
            <a:r>
              <a:rPr lang="en-GB" dirty="0" err="1">
                <a:solidFill>
                  <a:schemeClr val="bg1"/>
                </a:solidFill>
              </a:rPr>
              <a:t>toBeTruthy</a:t>
            </a:r>
            <a:r>
              <a:rPr lang="en-GB" dirty="0"/>
              <a:t>();</a:t>
            </a:r>
          </a:p>
          <a:p>
            <a:r>
              <a:rPr lang="en-GB" dirty="0" smtClean="0"/>
              <a:t>});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Component Initialization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85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Use the </a:t>
            </a:r>
            <a:r>
              <a:rPr lang="en-US" b="1" dirty="0" smtClean="0">
                <a:solidFill>
                  <a:schemeClr val="bg1"/>
                </a:solidFill>
              </a:rPr>
              <a:t>injector</a:t>
            </a:r>
            <a:r>
              <a:rPr lang="en-US" dirty="0" smtClean="0"/>
              <a:t> in order to instantiate a service</a:t>
            </a:r>
          </a:p>
          <a:p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36612" y="1905000"/>
            <a:ext cx="9985392" cy="4246392"/>
          </a:xfrm>
        </p:spPr>
        <p:txBody>
          <a:bodyPr/>
          <a:lstStyle/>
          <a:p>
            <a:r>
              <a:rPr lang="en-GB" dirty="0" smtClean="0"/>
              <a:t>it('test a service', </a:t>
            </a:r>
            <a:r>
              <a:rPr lang="en-GB" dirty="0"/>
              <a:t>() =&gt; {</a:t>
            </a:r>
          </a:p>
          <a:p>
            <a:r>
              <a:rPr lang="en-GB" dirty="0" smtClean="0"/>
              <a:t>  let </a:t>
            </a:r>
            <a:r>
              <a:rPr lang="en-GB" dirty="0"/>
              <a:t>fixture = </a:t>
            </a:r>
            <a:r>
              <a:rPr lang="en-GB" dirty="0" err="1"/>
              <a:t>TestBed.createComponent</a:t>
            </a:r>
            <a:r>
              <a:rPr lang="en-GB" dirty="0"/>
              <a:t>(</a:t>
            </a:r>
            <a:r>
              <a:rPr lang="en-GB" dirty="0" err="1"/>
              <a:t>UserComponent</a:t>
            </a:r>
            <a:r>
              <a:rPr lang="en-GB" dirty="0" smtClean="0"/>
              <a:t>);</a:t>
            </a:r>
          </a:p>
          <a:p>
            <a:r>
              <a:rPr lang="en-GB" dirty="0"/>
              <a:t> </a:t>
            </a:r>
            <a:r>
              <a:rPr lang="en-GB" dirty="0" smtClean="0"/>
              <a:t> let </a:t>
            </a:r>
            <a:r>
              <a:rPr lang="en-GB" dirty="0"/>
              <a:t>app = </a:t>
            </a:r>
            <a:r>
              <a:rPr lang="en-GB" dirty="0" err="1"/>
              <a:t>fixture.debugElement.componentInstance</a:t>
            </a:r>
            <a:r>
              <a:rPr lang="en-GB" dirty="0"/>
              <a:t>;</a:t>
            </a:r>
          </a:p>
          <a:p>
            <a:r>
              <a:rPr lang="en-GB" dirty="0"/>
              <a:t>  </a:t>
            </a:r>
            <a:r>
              <a:rPr lang="en-GB" dirty="0" smtClean="0"/>
              <a:t>let </a:t>
            </a:r>
            <a:r>
              <a:rPr lang="en-GB" dirty="0" err="1"/>
              <a:t>userService</a:t>
            </a:r>
            <a:r>
              <a:rPr lang="en-GB" dirty="0"/>
              <a:t> = </a:t>
            </a:r>
            <a:r>
              <a:rPr lang="en-GB" dirty="0" err="1" smtClean="0"/>
              <a:t>fixture.debugElement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.</a:t>
            </a:r>
            <a:r>
              <a:rPr lang="en-GB" dirty="0" err="1">
                <a:solidFill>
                  <a:schemeClr val="bg1"/>
                </a:solidFill>
              </a:rPr>
              <a:t>injector</a:t>
            </a:r>
            <a:r>
              <a:rPr lang="en-GB" dirty="0" err="1"/>
              <a:t>.</a:t>
            </a:r>
            <a:r>
              <a:rPr lang="en-GB" dirty="0" err="1">
                <a:solidFill>
                  <a:schemeClr val="bg1"/>
                </a:solidFill>
              </a:rPr>
              <a:t>get</a:t>
            </a:r>
            <a:r>
              <a:rPr lang="en-GB" dirty="0"/>
              <a:t>(</a:t>
            </a:r>
            <a:r>
              <a:rPr lang="en-GB" dirty="0" err="1"/>
              <a:t>UserService</a:t>
            </a:r>
            <a:r>
              <a:rPr lang="en-GB" dirty="0"/>
              <a:t>);</a:t>
            </a:r>
          </a:p>
          <a:p>
            <a:r>
              <a:rPr lang="en-GB" dirty="0"/>
              <a:t>  </a:t>
            </a:r>
            <a:r>
              <a:rPr lang="en-GB" dirty="0" err="1" smtClean="0"/>
              <a:t>fixture.</a:t>
            </a:r>
            <a:r>
              <a:rPr lang="en-GB" dirty="0" err="1" smtClean="0">
                <a:solidFill>
                  <a:schemeClr val="bg1"/>
                </a:solidFill>
              </a:rPr>
              <a:t>detectChanges</a:t>
            </a:r>
            <a:r>
              <a:rPr lang="en-GB" dirty="0"/>
              <a:t>();</a:t>
            </a:r>
          </a:p>
          <a:p>
            <a:r>
              <a:rPr lang="en-GB" dirty="0"/>
              <a:t>  </a:t>
            </a:r>
            <a:r>
              <a:rPr lang="en-GB" dirty="0" smtClean="0"/>
              <a:t>expect(userService.user.name</a:t>
            </a:r>
            <a:r>
              <a:rPr lang="en-GB" dirty="0"/>
              <a:t>).</a:t>
            </a:r>
            <a:r>
              <a:rPr lang="en-GB" dirty="0" err="1"/>
              <a:t>toEqual</a:t>
            </a:r>
            <a:r>
              <a:rPr lang="en-GB" dirty="0"/>
              <a:t>(app.user.name);</a:t>
            </a:r>
          </a:p>
          <a:p>
            <a:r>
              <a:rPr lang="en-GB" dirty="0" smtClean="0"/>
              <a:t>});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Services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5637212" y="4495800"/>
            <a:ext cx="3751915" cy="620004"/>
          </a:xfrm>
          <a:prstGeom prst="wedgeRoundRectCallout">
            <a:avLst>
              <a:gd name="adj1" fmla="val -57505"/>
              <a:gd name="adj2" fmla="val 180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change detection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123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Testing </a:t>
            </a:r>
            <a:r>
              <a:rPr lang="en-US" dirty="0" err="1" smtClean="0"/>
              <a:t>async</a:t>
            </a:r>
            <a:r>
              <a:rPr lang="en-US" dirty="0" smtClean="0"/>
              <a:t> code (promises/observables)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6612" y="1862523"/>
            <a:ext cx="8537592" cy="4769163"/>
          </a:xfrm>
        </p:spPr>
        <p:txBody>
          <a:bodyPr/>
          <a:lstStyle/>
          <a:p>
            <a:r>
              <a:rPr lang="en-GB" dirty="0" smtClean="0"/>
              <a:t>it('test </a:t>
            </a:r>
            <a:r>
              <a:rPr lang="en-GB" dirty="0" err="1" smtClean="0"/>
              <a:t>async</a:t>
            </a:r>
            <a:r>
              <a:rPr lang="en-GB" dirty="0" smtClean="0"/>
              <a:t> code', </a:t>
            </a:r>
            <a:r>
              <a:rPr lang="en-GB" dirty="0" err="1">
                <a:solidFill>
                  <a:schemeClr val="bg1"/>
                </a:solidFill>
              </a:rPr>
              <a:t>async</a:t>
            </a:r>
            <a:r>
              <a:rPr lang="en-GB" dirty="0"/>
              <a:t>(() =&gt; </a:t>
            </a:r>
            <a:r>
              <a:rPr lang="en-GB" dirty="0" smtClean="0"/>
              <a:t>{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const</a:t>
            </a:r>
            <a:r>
              <a:rPr lang="en-GB" dirty="0" smtClean="0"/>
              <a:t> </a:t>
            </a:r>
            <a:r>
              <a:rPr lang="en-GB" dirty="0"/>
              <a:t>spy = </a:t>
            </a:r>
            <a:r>
              <a:rPr lang="en-GB" dirty="0" err="1">
                <a:solidFill>
                  <a:schemeClr val="bg1"/>
                </a:solidFill>
              </a:rPr>
              <a:t>spyOn</a:t>
            </a:r>
            <a:r>
              <a:rPr lang="en-GB" dirty="0"/>
              <a:t>(</a:t>
            </a:r>
            <a:r>
              <a:rPr lang="en-GB" dirty="0" err="1"/>
              <a:t>dataService</a:t>
            </a:r>
            <a:r>
              <a:rPr lang="en-GB" dirty="0"/>
              <a:t>, '</a:t>
            </a:r>
            <a:r>
              <a:rPr lang="en-GB" dirty="0" err="1"/>
              <a:t>getData</a:t>
            </a:r>
            <a:r>
              <a:rPr lang="en-GB" dirty="0"/>
              <a:t>')</a:t>
            </a:r>
          </a:p>
          <a:p>
            <a:r>
              <a:rPr lang="en-GB" dirty="0"/>
              <a:t>      .</a:t>
            </a:r>
            <a:r>
              <a:rPr lang="en-GB" dirty="0" err="1"/>
              <a:t>and.</a:t>
            </a:r>
            <a:r>
              <a:rPr lang="en-GB" dirty="0" err="1">
                <a:solidFill>
                  <a:schemeClr val="bg1"/>
                </a:solidFill>
              </a:rPr>
              <a:t>returnValue</a:t>
            </a:r>
            <a:r>
              <a:rPr lang="en-GB" dirty="0"/>
              <a:t>(</a:t>
            </a:r>
            <a:r>
              <a:rPr lang="en-GB" dirty="0" err="1"/>
              <a:t>Promise.resolve</a:t>
            </a:r>
            <a:r>
              <a:rPr lang="en-GB" dirty="0"/>
              <a:t>('Data</a:t>
            </a:r>
            <a:r>
              <a:rPr lang="en-GB" dirty="0" smtClean="0"/>
              <a:t>'));</a:t>
            </a:r>
            <a:endParaRPr lang="en-GB" dirty="0"/>
          </a:p>
          <a:p>
            <a:r>
              <a:rPr lang="en-GB" dirty="0"/>
              <a:t>  </a:t>
            </a:r>
            <a:r>
              <a:rPr lang="en-GB" dirty="0" err="1" smtClean="0"/>
              <a:t>fixture.detectChanges</a:t>
            </a:r>
            <a:r>
              <a:rPr lang="en-GB" dirty="0"/>
              <a:t>();</a:t>
            </a:r>
          </a:p>
          <a:p>
            <a:r>
              <a:rPr lang="en-GB" dirty="0"/>
              <a:t>  </a:t>
            </a:r>
            <a:r>
              <a:rPr lang="en-GB" dirty="0" err="1" smtClean="0"/>
              <a:t>fixture.</a:t>
            </a:r>
            <a:r>
              <a:rPr lang="en-GB" dirty="0" err="1" smtClean="0">
                <a:solidFill>
                  <a:schemeClr val="bg1"/>
                </a:solidFill>
              </a:rPr>
              <a:t>whenStable</a:t>
            </a:r>
            <a:r>
              <a:rPr lang="en-GB" dirty="0"/>
              <a:t>()</a:t>
            </a:r>
          </a:p>
          <a:p>
            <a:r>
              <a:rPr lang="en-GB" dirty="0"/>
              <a:t>    </a:t>
            </a:r>
            <a:r>
              <a:rPr lang="en-GB" dirty="0" smtClean="0"/>
              <a:t>.</a:t>
            </a:r>
            <a:r>
              <a:rPr lang="en-GB" dirty="0"/>
              <a:t>then(() =&gt; {</a:t>
            </a:r>
          </a:p>
          <a:p>
            <a:r>
              <a:rPr lang="en-GB" dirty="0"/>
              <a:t>      </a:t>
            </a:r>
            <a:r>
              <a:rPr lang="en-GB" dirty="0" smtClean="0"/>
              <a:t>expect(</a:t>
            </a:r>
            <a:r>
              <a:rPr lang="en-GB" dirty="0" err="1" smtClean="0"/>
              <a:t>app.data</a:t>
            </a:r>
            <a:r>
              <a:rPr lang="en-GB" dirty="0"/>
              <a:t>).</a:t>
            </a:r>
            <a:r>
              <a:rPr lang="en-GB" dirty="0" err="1"/>
              <a:t>toBe</a:t>
            </a:r>
            <a:r>
              <a:rPr lang="en-GB" dirty="0"/>
              <a:t>('Data');</a:t>
            </a:r>
          </a:p>
          <a:p>
            <a:r>
              <a:rPr lang="en-GB" dirty="0"/>
              <a:t>    </a:t>
            </a:r>
            <a:r>
              <a:rPr lang="en-GB" dirty="0" smtClean="0"/>
              <a:t>});</a:t>
            </a:r>
            <a:endParaRPr lang="en-GB" dirty="0"/>
          </a:p>
          <a:p>
            <a:r>
              <a:rPr lang="en-GB" dirty="0" smtClean="0"/>
              <a:t>}));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Asynchronous Tasks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95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An alternative way to test </a:t>
            </a:r>
            <a:r>
              <a:rPr lang="en-US" dirty="0" err="1" smtClean="0"/>
              <a:t>async</a:t>
            </a:r>
            <a:r>
              <a:rPr lang="en-US" dirty="0" smtClean="0"/>
              <a:t> code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fakeAsync</a:t>
            </a:r>
            <a:r>
              <a:rPr lang="en-US" dirty="0" smtClean="0"/>
              <a:t> and tick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0412" y="1927127"/>
            <a:ext cx="8537592" cy="37236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it('test </a:t>
            </a:r>
            <a:r>
              <a:rPr lang="en-GB" dirty="0" err="1" smtClean="0"/>
              <a:t>async</a:t>
            </a:r>
            <a:r>
              <a:rPr lang="en-GB" dirty="0" smtClean="0"/>
              <a:t> code', </a:t>
            </a:r>
            <a:r>
              <a:rPr lang="en-GB" dirty="0" err="1" smtClean="0">
                <a:solidFill>
                  <a:schemeClr val="bg1"/>
                </a:solidFill>
              </a:rPr>
              <a:t>fake</a:t>
            </a:r>
            <a:r>
              <a:rPr lang="en-GB" dirty="0" err="1">
                <a:solidFill>
                  <a:schemeClr val="bg1"/>
                </a:solidFill>
              </a:rPr>
              <a:t>A</a:t>
            </a:r>
            <a:r>
              <a:rPr lang="en-GB" dirty="0" err="1" smtClean="0">
                <a:solidFill>
                  <a:schemeClr val="bg1"/>
                </a:solidFill>
              </a:rPr>
              <a:t>sync</a:t>
            </a:r>
            <a:r>
              <a:rPr lang="en-GB" dirty="0" smtClean="0"/>
              <a:t>(() =&gt; {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const</a:t>
            </a:r>
            <a:r>
              <a:rPr lang="en-GB" dirty="0" smtClean="0"/>
              <a:t> spy = </a:t>
            </a:r>
            <a:r>
              <a:rPr lang="en-GB" dirty="0" err="1" smtClean="0">
                <a:solidFill>
                  <a:schemeClr val="bg1"/>
                </a:solidFill>
              </a:rPr>
              <a:t>spyOn</a:t>
            </a:r>
            <a:r>
              <a:rPr lang="en-GB" dirty="0" smtClean="0"/>
              <a:t>(</a:t>
            </a:r>
            <a:r>
              <a:rPr lang="en-GB" dirty="0" err="1" smtClean="0"/>
              <a:t>dataService</a:t>
            </a:r>
            <a:r>
              <a:rPr lang="en-GB" dirty="0" smtClean="0"/>
              <a:t>, '</a:t>
            </a:r>
            <a:r>
              <a:rPr lang="en-GB" dirty="0" err="1" smtClean="0"/>
              <a:t>getData</a:t>
            </a:r>
            <a:r>
              <a:rPr lang="en-GB" dirty="0" smtClean="0"/>
              <a:t>')</a:t>
            </a:r>
          </a:p>
          <a:p>
            <a:r>
              <a:rPr lang="en-GB" dirty="0" smtClean="0"/>
              <a:t>      .</a:t>
            </a:r>
            <a:r>
              <a:rPr lang="en-GB" dirty="0" err="1" smtClean="0"/>
              <a:t>and.</a:t>
            </a:r>
            <a:r>
              <a:rPr lang="en-GB" dirty="0" err="1" smtClean="0">
                <a:solidFill>
                  <a:schemeClr val="bg1"/>
                </a:solidFill>
              </a:rPr>
              <a:t>returnValue</a:t>
            </a:r>
            <a:r>
              <a:rPr lang="en-GB" dirty="0" smtClean="0"/>
              <a:t>(</a:t>
            </a:r>
            <a:r>
              <a:rPr lang="en-GB" dirty="0" err="1" smtClean="0"/>
              <a:t>Promise.resolve</a:t>
            </a:r>
            <a:r>
              <a:rPr lang="en-GB" dirty="0" smtClean="0"/>
              <a:t>('Data'));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fixture.detectChanges</a:t>
            </a:r>
            <a:r>
              <a:rPr lang="en-GB" dirty="0" smtClean="0"/>
              <a:t>();</a:t>
            </a:r>
          </a:p>
          <a:p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bg1"/>
                </a:solidFill>
              </a:rPr>
              <a:t>tick();</a:t>
            </a:r>
          </a:p>
          <a:p>
            <a:r>
              <a:rPr lang="en-GB" dirty="0" smtClean="0"/>
              <a:t>  expect(</a:t>
            </a:r>
            <a:r>
              <a:rPr lang="en-GB" dirty="0" err="1" smtClean="0"/>
              <a:t>app.data</a:t>
            </a:r>
            <a:r>
              <a:rPr lang="en-GB" dirty="0"/>
              <a:t>).</a:t>
            </a:r>
            <a:r>
              <a:rPr lang="en-GB" dirty="0" err="1"/>
              <a:t>toBe</a:t>
            </a:r>
            <a:r>
              <a:rPr lang="en-GB" dirty="0"/>
              <a:t>('Data</a:t>
            </a:r>
            <a:r>
              <a:rPr lang="en-GB" dirty="0" smtClean="0"/>
              <a:t>');</a:t>
            </a:r>
          </a:p>
          <a:p>
            <a:r>
              <a:rPr lang="en-GB" dirty="0" smtClean="0"/>
              <a:t>}));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0072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Isolated vs Non-Isolated Tests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 order to tests Components, Services the Angular</a:t>
            </a:r>
            <a:br>
              <a:rPr lang="en-US" dirty="0" smtClean="0"/>
            </a:br>
            <a:r>
              <a:rPr lang="en-US" dirty="0" smtClean="0"/>
              <a:t>testing package is needed</a:t>
            </a:r>
          </a:p>
          <a:p>
            <a:r>
              <a:rPr lang="en-US" dirty="0" smtClean="0"/>
              <a:t>Testing Pipes and Directives can be </a:t>
            </a:r>
            <a:r>
              <a:rPr lang="en-US" b="1" dirty="0" smtClean="0">
                <a:solidFill>
                  <a:schemeClr val="bg1"/>
                </a:solidFill>
              </a:rPr>
              <a:t>done separately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without most of the testing packages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513012" y="3719117"/>
            <a:ext cx="9157427" cy="26780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it</a:t>
            </a:r>
            <a:r>
              <a:rPr lang="en-GB" dirty="0"/>
              <a:t>('should test pipe', () =&gt; {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const</a:t>
            </a:r>
            <a:r>
              <a:rPr lang="en-GB" dirty="0" smtClean="0"/>
              <a:t> </a:t>
            </a:r>
            <a:r>
              <a:rPr lang="en-GB" dirty="0"/>
              <a:t>pipe = new </a:t>
            </a:r>
            <a:r>
              <a:rPr lang="en-GB" dirty="0" err="1"/>
              <a:t>ReversePipe</a:t>
            </a:r>
            <a:r>
              <a:rPr lang="en-GB" dirty="0"/>
              <a:t>();</a:t>
            </a:r>
          </a:p>
          <a:p>
            <a:r>
              <a:rPr lang="en-GB" dirty="0"/>
              <a:t>  </a:t>
            </a:r>
            <a:r>
              <a:rPr lang="en-GB" dirty="0" err="1" smtClean="0"/>
              <a:t>const</a:t>
            </a:r>
            <a:r>
              <a:rPr lang="en-GB" dirty="0" smtClean="0"/>
              <a:t> </a:t>
            </a:r>
            <a:r>
              <a:rPr lang="en-GB" dirty="0" err="1"/>
              <a:t>transformedArr</a:t>
            </a:r>
            <a:r>
              <a:rPr lang="en-GB" dirty="0"/>
              <a:t> = </a:t>
            </a:r>
            <a:r>
              <a:rPr lang="en-GB" dirty="0" err="1"/>
              <a:t>pipe.transform</a:t>
            </a:r>
            <a:r>
              <a:rPr lang="en-GB" dirty="0"/>
              <a:t>([1, 2, 3])</a:t>
            </a:r>
          </a:p>
          <a:p>
            <a:r>
              <a:rPr lang="en-GB" dirty="0"/>
              <a:t>  </a:t>
            </a:r>
            <a:r>
              <a:rPr lang="en-GB" dirty="0" smtClean="0"/>
              <a:t>expect(</a:t>
            </a:r>
            <a:r>
              <a:rPr lang="en-GB" dirty="0" err="1" smtClean="0"/>
              <a:t>transformedArr</a:t>
            </a:r>
            <a:r>
              <a:rPr lang="en-GB" dirty="0"/>
              <a:t>).</a:t>
            </a:r>
            <a:r>
              <a:rPr lang="en-GB" dirty="0" err="1"/>
              <a:t>toEqual</a:t>
            </a:r>
            <a:r>
              <a:rPr lang="en-GB" dirty="0"/>
              <a:t>([3, 2, 1])</a:t>
            </a:r>
          </a:p>
          <a:p>
            <a:r>
              <a:rPr lang="en-GB" dirty="0" smtClean="0"/>
              <a:t>});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749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E6F8F26-9EAB-401B-8F94-4F40E73F9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Live 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17124C4-71A4-4DFE-9095-87DDC4691D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Writing Basic Tests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B3A0FDB-38E2-44E6-9AE5-9E46F50A96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1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83150" y="1421136"/>
            <a:ext cx="8632995" cy="5300339"/>
            <a:chOff x="472011" y="1495487"/>
            <a:chExt cx="3799787" cy="4865561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495487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2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3" name="Half Frame 12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>
            <a:spLocks/>
          </p:cNvSpPr>
          <p:nvPr/>
        </p:nvSpPr>
        <p:spPr>
          <a:xfrm>
            <a:off x="614362" y="1592263"/>
            <a:ext cx="8083823" cy="4732337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bg2"/>
                </a:solidFill>
              </a:rPr>
              <a:t>Split code into </a:t>
            </a:r>
            <a:r>
              <a:rPr lang="en-US" sz="2800" b="1" dirty="0" smtClean="0">
                <a:solidFill>
                  <a:schemeClr val="bg1"/>
                </a:solidFill>
              </a:rPr>
              <a:t>multiple</a:t>
            </a:r>
            <a:r>
              <a:rPr lang="en-US" sz="2800" dirty="0" smtClean="0">
                <a:solidFill>
                  <a:schemeClr val="bg2"/>
                </a:solidFill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files/folders</a:t>
            </a:r>
          </a:p>
          <a:p>
            <a:pPr>
              <a:lnSpc>
                <a:spcPct val="100000"/>
              </a:lnSpc>
              <a:spcAft>
                <a:spcPts val="7000"/>
              </a:spcAft>
            </a:pPr>
            <a:r>
              <a:rPr lang="en-US" sz="2800" dirty="0">
                <a:solidFill>
                  <a:schemeClr val="bg2"/>
                </a:solidFill>
              </a:rPr>
              <a:t>Use lazy loading to </a:t>
            </a:r>
            <a:r>
              <a:rPr lang="en-US" sz="2800" b="1" dirty="0">
                <a:solidFill>
                  <a:schemeClr val="bg1"/>
                </a:solidFill>
              </a:rPr>
              <a:t>speed</a:t>
            </a:r>
            <a:r>
              <a:rPr lang="en-US" sz="2800" dirty="0">
                <a:solidFill>
                  <a:schemeClr val="bg2"/>
                </a:solidFill>
              </a:rPr>
              <a:t> up application </a:t>
            </a:r>
            <a:r>
              <a:rPr lang="en-US" sz="2800" b="1" dirty="0">
                <a:solidFill>
                  <a:schemeClr val="bg1"/>
                </a:solidFill>
              </a:rPr>
              <a:t>time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bg2"/>
                </a:solidFill>
              </a:rPr>
              <a:t>Subjects in Angular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bg2"/>
                </a:solidFill>
              </a:rPr>
              <a:t>Testing the code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141412" y="4700984"/>
            <a:ext cx="6428058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describe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('</a:t>
            </a:r>
            <a:r>
              <a:rPr lang="en-US" b="1" dirty="0" err="1">
                <a:solidFill>
                  <a:schemeClr val="bg2"/>
                </a:solidFill>
                <a:latin typeface="Consolas" panose="020B0609020204030204" pitchFamily="49" charset="0"/>
              </a:rPr>
              <a:t>TodosComponent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', () =&gt;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beforeEach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(() =&gt; { });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('', () =&gt; { });</a:t>
            </a:r>
          </a:p>
          <a:p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141412" y="2841559"/>
            <a:ext cx="642805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loadChildren</a:t>
            </a:r>
            <a:r>
              <a:rPr lang="en-US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: () =&gt; </a:t>
            </a:r>
            <a:r>
              <a:rPr lang="en-US" b="1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FurnitureModule</a:t>
            </a:r>
            <a:endParaRPr lang="en-US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7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153988" y="6400800"/>
            <a:ext cx="12111057" cy="36344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https://softuni.bg/courses/angular-2-fundamentals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7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smtClean="0"/>
              <a:t>Style &amp; Architecture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smtClean="0"/>
              <a:t>Naming, Folder Structure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3" y="14478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2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Diamond Partners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19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11900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5094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2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84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357075"/>
          </a:xfrm>
        </p:spPr>
        <p:txBody>
          <a:bodyPr/>
          <a:lstStyle/>
          <a:p>
            <a:r>
              <a:rPr lang="en-US" dirty="0"/>
              <a:t>Component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  <a:r>
              <a:rPr lang="en-US" dirty="0"/>
              <a:t>, component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and component </a:t>
            </a:r>
            <a:r>
              <a:rPr lang="en-US" b="1" dirty="0" err="1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bg-BG" dirty="0">
                <a:solidFill>
                  <a:schemeClr val="accent1"/>
                </a:solidFill>
              </a:rPr>
              <a:t/>
            </a:r>
            <a:br>
              <a:rPr lang="bg-BG" dirty="0">
                <a:solidFill>
                  <a:schemeClr val="accent1"/>
                </a:solidFill>
              </a:rPr>
            </a:br>
            <a:r>
              <a:rPr lang="en-US" dirty="0"/>
              <a:t>should have identical </a:t>
            </a:r>
            <a:r>
              <a:rPr lang="en-US" b="1" dirty="0">
                <a:solidFill>
                  <a:schemeClr val="bg1"/>
                </a:solidFill>
              </a:rPr>
              <a:t>lowercase</a:t>
            </a:r>
            <a:r>
              <a:rPr lang="en-US" dirty="0"/>
              <a:t> names</a:t>
            </a:r>
          </a:p>
          <a:p>
            <a:pPr>
              <a:spcAft>
                <a:spcPts val="12000"/>
              </a:spcAft>
            </a:pPr>
            <a:r>
              <a:rPr lang="en-US" dirty="0"/>
              <a:t>Components with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dirty="0" smtClean="0"/>
              <a:t>word</a:t>
            </a:r>
          </a:p>
          <a:p>
            <a:r>
              <a:rPr lang="en-US" dirty="0" smtClean="0"/>
              <a:t>Components with </a:t>
            </a:r>
            <a:r>
              <a:rPr lang="en-US" b="1" dirty="0" smtClean="0">
                <a:solidFill>
                  <a:schemeClr val="bg1"/>
                </a:solidFill>
              </a:rPr>
              <a:t>more</a:t>
            </a:r>
            <a:r>
              <a:rPr lang="en-US" dirty="0" smtClean="0"/>
              <a:t> than </a:t>
            </a:r>
            <a:r>
              <a:rPr lang="en-US" b="1" dirty="0" smtClean="0">
                <a:solidFill>
                  <a:schemeClr val="bg1"/>
                </a:solidFill>
              </a:rPr>
              <a:t>one</a:t>
            </a:r>
            <a:r>
              <a:rPr lang="en-US" dirty="0" smtClean="0"/>
              <a:t> word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Names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358" y="3048000"/>
            <a:ext cx="5410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home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ts</a:t>
            </a:r>
          </a:p>
          <a:p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home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css</a:t>
            </a:r>
          </a:p>
          <a:p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home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358" y="5279484"/>
            <a:ext cx="54102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login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form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ts</a:t>
            </a:r>
          </a:p>
          <a:p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register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form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ts</a:t>
            </a:r>
          </a:p>
        </p:txBody>
      </p:sp>
    </p:spTree>
    <p:extLst>
      <p:ext uri="{BB962C8B-B14F-4D97-AF65-F5344CB8AC3E}">
        <p14:creationId xmlns:p14="http://schemas.microsoft.com/office/powerpoint/2010/main" val="142161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052275"/>
          </a:xfrm>
        </p:spPr>
        <p:txBody>
          <a:bodyPr/>
          <a:lstStyle/>
          <a:p>
            <a:r>
              <a:rPr lang="en-US" dirty="0"/>
              <a:t>When declaring properties at the </a:t>
            </a:r>
            <a:r>
              <a:rPr lang="en-US" b="1" dirty="0">
                <a:solidFill>
                  <a:schemeClr val="bg1"/>
                </a:solidFill>
              </a:rPr>
              <a:t>top</a:t>
            </a:r>
            <a:r>
              <a:rPr lang="en-US" dirty="0"/>
              <a:t> should be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bg-BG" dirty="0"/>
              <a:t/>
            </a:r>
            <a:br>
              <a:rPr lang="bg-BG" dirty="0"/>
            </a:br>
            <a:r>
              <a:rPr lang="en-US" dirty="0" smtClean="0"/>
              <a:t>properties</a:t>
            </a:r>
            <a:endParaRPr lang="en-US" dirty="0"/>
          </a:p>
          <a:p>
            <a:endParaRPr lang="en-US" dirty="0"/>
          </a:p>
          <a:p>
            <a:pPr>
              <a:spcAft>
                <a:spcPts val="10000"/>
              </a:spcAft>
            </a:pPr>
            <a:r>
              <a:rPr lang="en-US" dirty="0"/>
              <a:t>After those, declare the </a:t>
            </a:r>
            <a:r>
              <a:rPr lang="en-US" b="1" dirty="0">
                <a:solidFill>
                  <a:schemeClr val="bg1"/>
                </a:solidFill>
              </a:rPr>
              <a:t>non-static</a:t>
            </a:r>
            <a:r>
              <a:rPr lang="en-US" dirty="0"/>
              <a:t> properties in </a:t>
            </a:r>
            <a:r>
              <a:rPr lang="en-US" dirty="0" smtClean="0"/>
              <a:t>the </a:t>
            </a:r>
            <a:br>
              <a:rPr lang="en-US" dirty="0" smtClean="0"/>
            </a:br>
            <a:r>
              <a:rPr lang="en-US" dirty="0" smtClean="0"/>
              <a:t>following</a:t>
            </a:r>
            <a:r>
              <a:rPr lang="en-US" dirty="0"/>
              <a:t> </a:t>
            </a:r>
            <a:r>
              <a:rPr lang="en-US" dirty="0" smtClean="0"/>
              <a:t>order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Code Style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438400"/>
            <a:ext cx="7848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static</a:t>
            </a:r>
            <a:r>
              <a:rPr lang="en-US" sz="2800" b="1" noProof="1">
                <a:solidFill>
                  <a:srgbClr val="FBEED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sum: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number = 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4419600"/>
            <a:ext cx="7848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firstNum: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number = 7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protected</a:t>
            </a:r>
            <a:r>
              <a:rPr lang="en-US" sz="2800" b="1" noProof="1">
                <a:solidFill>
                  <a:srgbClr val="FBEED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datetime: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Date = Date.now()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private</a:t>
            </a:r>
            <a:r>
              <a:rPr lang="en-US" sz="2800" b="1" noProof="1">
                <a:solidFill>
                  <a:srgbClr val="FBEED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hiddenName: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string = 'George' </a:t>
            </a:r>
          </a:p>
        </p:txBody>
      </p:sp>
    </p:spTree>
    <p:extLst>
      <p:ext uri="{BB962C8B-B14F-4D97-AF65-F5344CB8AC3E}">
        <p14:creationId xmlns:p14="http://schemas.microsoft.com/office/powerpoint/2010/main" val="425497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CLI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has the concept of different </a:t>
            </a:r>
            <a:r>
              <a:rPr lang="en-US" b="1" dirty="0">
                <a:solidFill>
                  <a:schemeClr val="bg1"/>
                </a:solidFill>
              </a:rPr>
              <a:t>environments</a:t>
            </a:r>
            <a:r>
              <a:rPr lang="en-US" dirty="0"/>
              <a:t> like development (</a:t>
            </a:r>
            <a:r>
              <a:rPr lang="en-US" b="1" dirty="0">
                <a:solidFill>
                  <a:schemeClr val="bg1"/>
                </a:solidFill>
              </a:rPr>
              <a:t>dev</a:t>
            </a:r>
            <a:r>
              <a:rPr lang="en-US" dirty="0"/>
              <a:t>) and production (</a:t>
            </a:r>
            <a:r>
              <a:rPr lang="en-US" b="1" dirty="0">
                <a:solidFill>
                  <a:schemeClr val="bg1"/>
                </a:solidFill>
              </a:rPr>
              <a:t>prod</a:t>
            </a:r>
            <a:r>
              <a:rPr lang="en-US" dirty="0"/>
              <a:t>)</a:t>
            </a:r>
          </a:p>
          <a:p>
            <a:pPr>
              <a:spcAft>
                <a:spcPts val="6000"/>
              </a:spcAft>
            </a:pPr>
            <a:r>
              <a:rPr lang="en-US" dirty="0"/>
              <a:t>You can build for </a:t>
            </a:r>
            <a:r>
              <a:rPr lang="en-US" b="1" dirty="0">
                <a:solidFill>
                  <a:schemeClr val="bg1"/>
                </a:solidFill>
              </a:rPr>
              <a:t>development</a:t>
            </a:r>
            <a:r>
              <a:rPr lang="en-US" dirty="0"/>
              <a:t> </a:t>
            </a:r>
            <a:r>
              <a:rPr lang="en-US" dirty="0" smtClean="0"/>
              <a:t>using</a:t>
            </a:r>
            <a:endParaRPr lang="en-US" dirty="0"/>
          </a:p>
          <a:p>
            <a:pPr>
              <a:spcAft>
                <a:spcPts val="6000"/>
              </a:spcAft>
            </a:pPr>
            <a:r>
              <a:rPr lang="en-US" dirty="0"/>
              <a:t>Or for </a:t>
            </a:r>
            <a:r>
              <a:rPr lang="en-US" b="1" dirty="0" smtClean="0">
                <a:solidFill>
                  <a:schemeClr val="bg1"/>
                </a:solidFill>
              </a:rPr>
              <a:t>production</a:t>
            </a:r>
            <a:endParaRPr lang="en-US" dirty="0"/>
          </a:p>
          <a:p>
            <a:pPr>
              <a:spcAft>
                <a:spcPts val="6000"/>
              </a:spcAft>
            </a:pPr>
            <a:r>
              <a:rPr lang="en-US" dirty="0"/>
              <a:t>Creates a </a:t>
            </a:r>
            <a:r>
              <a:rPr lang="en-US" b="1" dirty="0" err="1">
                <a:solidFill>
                  <a:schemeClr val="bg1"/>
                </a:solidFill>
              </a:rPr>
              <a:t>dist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folder with </a:t>
            </a:r>
            <a:r>
              <a:rPr lang="en-US" b="1" dirty="0">
                <a:solidFill>
                  <a:schemeClr val="bg1"/>
                </a:solidFill>
              </a:rPr>
              <a:t>bundled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, </a:t>
            </a:r>
            <a:r>
              <a:rPr lang="en-US" dirty="0" err="1"/>
              <a:t>ts</a:t>
            </a:r>
            <a:r>
              <a:rPr lang="en-US" dirty="0"/>
              <a:t>, </a:t>
            </a:r>
            <a:r>
              <a:rPr lang="en-US" dirty="0" err="1"/>
              <a:t>css</a:t>
            </a:r>
            <a:r>
              <a:rPr lang="en-US" dirty="0"/>
              <a:t> files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4499273"/>
            <a:ext cx="3657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ng </a:t>
            </a:r>
            <a:r>
              <a:rPr lang="en-US" b="1">
                <a:solidFill>
                  <a:schemeClr val="tx2"/>
                </a:solidFill>
                <a:latin typeface="Consolas" panose="020B0609020204030204" pitchFamily="49" charset="0"/>
              </a:rPr>
              <a:t>build --prod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3200400"/>
            <a:ext cx="3657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ng build --dev</a:t>
            </a:r>
          </a:p>
        </p:txBody>
      </p:sp>
    </p:spTree>
    <p:extLst>
      <p:ext uri="{BB962C8B-B14F-4D97-AF65-F5344CB8AC3E}">
        <p14:creationId xmlns:p14="http://schemas.microsoft.com/office/powerpoint/2010/main" val="294143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Core</a:t>
            </a:r>
            <a:r>
              <a:rPr lang="en-US" dirty="0"/>
              <a:t> folder containing: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used in application</a:t>
            </a:r>
          </a:p>
          <a:p>
            <a:pPr lvl="1"/>
            <a:r>
              <a:rPr lang="en-US" dirty="0"/>
              <a:t>Models</a:t>
            </a:r>
          </a:p>
          <a:p>
            <a:pPr lvl="1"/>
            <a:r>
              <a:rPr lang="en-US" dirty="0" smtClean="0"/>
              <a:t>Services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Authentication</a:t>
            </a:r>
            <a:r>
              <a:rPr lang="en-US" dirty="0"/>
              <a:t> Services (register, login, logout</a:t>
            </a:r>
            <a:r>
              <a:rPr lang="en-US" dirty="0" smtClean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Interceptors</a:t>
            </a:r>
            <a:endParaRPr lang="bg-BG" dirty="0"/>
          </a:p>
          <a:p>
            <a:pPr lvl="2">
              <a:buClr>
                <a:schemeClr val="tx1"/>
              </a:buClr>
            </a:pPr>
            <a:r>
              <a:rPr lang="en-US" dirty="0" smtClean="0"/>
              <a:t>Guards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 smtClean="0"/>
              <a:t>Resolvers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Structure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10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Structure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 folder containing: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Authentication</a:t>
            </a:r>
            <a:r>
              <a:rPr lang="en-US" dirty="0"/>
              <a:t> components (register form, login form)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/>
              <a:t> components (header, footer, error component)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App component (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component)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Template should render app </a:t>
            </a:r>
            <a:r>
              <a:rPr lang="en-US" b="1" dirty="0">
                <a:solidFill>
                  <a:schemeClr val="bg1"/>
                </a:solidFill>
              </a:rPr>
              <a:t>header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router-outlet</a:t>
            </a:r>
            <a:r>
              <a:rPr lang="en-US" dirty="0"/>
              <a:t>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app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footer</a:t>
            </a:r>
          </a:p>
          <a:p>
            <a:pPr>
              <a:buClr>
                <a:schemeClr val="tx1"/>
              </a:buClr>
            </a:pPr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</a:rPr>
              <a:t>individual</a:t>
            </a:r>
            <a:r>
              <a:rPr lang="en-US" dirty="0"/>
              <a:t> folder structure should have it's own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b="1" dirty="0" err="1" smtClean="0">
                <a:solidFill>
                  <a:schemeClr val="bg1"/>
                </a:solidFill>
              </a:rPr>
              <a:t>index.ts</a:t>
            </a:r>
            <a:r>
              <a:rPr lang="en-US" dirty="0" smtClean="0"/>
              <a:t> </a:t>
            </a:r>
            <a:r>
              <a:rPr lang="en-US" dirty="0"/>
              <a:t>containing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components, services,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guards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95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1611</Words>
  <Application>Microsoft Office PowerPoint</Application>
  <PresentationFormat>Custom</PresentationFormat>
  <Paragraphs>367</Paragraphs>
  <Slides>43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맑은 고딕</vt:lpstr>
      <vt:lpstr>Arial</vt:lpstr>
      <vt:lpstr>Calibri</vt:lpstr>
      <vt:lpstr>Consolas</vt:lpstr>
      <vt:lpstr>Wingdings</vt:lpstr>
      <vt:lpstr>Wingdings 2</vt:lpstr>
      <vt:lpstr>1_SoftUni 16x9</vt:lpstr>
      <vt:lpstr>1_SoftUni3_1</vt:lpstr>
      <vt:lpstr>Best Practices</vt:lpstr>
      <vt:lpstr>Table of Contents</vt:lpstr>
      <vt:lpstr>Have a Question?</vt:lpstr>
      <vt:lpstr>PowerPoint Presentation</vt:lpstr>
      <vt:lpstr>File Names</vt:lpstr>
      <vt:lpstr>Properties Code Style</vt:lpstr>
      <vt:lpstr>Environment Variables</vt:lpstr>
      <vt:lpstr>Folder Structure</vt:lpstr>
      <vt:lpstr>Folder Structure (2)</vt:lpstr>
      <vt:lpstr>PowerPoint Presentation</vt:lpstr>
      <vt:lpstr>What is Lazy Loading ?</vt:lpstr>
      <vt:lpstr>Preparing for Lazy Loading</vt:lpstr>
      <vt:lpstr>Warning – Don't Import in Bootstrap Module</vt:lpstr>
      <vt:lpstr>Load Children</vt:lpstr>
      <vt:lpstr>Protect Module with canLoad</vt:lpstr>
      <vt:lpstr>PowerPoint Presentation</vt:lpstr>
      <vt:lpstr>What is a Subject ?</vt:lpstr>
      <vt:lpstr>Subjects - Example</vt:lpstr>
      <vt:lpstr>Behavior Subject </vt:lpstr>
      <vt:lpstr>Behavior Subject - Example</vt:lpstr>
      <vt:lpstr>Replay Subject</vt:lpstr>
      <vt:lpstr>Replay Subject - Example</vt:lpstr>
      <vt:lpstr>Async Subject</vt:lpstr>
      <vt:lpstr>Async Subject - Example</vt:lpstr>
      <vt:lpstr>PowerPoint Presentation</vt:lpstr>
      <vt:lpstr>PowerPoint Presentation</vt:lpstr>
      <vt:lpstr>Why Unit Tests?</vt:lpstr>
      <vt:lpstr>The Triple A Pattern</vt:lpstr>
      <vt:lpstr>Analyzing Test Setup in Angular</vt:lpstr>
      <vt:lpstr>Run Tests with CLI</vt:lpstr>
      <vt:lpstr>Configure Testing Module</vt:lpstr>
      <vt:lpstr>Testing Component Initialization</vt:lpstr>
      <vt:lpstr>Testing Services</vt:lpstr>
      <vt:lpstr>Testing Asynchronous Tasks</vt:lpstr>
      <vt:lpstr>Using fakeAsync and tick</vt:lpstr>
      <vt:lpstr>Isolated vs Non-Isolated Tests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</dc:title>
  <dc:subject>Software Development Course</dc:subject>
  <dc:creator/>
  <cp:keywords>SoftUni, Angular,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2019-04-04T18:35:01Z</dcterms:modified>
  <cp:category>programming;computer programming;software development, javascript, web, angular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