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5"/>
  </p:notesMasterIdLst>
  <p:handoutMasterIdLst>
    <p:handoutMasterId r:id="rId26"/>
  </p:handoutMasterIdLst>
  <p:sldIdLst>
    <p:sldId id="274" r:id="rId3"/>
    <p:sldId id="408" r:id="rId4"/>
    <p:sldId id="409" r:id="rId5"/>
    <p:sldId id="410" r:id="rId6"/>
    <p:sldId id="413" r:id="rId7"/>
    <p:sldId id="414" r:id="rId8"/>
    <p:sldId id="412" r:id="rId9"/>
    <p:sldId id="422" r:id="rId10"/>
    <p:sldId id="416" r:id="rId11"/>
    <p:sldId id="423" r:id="rId12"/>
    <p:sldId id="418" r:id="rId13"/>
    <p:sldId id="419" r:id="rId14"/>
    <p:sldId id="420" r:id="rId15"/>
    <p:sldId id="421" r:id="rId16"/>
    <p:sldId id="433" r:id="rId17"/>
    <p:sldId id="424" r:id="rId18"/>
    <p:sldId id="427" r:id="rId19"/>
    <p:sldId id="426" r:id="rId20"/>
    <p:sldId id="428" r:id="rId21"/>
    <p:sldId id="430" r:id="rId22"/>
    <p:sldId id="431" r:id="rId23"/>
    <p:sldId id="43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9" d="100"/>
          <a:sy n="89" d="100"/>
        </p:scale>
        <p:origin x="216" y="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33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5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2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705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0810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28610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37255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7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9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1463/express-js-development-october-201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uni.bg/foru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hyperlink" Target="http://www.softuni.b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2" Type="http://schemas.openxmlformats.org/officeDocument/2006/relationships/hyperlink" Target="http://docs.angularjs.org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eross/standard" TargetMode="External"/><Relationship Id="rId5" Type="http://schemas.openxmlformats.org/officeDocument/2006/relationships/hyperlink" Target="http://mongoosejs.com/" TargetMode="External"/><Relationship Id="rId4" Type="http://schemas.openxmlformats.org/officeDocument/2006/relationships/hyperlink" Target="https://www.mongodb.com/mongodb-3.2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runtimes/nodej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javascript-frameworks" TargetMode="External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1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://www.indeavr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1434/node-js-development-september-201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ivaylo.kenov" TargetMode="External"/><Relationship Id="rId2" Type="http://schemas.openxmlformats.org/officeDocument/2006/relationships/hyperlink" Target="https://github.com/ivayloken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linkedin.com/in/ken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29186" y="2587651"/>
            <a:ext cx="7910299" cy="1476352"/>
          </a:xfrm>
        </p:spPr>
        <p:txBody>
          <a:bodyPr/>
          <a:lstStyle/>
          <a:p>
            <a:r>
              <a:rPr lang="en-US" dirty="0" smtClean="0"/>
              <a:t>Express.js Development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734787" y="3866433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The Course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73199" y="5557612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73199" y="5982223"/>
            <a:ext cx="3187613" cy="331235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</a:t>
            </a:r>
            <a:r>
              <a:rPr lang="en-US" dirty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0412" y="5097052"/>
            <a:ext cx="3187614" cy="444343"/>
          </a:xfrm>
        </p:spPr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60412" y="4522084"/>
            <a:ext cx="3187613" cy="525135"/>
          </a:xfrm>
        </p:spPr>
        <p:txBody>
          <a:bodyPr/>
          <a:lstStyle/>
          <a:p>
            <a:r>
              <a:rPr lang="en-US" dirty="0" err="1" smtClean="0"/>
              <a:t>Ivaylo</a:t>
            </a:r>
            <a:r>
              <a:rPr lang="en-US" dirty="0" smtClean="0"/>
              <a:t> </a:t>
            </a:r>
            <a:r>
              <a:rPr lang="en-US" dirty="0" err="1" smtClean="0"/>
              <a:t>Kenov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590800"/>
            <a:ext cx="10439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74812" y="3401643"/>
            <a:ext cx="8938472" cy="688256"/>
          </a:xfrm>
        </p:spPr>
        <p:txBody>
          <a:bodyPr/>
          <a:lstStyle/>
          <a:p>
            <a:r>
              <a:rPr lang="en-US" dirty="0" smtClean="0"/>
              <a:t>Criteria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9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 </a:t>
            </a:r>
            <a:r>
              <a:rPr lang="en-US" sz="3600" dirty="0" smtClean="0"/>
              <a:t>– 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sz="34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Bonuses</a:t>
            </a:r>
            <a:endParaRPr lang="bg-BG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 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 </a:t>
            </a:r>
            <a:r>
              <a:rPr lang="en-US" dirty="0"/>
              <a:t>+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 bonuses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– 5%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Scoring System for “Express.js Development"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9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Practical exam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Develop Express.js web server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Using a database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Various routes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Authentication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Your project should be written in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Express.js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Your project should correctly follow principles of high-quality-code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Express.js – Practical Exam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Doing your homework is very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important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Programming can only be learned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 lot of practice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You should write code every day!</a:t>
            </a:r>
          </a:p>
          <a:p>
            <a:r>
              <a:rPr lang="en-US" dirty="0" smtClean="0"/>
              <a:t>Each lecture is followed by a few exercises</a:t>
            </a:r>
          </a:p>
          <a:p>
            <a:pPr lvl="1"/>
            <a:r>
              <a:rPr lang="en-US" dirty="0" smtClean="0"/>
              <a:t>Try to solve them in class</a:t>
            </a:r>
          </a:p>
          <a:p>
            <a:pPr lvl="1"/>
            <a:r>
              <a:rPr lang="en-US" dirty="0" smtClean="0"/>
              <a:t>The rest are your homework</a:t>
            </a:r>
          </a:p>
          <a:p>
            <a:r>
              <a:rPr lang="en-US" dirty="0" smtClean="0"/>
              <a:t>Homework assignments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due in 1 week </a:t>
            </a:r>
            <a:r>
              <a:rPr lang="en-US" dirty="0" smtClean="0"/>
              <a:t>after each lecture</a:t>
            </a:r>
          </a:p>
          <a:p>
            <a:r>
              <a:rPr lang="en-US" dirty="0" smtClean="0"/>
              <a:t>Submission will be accepted through our web site: </a:t>
            </a:r>
            <a:r>
              <a:rPr lang="en-US" dirty="0" smtClean="0">
                <a:hlinkClick r:id="rId2"/>
              </a:rPr>
              <a:t>softuni.bg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8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ive feedback </a:t>
            </a:r>
            <a:r>
              <a:rPr lang="en-US" dirty="0" smtClean="0"/>
              <a:t>to a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</a:t>
            </a:r>
            <a:r>
              <a:rPr lang="en-US" dirty="0" smtClean="0"/>
              <a:t>punishment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Everyone will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/>
              <a:t>for their </a:t>
            </a:r>
            <a:r>
              <a:rPr lang="en-US" dirty="0" smtClean="0"/>
              <a:t>homework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8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590800"/>
            <a:ext cx="10439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74812" y="3401643"/>
            <a:ext cx="8938472" cy="688256"/>
          </a:xfrm>
        </p:spPr>
        <p:txBody>
          <a:bodyPr/>
          <a:lstStyle/>
          <a:p>
            <a:r>
              <a:rPr lang="en-US" dirty="0" smtClean="0"/>
              <a:t>What We Need Additionally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Express.js 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 lvl="1"/>
            <a:endParaRPr lang="en-US" sz="2900" dirty="0"/>
          </a:p>
          <a:p>
            <a:pPr>
              <a:spcBef>
                <a:spcPts val="3600"/>
              </a:spcBef>
            </a:pPr>
            <a:r>
              <a:rPr lang="en-US" sz="3200" dirty="0" smtClean="0"/>
              <a:t>Check the </a:t>
            </a:r>
            <a:r>
              <a:rPr lang="en-US" sz="3200" dirty="0"/>
              <a:t>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Software University Forum</a:t>
            </a:r>
            <a:r>
              <a:rPr lang="en-US" sz="3200" dirty="0"/>
              <a:t>":</a:t>
            </a:r>
          </a:p>
          <a:p>
            <a:pPr lvl="1"/>
            <a:r>
              <a:rPr lang="en-US" dirty="0"/>
              <a:t>Discuss the course exercises with your colleagues</a:t>
            </a:r>
          </a:p>
          <a:p>
            <a:pPr lvl="1"/>
            <a:r>
              <a:rPr lang="en-US" dirty="0"/>
              <a:t>Find solutions for </a:t>
            </a:r>
            <a:r>
              <a:rPr lang="en-US" dirty="0" smtClean="0"/>
              <a:t>all course exercises</a:t>
            </a:r>
            <a:endParaRPr lang="en-US" dirty="0"/>
          </a:p>
          <a:p>
            <a:pPr lvl="1"/>
            <a:r>
              <a:rPr lang="en-US" dirty="0"/>
              <a:t>Share source code / discuss ideas / help each </a:t>
            </a:r>
            <a:r>
              <a:rPr lang="en-US" dirty="0" smtClean="0"/>
              <a:t>other</a:t>
            </a:r>
            <a:endParaRPr lang="en-US" sz="3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5467" y="1830484"/>
            <a:ext cx="10945658" cy="9682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https://</a:t>
            </a:r>
            <a:r>
              <a:rPr lang="en-US" sz="26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softuni.bg/trainings/1463/express-js-development-october-2016</a:t>
            </a:r>
            <a:r>
              <a:rPr lang="en-US" sz="26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02412" y="5627710"/>
            <a:ext cx="87840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https://</a:t>
            </a:r>
            <a:r>
              <a:rPr lang="en-US" sz="26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softuni.bg/forum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University Learning System (SULS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www.softuni.bg</a:t>
            </a:r>
            <a:endParaRPr lang="en-US" dirty="0" smtClean="0"/>
          </a:p>
          <a:p>
            <a:pPr lvl="1"/>
            <a:r>
              <a:rPr lang="en-US" dirty="0" smtClean="0"/>
              <a:t>Important resource for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check-up</a:t>
            </a:r>
          </a:p>
          <a:p>
            <a:pPr lvl="1"/>
            <a:r>
              <a:rPr lang="en-US" dirty="0" smtClean="0"/>
              <a:t>Exams and results</a:t>
            </a:r>
          </a:p>
          <a:p>
            <a:pPr lvl="1"/>
            <a:r>
              <a:rPr lang="en-US" dirty="0"/>
              <a:t>Reports about your </a:t>
            </a:r>
            <a:r>
              <a:rPr lang="en-US" dirty="0" smtClean="0"/>
              <a:t>progress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University Learning System (SULS)</a:t>
            </a:r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35" y="2514600"/>
            <a:ext cx="4733884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303213" y="1218621"/>
            <a:ext cx="11577624" cy="55028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 smtClean="0">
                <a:hlinkClick r:id="rId2"/>
              </a:rPr>
              <a:t>https://nodejs.org/en/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3"/>
              </a:rPr>
              <a:t>http://expressjs.com</a:t>
            </a:r>
            <a:r>
              <a:rPr lang="en-US" sz="3600" dirty="0" smtClean="0">
                <a:hlinkClick r:id="rId3"/>
              </a:rPr>
              <a:t>/</a:t>
            </a:r>
            <a:r>
              <a:rPr lang="en-US" sz="3600" dirty="0" smtClean="0"/>
              <a:t>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www.mongodb.com/mongodb-3.2</a:t>
            </a:r>
            <a:endParaRPr lang="en-US" sz="3600" dirty="0" smtClean="0"/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>
                <a:hlinkClick r:id="rId5"/>
              </a:rPr>
              <a:t>http://mongoosejs.com</a:t>
            </a:r>
            <a:r>
              <a:rPr lang="en-US" sz="3600" dirty="0" smtClean="0">
                <a:hlinkClick r:id="rId5"/>
              </a:rPr>
              <a:t>/</a:t>
            </a:r>
            <a:r>
              <a:rPr lang="en-US" sz="3600" dirty="0" smtClean="0"/>
              <a:t>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3600" dirty="0" smtClean="0">
                <a:hlinkClick r:id="rId6"/>
              </a:rPr>
              <a:t>https</a:t>
            </a:r>
            <a:r>
              <a:rPr lang="en-US" sz="3600" dirty="0">
                <a:hlinkClick r:id="rId6"/>
              </a:rPr>
              <a:t>://</a:t>
            </a:r>
            <a:r>
              <a:rPr lang="en-US" sz="3600" dirty="0" smtClean="0">
                <a:hlinkClick r:id="rId6"/>
              </a:rPr>
              <a:t>github.com/feross/standard</a:t>
            </a:r>
            <a:r>
              <a:rPr lang="bg-BG" sz="36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Express.js </a:t>
            </a:r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mtClean="0"/>
              <a:t>Node.js </a:t>
            </a:r>
            <a:r>
              <a:rPr lang="en-US" smtClean="0"/>
              <a:t>6.7.0 </a:t>
            </a:r>
            <a:r>
              <a:rPr lang="en-US" dirty="0" smtClean="0"/>
              <a:t>or later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IDE of your choice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Visual </a:t>
            </a:r>
            <a:r>
              <a:rPr lang="en-US" dirty="0"/>
              <a:t>Studio Code -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code.visualstudio.com/docs/runtimes/nodejs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Sublime 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Atom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Microsoft Visual Studio 2015 + Node.js Tools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WebStorm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…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8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Course Objectives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Course Program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The Trainer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Examination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Learning Resources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https://softuni.bg/courses/javascript-frameworks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Express.js Framework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515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60869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7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590800"/>
            <a:ext cx="10439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Express.js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74812" y="3401643"/>
            <a:ext cx="8938472" cy="688256"/>
          </a:xfrm>
        </p:spPr>
        <p:txBody>
          <a:bodyPr/>
          <a:lstStyle/>
          <a:p>
            <a:r>
              <a:rPr lang="en-US" dirty="0" smtClean="0"/>
              <a:t>Course Objectives &amp;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/>
              <a:t>First course </a:t>
            </a:r>
          </a:p>
          <a:p>
            <a:pPr lvl="1"/>
            <a:r>
              <a:rPr lang="en-US" dirty="0" smtClean="0"/>
              <a:t>HTTP &amp; Web server fundamentals</a:t>
            </a:r>
          </a:p>
          <a:p>
            <a:pPr lvl="1"/>
            <a:r>
              <a:rPr lang="en-US" dirty="0" smtClean="0"/>
              <a:t>Vanilla Node.js</a:t>
            </a:r>
          </a:p>
          <a:p>
            <a:pPr lvl="1"/>
            <a:r>
              <a:rPr lang="en-US" dirty="0" smtClean="0"/>
              <a:t>Commonly used modules</a:t>
            </a:r>
          </a:p>
          <a:p>
            <a:pPr lvl="1"/>
            <a:r>
              <a:rPr lang="en-US" dirty="0" smtClean="0"/>
              <a:t>Development tools</a:t>
            </a:r>
          </a:p>
          <a:p>
            <a:pPr lvl="1"/>
            <a:r>
              <a:rPr lang="en-US" dirty="0" smtClean="0"/>
              <a:t>Deployment</a:t>
            </a:r>
          </a:p>
          <a:p>
            <a:r>
              <a:rPr lang="en-US" dirty="0" smtClean="0"/>
              <a:t>Requires basic JavaScript knowledge</a:t>
            </a:r>
          </a:p>
          <a:p>
            <a:r>
              <a:rPr lang="en-US" dirty="0" smtClean="0"/>
              <a:t>Homework, Workshop &amp; Practical Exam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0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Second course</a:t>
            </a:r>
          </a:p>
          <a:p>
            <a:pPr lvl="1"/>
            <a:r>
              <a:rPr lang="en-US" dirty="0" smtClean="0"/>
              <a:t>Databases</a:t>
            </a:r>
          </a:p>
          <a:p>
            <a:pPr lvl="1"/>
            <a:r>
              <a:rPr lang="en-US" dirty="0" smtClean="0"/>
              <a:t>MVC architecture</a:t>
            </a:r>
          </a:p>
          <a:p>
            <a:pPr lvl="1"/>
            <a:r>
              <a:rPr lang="en-US" dirty="0" smtClean="0"/>
              <a:t>Express router</a:t>
            </a:r>
          </a:p>
          <a:p>
            <a:pPr lvl="1"/>
            <a:r>
              <a:rPr lang="en-US" dirty="0" smtClean="0"/>
              <a:t>Middleware</a:t>
            </a:r>
          </a:p>
          <a:p>
            <a:pPr lvl="1"/>
            <a:r>
              <a:rPr lang="en-US" dirty="0" smtClean="0"/>
              <a:t>Authentication &amp; Authorization</a:t>
            </a:r>
            <a:endParaRPr lang="en-US" dirty="0"/>
          </a:p>
          <a:p>
            <a:r>
              <a:rPr lang="en-US" dirty="0"/>
              <a:t>Requires </a:t>
            </a:r>
            <a:r>
              <a:rPr lang="en-US" dirty="0" smtClean="0"/>
              <a:t>Node.js </a:t>
            </a:r>
            <a:r>
              <a:rPr lang="en-US" dirty="0"/>
              <a:t>knowledge</a:t>
            </a:r>
          </a:p>
          <a:p>
            <a:r>
              <a:rPr lang="en-US" dirty="0"/>
              <a:t>Homework, </a:t>
            </a:r>
            <a:r>
              <a:rPr lang="en-US" dirty="0" smtClean="0"/>
              <a:t>Project, Workshop </a:t>
            </a:r>
            <a:r>
              <a:rPr lang="en-US" dirty="0"/>
              <a:t>&amp; Practical Exam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Express.js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6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Third course</a:t>
            </a:r>
          </a:p>
          <a:p>
            <a:pPr lvl="1"/>
            <a:r>
              <a:rPr lang="en-US" dirty="0" smtClean="0"/>
              <a:t>SPA applications</a:t>
            </a:r>
          </a:p>
          <a:p>
            <a:pPr lvl="1"/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Routes</a:t>
            </a:r>
          </a:p>
          <a:p>
            <a:pPr lvl="1"/>
            <a:r>
              <a:rPr lang="en-US" dirty="0" smtClean="0"/>
              <a:t>Filters</a:t>
            </a:r>
            <a:endParaRPr lang="en-US" dirty="0"/>
          </a:p>
          <a:p>
            <a:r>
              <a:rPr lang="en-US" dirty="0"/>
              <a:t>Requires </a:t>
            </a:r>
            <a:r>
              <a:rPr lang="en-US" dirty="0" smtClean="0"/>
              <a:t>Express.js knowledge</a:t>
            </a:r>
            <a:endParaRPr lang="en-US" dirty="0"/>
          </a:p>
          <a:p>
            <a:r>
              <a:rPr lang="en-US" dirty="0"/>
              <a:t>Homework, Project, Workshop &amp; Practical Exam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Angular.js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5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Express.js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Node.js course at SoftUni first</a:t>
            </a:r>
            <a:r>
              <a:rPr lang="bg-BG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https://softuni.bg/trainings/1434/node-js-development-september-2016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This course is OK for beginners, but requires previous coding skills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JS (ES 2016) &amp; Node.js 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0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590800"/>
            <a:ext cx="10439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The Trainer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674812" y="3401643"/>
            <a:ext cx="8938472" cy="688256"/>
          </a:xfrm>
        </p:spPr>
        <p:txBody>
          <a:bodyPr/>
          <a:lstStyle/>
          <a:p>
            <a:r>
              <a:rPr lang="en-US" dirty="0" smtClean="0"/>
              <a:t>Who </a:t>
            </a:r>
            <a:r>
              <a:rPr lang="en-US" dirty="0"/>
              <a:t>A</a:t>
            </a:r>
            <a:r>
              <a:rPr lang="en-US" dirty="0" smtClean="0"/>
              <a:t>m 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815" y="1066800"/>
            <a:ext cx="8418599" cy="53417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Ivaylo Kenov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Various job titles at the same time</a:t>
            </a:r>
            <a:r>
              <a:rPr lang="en-US" dirty="0" smtClean="0"/>
              <a:t>:</a:t>
            </a:r>
            <a:endParaRPr lang="bg-BG" dirty="0" smtClean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Mathematical competitions </a:t>
            </a:r>
            <a:r>
              <a:rPr lang="en-US" dirty="0" smtClean="0"/>
              <a:t>champion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Full Stack Technical Trainer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Developer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Solutions Architect &amp; Technical Lead</a:t>
            </a:r>
            <a:endParaRPr lang="bg-BG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Owner of a Software Company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i="1" dirty="0"/>
              <a:t>{Insert </a:t>
            </a:r>
            <a:r>
              <a:rPr lang="en-US" i="1" dirty="0" smtClean="0"/>
              <a:t>Job </a:t>
            </a:r>
            <a:r>
              <a:rPr lang="en-US" i="1" dirty="0"/>
              <a:t>Title Here}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Contacts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https://github.com/ivaylokenov</a:t>
            </a:r>
            <a:r>
              <a:rPr lang="en-US" dirty="0"/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3"/>
              </a:rPr>
              <a:t>https://facebook.com/ivaylo.kenov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https://linkedin.com/in/kenov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Trainer</a:t>
            </a:r>
            <a:endParaRPr lang="en-US" dirty="0"/>
          </a:p>
        </p:txBody>
      </p:sp>
      <p:pic>
        <p:nvPicPr>
          <p:cNvPr id="6" name="Picture 2" descr="https://scontent-fra3-1.xx.fbcdn.net/v/t1.0-9/13709848_10206661063425528_7932071725570569804_n.jpg?oh=4e746dfa5f10219a0868fec355b67a9b&amp;oe=58457DE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75" y="2057400"/>
            <a:ext cx="3627437" cy="362743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0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779</Words>
  <Application>Microsoft Office PowerPoint</Application>
  <PresentationFormat>Custom</PresentationFormat>
  <Paragraphs>192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Express.js Development</vt:lpstr>
      <vt:lpstr>Table of Contents</vt:lpstr>
      <vt:lpstr>Express.js Development</vt:lpstr>
      <vt:lpstr>Node.js Development</vt:lpstr>
      <vt:lpstr>Express.js Development</vt:lpstr>
      <vt:lpstr>Angular.js Development</vt:lpstr>
      <vt:lpstr>Warning: Not for Absolute Beginners</vt:lpstr>
      <vt:lpstr>The Trainer</vt:lpstr>
      <vt:lpstr>The Trainer</vt:lpstr>
      <vt:lpstr>Evaluation</vt:lpstr>
      <vt:lpstr>Scoring System for “Express.js Development"</vt:lpstr>
      <vt:lpstr>Express.js – Practical Exam</vt:lpstr>
      <vt:lpstr>Homework Assignments</vt:lpstr>
      <vt:lpstr>Homework Peer Reviews</vt:lpstr>
      <vt:lpstr>Resources</vt:lpstr>
      <vt:lpstr>Course Web Site &amp; Forums</vt:lpstr>
      <vt:lpstr>Software University Learning System (SULS)</vt:lpstr>
      <vt:lpstr>Express.js Resources</vt:lpstr>
      <vt:lpstr>Recommended Software</vt:lpstr>
      <vt:lpstr>Express.js Framework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2016-10-11T14:15:58Z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