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452" r:id="rId3"/>
    <p:sldId id="496" r:id="rId4"/>
    <p:sldId id="542" r:id="rId5"/>
    <p:sldId id="543" r:id="rId6"/>
    <p:sldId id="544" r:id="rId7"/>
    <p:sldId id="545" r:id="rId8"/>
    <p:sldId id="546" r:id="rId9"/>
    <p:sldId id="547" r:id="rId10"/>
    <p:sldId id="552" r:id="rId11"/>
    <p:sldId id="497" r:id="rId12"/>
    <p:sldId id="548" r:id="rId13"/>
    <p:sldId id="549" r:id="rId14"/>
    <p:sldId id="550" r:id="rId15"/>
    <p:sldId id="551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454" r:id="rId31"/>
    <p:sldId id="457" r:id="rId32"/>
    <p:sldId id="455" r:id="rId33"/>
    <p:sldId id="456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10/17/2016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6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E4653-36E4-4D30-85AE-8D71114343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pressjs/body-pars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tylus-lang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://www.indeav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hyperlink" Target="https://linkedin.com/in/kenov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Express.js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Here comes the easy part!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smtClean="0"/>
              <a:t>Static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Serve HTML And Othe</a:t>
            </a:r>
            <a:r>
              <a:rPr lang="en-US" dirty="0" smtClean="0"/>
              <a:t>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 smtClean="0"/>
              <a:t>Stati</a:t>
            </a:r>
            <a:r>
              <a:rPr lang="en-US" dirty="0" smtClean="0"/>
              <a:t>c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Serving static files is easy: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And all files from the directory will be 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0730" y="1676400"/>
            <a:ext cx="90380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('/static',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('/static',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+ '/public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7993" y="4038600"/>
            <a:ext cx="90380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http://localhost:3000/images/kitten.jpg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http://localhost:3000/css/style.css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http://localhost:3000/js/app.js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http://localhost:3000/images/bg.png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http://localhost:3000/hello.html</a:t>
            </a:r>
          </a:p>
        </p:txBody>
      </p:sp>
    </p:spTree>
    <p:extLst>
      <p:ext uri="{BB962C8B-B14F-4D97-AF65-F5344CB8AC3E}">
        <p14:creationId xmlns:p14="http://schemas.microsoft.com/office/powerpoint/2010/main" val="29337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Intercepting The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Middleware is just a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Can manipulate requests and responses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Different kind of middleware exist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Application, route, error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7993" y="4038600"/>
            <a:ext cx="90380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console.log('Time:',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Date.now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Middleware can be only for specific path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 for path and method (and multiple too):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Array of handlers can be passed too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2100" y="1447800"/>
            <a:ext cx="903801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('/user/:id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console.log('Request Type:',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req.method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27406" y="3352800"/>
            <a:ext cx="90380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('/user/:id',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console.log('ID:', req.params.id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res, next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('User Info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5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github.com/expressjs/body-parser</a:t>
            </a:r>
            <a:r>
              <a:rPr lang="bg-BG" dirty="0" smtClean="0"/>
              <a:t> </a:t>
            </a: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3212" y="1676400"/>
            <a:ext cx="903801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path = require('path')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= 1337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'/public')))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app.post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('/create',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('Thanks!')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(port</a:t>
            </a:r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Body parser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github.com/expressjs/body-parser</a:t>
            </a:r>
            <a:r>
              <a:rPr lang="bg-BG" dirty="0" smtClean="0"/>
              <a:t> </a:t>
            </a: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03212" y="1676400"/>
            <a:ext cx="9038012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path = require('path')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require('body-parser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= 1337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express()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'/public')))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bodyParser.urlencoded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 extended: true }))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app.post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('/create',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req.body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('Thanks!')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(port</a:t>
            </a:r>
            <a:r>
              <a:rPr lang="bg-B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Middleware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10972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More available here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expressjs.com/en/resources/middleware.html</a:t>
            </a:r>
            <a:r>
              <a:rPr lang="en-US" dirty="0" smtClean="0"/>
              <a:t>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9412" y="2286000"/>
            <a:ext cx="9038012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'pug');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__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'/views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cookieParser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bodyParser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({secret: 'magic unicorns'}));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passport.initialize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passport.session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());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express.static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config.rootPath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+ '/public'));</a:t>
            </a:r>
          </a:p>
        </p:txBody>
      </p:sp>
    </p:spTree>
    <p:extLst>
      <p:ext uri="{BB962C8B-B14F-4D97-AF65-F5344CB8AC3E}">
        <p14:creationId xmlns:p14="http://schemas.microsoft.com/office/powerpoint/2010/main" val="37352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smtClean="0"/>
              <a:t>View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Dynamic HTML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View Engines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64815" y="1146639"/>
            <a:ext cx="8686800" cy="5095875"/>
          </a:xfrm>
        </p:spPr>
        <p:txBody>
          <a:bodyPr/>
          <a:lstStyle/>
          <a:p>
            <a:r>
              <a:rPr lang="en-US" dirty="0" smtClean="0"/>
              <a:t>Server view engines return ready-to-use HTML to the client (the browser)</a:t>
            </a:r>
          </a:p>
          <a:p>
            <a:pPr lvl="1"/>
            <a:r>
              <a:rPr lang="en-US" dirty="0" smtClean="0"/>
              <a:t>They parse the data to HTML on the server</a:t>
            </a:r>
          </a:p>
          <a:p>
            <a:pPr lvl="1"/>
            <a:r>
              <a:rPr lang="en-US" dirty="0" smtClean="0"/>
              <a:t>*Web applications, created with server view engines are not real SPA apps</a:t>
            </a:r>
          </a:p>
          <a:p>
            <a:pPr lvl="2"/>
            <a:r>
              <a:rPr lang="en-US" dirty="0" smtClean="0"/>
              <a:t>In most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Famous View Engines</a:t>
            </a:r>
          </a:p>
          <a:p>
            <a:pPr lvl="1"/>
            <a:r>
              <a:rPr lang="en-US" dirty="0" smtClean="0"/>
              <a:t>Pug (Jade), Mustache, Handlebars, EJS, </a:t>
            </a:r>
            <a:r>
              <a:rPr lang="en-US" dirty="0" err="1" smtClean="0"/>
              <a:t>Vash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Introduction to Express.js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Router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Routes and Handlers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Static Files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Middleware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and Third-Party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Pug (Jade) View Engine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Stylus Preprocessor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(Jade) </a:t>
            </a:r>
            <a:r>
              <a:rPr lang="en-US" dirty="0" smtClean="0"/>
              <a:t>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914400"/>
            <a:ext cx="86868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Pug (Jade) </a:t>
            </a:r>
            <a:r>
              <a:rPr lang="en-US" dirty="0" smtClean="0"/>
              <a:t>is a server view engine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Produces HTML as a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parsed: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Manually (using CMD/Terminal commands)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a task runner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Automatically using framework like Express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Pug (Jade) </a:t>
            </a:r>
            <a:r>
              <a:rPr lang="en-US" dirty="0" smtClean="0"/>
              <a:t>is more expressive and dynamic than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Pug (Jade) </a:t>
            </a:r>
            <a:r>
              <a:rPr lang="en-US" dirty="0" smtClean="0"/>
              <a:t>template can be parsed based on JS models or conditionals</a:t>
            </a:r>
          </a:p>
        </p:txBody>
      </p:sp>
    </p:spTree>
    <p:extLst>
      <p:ext uri="{BB962C8B-B14F-4D97-AF65-F5344CB8AC3E}">
        <p14:creationId xmlns:p14="http://schemas.microsoft.com/office/powerpoint/2010/main" val="41474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Pug (Jade)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Install </a:t>
            </a:r>
            <a:r>
              <a:rPr lang="en-US" sz="3000" dirty="0" smtClean="0"/>
              <a:t>Pug (Jade) </a:t>
            </a:r>
            <a:r>
              <a:rPr lang="en-US" sz="3000" dirty="0"/>
              <a:t>with </a:t>
            </a:r>
            <a:r>
              <a:rPr lang="en-US" sz="3000" dirty="0" smtClean="0"/>
              <a:t>Node.js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1522943"/>
            <a:ext cx="842713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pug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-g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9" y="2563137"/>
            <a:ext cx="842713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each </a:t>
            </a:r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 in [1, 2, 3, 4, 5</a:t>
            </a:r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li</a:t>
            </a:r>
            <a:r>
              <a:rPr lang="sv-SE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'Item ' + val</a:t>
            </a:r>
            <a:endParaRPr lang="it-IT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30509" y="2056767"/>
            <a:ext cx="714726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pug-cli -g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30509" y="4307894"/>
            <a:ext cx="842713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&lt;ul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li&gt;Item 1&lt;/li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li&gt;Item 2&lt;/li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li&gt;Item 3&lt;/li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li&gt;Item 4&lt;/li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li&gt;Item 5&lt;/li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ul&gt;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30508" y="3773322"/>
            <a:ext cx="714726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pug </a:t>
            </a: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index.pug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(Jade)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998" y="813165"/>
            <a:ext cx="8686800" cy="2504138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Omit the opening and closing tags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their brackets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IDs and classes are set as in CSS selectors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#id and .class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6543" y="3400704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table.special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th Header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th Header 2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tr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td Data 1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td Data 2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722812" y="3092927"/>
            <a:ext cx="5269195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&lt;table class="special"&gt;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&lt;tr&gt;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&lt;th&gt;Header 1&lt;/th&gt;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&lt;th&gt;Header 2&lt;/th&gt;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&lt;/tr&gt;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&lt;tr&gt;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&lt;td&gt;Data 1&lt;/td&gt;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&lt;td&gt;Data 2&lt;/td&gt;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&lt;/tr&gt;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&lt;/table&gt;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9715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(Jade)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0674" y="762000"/>
            <a:ext cx="8686800" cy="12970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Attribites are written inside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separated </a:t>
            </a:r>
            <a:r>
              <a:rPr lang="en-US" dirty="0" smtClean="0"/>
              <a:t>with </a:t>
            </a:r>
            <a:r>
              <a:rPr lang="en-US" dirty="0"/>
              <a:t>commas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/>
              <a:t>'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4212" y="2209800"/>
            <a:ext cx="365159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header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h1#logo</a:t>
            </a:r>
          </a:p>
          <a:p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a(href='...')   </a:t>
            </a:r>
            <a:r>
              <a:rPr lang="bg-BG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='…')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nav#main-nav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ul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li.nav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-item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a(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href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='…')</a:t>
            </a:r>
            <a:endParaRPr lang="it-IT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103812" y="2059037"/>
            <a:ext cx="5714999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header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 id="logo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href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="..."&gt;       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&lt;img src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="..."/&gt;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nav id="main-nav"&gt;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 class="nav-item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  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&lt;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href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="..."&gt;...&lt;/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li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nav&gt;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header&gt;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(Jade) </a:t>
            </a:r>
            <a:r>
              <a:rPr lang="en-US" dirty="0"/>
              <a:t>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758544"/>
            <a:ext cx="8824404" cy="12970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Pug (Jade) </a:t>
            </a:r>
            <a:r>
              <a:rPr lang="en-US" dirty="0" smtClean="0"/>
              <a:t>can generate markup, using data models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i.e. given an array of items, put them into a table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2" y="2749553"/>
            <a:ext cx="36515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#wrapper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header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h1#logo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a(href='...')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= </a:t>
            </a:r>
            <a:r>
              <a:rPr lang="it-IT" sz="1800" dirty="0">
                <a:solidFill>
                  <a:schemeClr val="tx1"/>
                </a:solidFill>
              </a:rPr>
              <a:t>title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nav#main-nav: ul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each </a:t>
            </a:r>
            <a:r>
              <a:rPr lang="it-IT" sz="1800" dirty="0">
                <a:solidFill>
                  <a:schemeClr val="tx1"/>
                </a:solidFill>
              </a:rPr>
              <a:t>item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it-IT" sz="1800" dirty="0">
                <a:solidFill>
                  <a:schemeClr val="tx1"/>
                </a:solidFill>
              </a:rPr>
              <a:t>nav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li.nav-item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a(href= </a:t>
            </a:r>
            <a:r>
              <a:rPr lang="it-IT" sz="1800" dirty="0">
                <a:solidFill>
                  <a:schemeClr val="tx1"/>
                </a:solidFill>
              </a:rPr>
              <a:t>item.url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= </a:t>
            </a:r>
            <a:r>
              <a:rPr lang="it-IT" sz="1800" dirty="0">
                <a:solidFill>
                  <a:schemeClr val="tx1"/>
                </a:solidFill>
              </a:rPr>
              <a:t>item.title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6042" y="2002800"/>
            <a:ext cx="5421369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&lt;div id="wrapper"&gt;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&lt;header&gt;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&lt;h1 id="logo"&gt;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&lt;a href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="..."&gt;</a:t>
            </a:r>
            <a:r>
              <a:rPr lang="it-IT" sz="1800" dirty="0">
                <a:solidFill>
                  <a:schemeClr val="tx1"/>
                </a:solidFill>
              </a:rPr>
              <a:t>Lorem ipsum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&lt;/h1&gt;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&lt;nav id="main-nav"&gt;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&lt;ul&gt;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&lt;li class="nav-item"&gt;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&lt;a href="</a:t>
            </a:r>
            <a:r>
              <a:rPr lang="it-IT" sz="1800" dirty="0">
                <a:solidFill>
                  <a:schemeClr val="tx1"/>
                </a:solidFill>
              </a:rPr>
              <a:t>#home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1800" dirty="0">
                <a:solidFill>
                  <a:schemeClr val="tx1"/>
                </a:solidFill>
              </a:rPr>
              <a:t>Home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&lt;/li&gt;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&lt;li class="nav-item"&gt;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&lt;a href="</a:t>
            </a:r>
            <a:r>
              <a:rPr lang="it-IT" sz="1800" dirty="0">
                <a:solidFill>
                  <a:schemeClr val="tx1"/>
                </a:solidFill>
              </a:rPr>
              <a:t>#about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"&gt;</a:t>
            </a:r>
            <a:r>
              <a:rPr lang="it-IT" sz="1800" dirty="0">
                <a:solidFill>
                  <a:schemeClr val="tx1"/>
                </a:solidFill>
              </a:rPr>
              <a:t>About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&lt;/a&gt;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&lt;/li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&lt;/ul&gt;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&lt;/nav&gt;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&lt;/header&gt;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&lt;/div&gt;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Script in </a:t>
            </a:r>
            <a:r>
              <a:rPr lang="en-US" dirty="0" smtClean="0"/>
              <a:t>Pug (Jade)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841121"/>
            <a:ext cx="9182197" cy="12970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Pug (Jade) </a:t>
            </a:r>
            <a:r>
              <a:rPr lang="en-US" dirty="0" smtClean="0"/>
              <a:t>can contain conditionals, loops, etc…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And the HTML is generated based on the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123569" y="2113248"/>
            <a:ext cx="3568824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if condition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h1.success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|</a:t>
            </a:r>
            <a:r>
              <a:rPr lang="bg-BG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ulfilled! 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h1.error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| Not fullfilled   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134356" y="4182160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 = {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condition: true</a:t>
            </a:r>
            <a:b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11078" y="5449409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 class="success"&gt;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Fulfilled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! 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&lt;/h1&gt;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029953" y="4206093"/>
            <a:ext cx="2587194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 = {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condition: false</a:t>
            </a:r>
            <a:b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sp>
        <p:nvSpPr>
          <p:cNvPr id="18" name="Bent Arrow 17"/>
          <p:cNvSpPr/>
          <p:nvPr/>
        </p:nvSpPr>
        <p:spPr>
          <a:xfrm rot="5400000" flipV="1">
            <a:off x="3383911" y="3430630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Bent Arrow 18"/>
          <p:cNvSpPr/>
          <p:nvPr/>
        </p:nvSpPr>
        <p:spPr>
          <a:xfrm rot="5400000">
            <a:off x="7599770" y="3430632"/>
            <a:ext cx="84415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Bent Arrow 19"/>
          <p:cNvSpPr/>
          <p:nvPr/>
        </p:nvSpPr>
        <p:spPr>
          <a:xfrm rot="5400000">
            <a:off x="8536392" y="4709751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Bent Arrow 21"/>
          <p:cNvSpPr/>
          <p:nvPr/>
        </p:nvSpPr>
        <p:spPr>
          <a:xfrm rot="5400000" flipV="1">
            <a:off x="2394698" y="4709751"/>
            <a:ext cx="820413" cy="658905"/>
          </a:xfrm>
          <a:prstGeom prst="bentArrow">
            <a:avLst>
              <a:gd name="adj1" fmla="val 37127"/>
              <a:gd name="adj2" fmla="val 46557"/>
              <a:gd name="adj3" fmla="val 50000"/>
              <a:gd name="adj4" fmla="val 4375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6029953" y="5449410"/>
            <a:ext cx="3510472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&lt;h1 class="error"&gt;</a:t>
            </a: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Not fulfilled</a:t>
            </a:r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! </a:t>
            </a:r>
            <a:endParaRPr lang="it-IT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t-IT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7133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Pug (Jade)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Just set the view engine and views location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9" y="1522943"/>
            <a:ext cx="842713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 engine', 'pug')</a:t>
            </a:r>
          </a:p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app.set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('views',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'views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'))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('/initial', 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('index', {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[1, 3, 5, 7] })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30509" y="4027388"/>
            <a:ext cx="842713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html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head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body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2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div.test</a:t>
            </a:r>
            <a:endParaRPr lang="en-US" sz="22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val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myArray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li 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</a:t>
            </a:r>
            <a:r>
              <a:rPr lang="en-US" sz="2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'Test ' +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val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379800"/>
            <a:ext cx="10363200" cy="820600"/>
          </a:xfrm>
        </p:spPr>
        <p:txBody>
          <a:bodyPr/>
          <a:lstStyle/>
          <a:p>
            <a:r>
              <a:rPr lang="en-US" dirty="0" smtClean="0"/>
              <a:t>Stylus Preprocessor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CSS On a Whole New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Stylus With 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74" y="843050"/>
            <a:ext cx="8686800" cy="60149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/>
              <a:t>Stylus is a </a:t>
            </a:r>
            <a:r>
              <a:rPr lang="en-US" sz="3000" dirty="0"/>
              <a:t>CSS preprocessor - </a:t>
            </a:r>
            <a:r>
              <a:rPr lang="en-US" sz="3000" dirty="0">
                <a:hlinkClick r:id="rId2"/>
              </a:rPr>
              <a:t>http://stylus-lang.com</a:t>
            </a:r>
            <a:r>
              <a:rPr lang="en-US" sz="3000" dirty="0" smtClean="0">
                <a:hlinkClick r:id="rId2"/>
              </a:rPr>
              <a:t>/</a:t>
            </a: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And in "</a:t>
            </a:r>
            <a:r>
              <a:rPr lang="en-US" sz="3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site.styl</a:t>
            </a:r>
            <a:r>
              <a:rPr lang="en-US" sz="3000" dirty="0" smtClean="0"/>
              <a:t>"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30508" y="1522943"/>
            <a:ext cx="1033590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app.use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stylus.middleware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({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path.join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(__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dirname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'public'),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compile: 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path) =&gt; stylus(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str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).set('filename', path)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}))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30508" y="4038600"/>
            <a:ext cx="1033590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body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font-size: 75px</a:t>
            </a: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h1</a:t>
            </a:r>
          </a:p>
          <a:p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padding-top: 15px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to Express.js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Jot 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Express.js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Install express.js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 smtClean="0"/>
              <a:t>Also install </a:t>
            </a:r>
            <a:r>
              <a:rPr lang="en-US" dirty="0" err="1" smtClean="0"/>
              <a:t>intellisense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check out </a:t>
            </a:r>
            <a:r>
              <a:rPr lang="en-US" dirty="0">
                <a:hlinkClick r:id="rId2"/>
              </a:rPr>
              <a:t>http://expressjs.com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58216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$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npm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install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express --save --save-exact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3212" y="3440254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express = require('express')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let app = express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= 1337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res) =&gt; 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('Hi!')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app.listen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(port, () =&gt;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console.log(`Express running on port ${port}...`))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8602" y="22967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5979" y="3352800"/>
            <a:ext cx="10363200" cy="719034"/>
          </a:xfrm>
        </p:spPr>
        <p:txBody>
          <a:bodyPr/>
          <a:lstStyle/>
          <a:p>
            <a:r>
              <a:rPr lang="en-US" dirty="0" smtClean="0"/>
              <a:t>GET, POST And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Routing has the following syntax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r>
              <a:rPr lang="en-US" dirty="0"/>
              <a:t>Where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app is an instance of </a:t>
            </a:r>
            <a:r>
              <a:rPr lang="en-US" dirty="0" smtClean="0"/>
              <a:t>express</a:t>
            </a:r>
            <a:endParaRPr lang="en-US" dirty="0"/>
          </a:p>
          <a:p>
            <a:pPr lvl="1"/>
            <a:r>
              <a:rPr lang="en-US" dirty="0"/>
              <a:t>METHOD is an HTTP request method, in </a:t>
            </a:r>
            <a:r>
              <a:rPr lang="en-US" dirty="0" smtClean="0"/>
              <a:t>lowercase</a:t>
            </a:r>
            <a:endParaRPr lang="en-US" dirty="0"/>
          </a:p>
          <a:p>
            <a:pPr lvl="1"/>
            <a:r>
              <a:rPr lang="en-US" dirty="0"/>
              <a:t>PATH is a path on the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HANDLER is the function executed when the route is </a:t>
            </a:r>
            <a:r>
              <a:rPr lang="en-US" dirty="0" smtClean="0"/>
              <a:t>matched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58216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app.METHOD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(PATH, HANDLER)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0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871491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For example: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3212" y="1582161"/>
            <a:ext cx="80772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GET method route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('/all',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('GET request to the homepage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POST method route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app.post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('/create',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('POST request to the homepage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methods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app.all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('/all-methods',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('POST request to the homepage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Paths can contain special characters: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Paths can have parameters: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50730" y="1584685"/>
            <a:ext cx="9038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('*',(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('Matches everything')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(/.*fly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$/, 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'butterfly, dragonfly')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50730" y="4855200"/>
            <a:ext cx="90380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app.get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('/users/: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userId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/books/: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bookId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',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res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=&gt;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req.params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})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6800" y="0"/>
            <a:ext cx="9577597" cy="1110780"/>
          </a:xfrm>
        </p:spPr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0812" y="838200"/>
            <a:ext cx="8686800" cy="59865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Responses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res.download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 prompt </a:t>
            </a:r>
            <a:r>
              <a:rPr lang="en-US" dirty="0"/>
              <a:t>a file to be </a:t>
            </a:r>
            <a:r>
              <a:rPr lang="en-US" dirty="0" smtClean="0"/>
              <a:t>downloaded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res.end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 end </a:t>
            </a:r>
            <a:r>
              <a:rPr lang="en-US" dirty="0"/>
              <a:t>the response </a:t>
            </a:r>
            <a:r>
              <a:rPr lang="en-US" dirty="0" smtClean="0"/>
              <a:t>process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</a:t>
            </a:r>
            <a:r>
              <a:rPr lang="bg-B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- send </a:t>
            </a:r>
            <a:r>
              <a:rPr lang="en-US" dirty="0"/>
              <a:t>a JSON </a:t>
            </a:r>
            <a:r>
              <a:rPr lang="en-US" dirty="0" smtClean="0"/>
              <a:t>response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res.jsonp</a:t>
            </a:r>
            <a:r>
              <a:rPr lang="en-US" dirty="0" smtClean="0"/>
              <a:t> </a:t>
            </a:r>
            <a:r>
              <a:rPr lang="en-US" dirty="0"/>
              <a:t>- s</a:t>
            </a:r>
            <a:r>
              <a:rPr lang="en-US" dirty="0" smtClean="0"/>
              <a:t>end </a:t>
            </a:r>
            <a:r>
              <a:rPr lang="en-US" dirty="0"/>
              <a:t>a JSON response with JSONP </a:t>
            </a:r>
            <a:r>
              <a:rPr lang="en-US" dirty="0" smtClean="0"/>
              <a:t>support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res.redirect</a:t>
            </a:r>
            <a:r>
              <a:rPr lang="en-US" dirty="0" smtClean="0"/>
              <a:t> </a:t>
            </a:r>
            <a:r>
              <a:rPr lang="en-US" dirty="0"/>
              <a:t>- r</a:t>
            </a:r>
            <a:r>
              <a:rPr lang="en-US" dirty="0" smtClean="0"/>
              <a:t>edirect </a:t>
            </a:r>
            <a:r>
              <a:rPr lang="en-US" dirty="0"/>
              <a:t>a </a:t>
            </a:r>
            <a:r>
              <a:rPr lang="en-US" dirty="0" smtClean="0"/>
              <a:t>request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res.render</a:t>
            </a:r>
            <a:r>
              <a:rPr lang="en-US" dirty="0" smtClean="0"/>
              <a:t> </a:t>
            </a:r>
            <a:r>
              <a:rPr lang="en-US" dirty="0"/>
              <a:t>- r</a:t>
            </a:r>
            <a:r>
              <a:rPr lang="en-US" dirty="0" smtClean="0"/>
              <a:t>ender </a:t>
            </a:r>
            <a:r>
              <a:rPr lang="en-US" dirty="0"/>
              <a:t>a view </a:t>
            </a:r>
            <a:r>
              <a:rPr lang="en-US" dirty="0" smtClean="0"/>
              <a:t>template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</a:t>
            </a:r>
            <a:r>
              <a:rPr lang="en-US" dirty="0" smtClean="0"/>
              <a:t> </a:t>
            </a:r>
            <a:r>
              <a:rPr lang="en-US" dirty="0"/>
              <a:t>- s</a:t>
            </a:r>
            <a:r>
              <a:rPr lang="en-US" dirty="0" smtClean="0"/>
              <a:t>end </a:t>
            </a:r>
            <a:r>
              <a:rPr lang="en-US" dirty="0"/>
              <a:t>a response of various </a:t>
            </a:r>
            <a:r>
              <a:rPr lang="en-US" dirty="0" smtClean="0"/>
              <a:t>types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res.sendFile</a:t>
            </a:r>
            <a:r>
              <a:rPr lang="en-US" dirty="0" smtClean="0"/>
              <a:t> </a:t>
            </a:r>
            <a:r>
              <a:rPr lang="en-US" dirty="0"/>
              <a:t>- s</a:t>
            </a:r>
            <a:r>
              <a:rPr lang="en-US" dirty="0" smtClean="0"/>
              <a:t>end </a:t>
            </a:r>
            <a:r>
              <a:rPr lang="en-US" dirty="0"/>
              <a:t>a file as an octet </a:t>
            </a:r>
            <a:r>
              <a:rPr lang="en-US" dirty="0" smtClean="0"/>
              <a:t>stream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res.sendStatus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the response status </a:t>
            </a:r>
            <a:r>
              <a:rPr lang="en-US" dirty="0" smtClean="0"/>
              <a:t>code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1769</Words>
  <Application>Microsoft Office PowerPoint</Application>
  <PresentationFormat>Custom</PresentationFormat>
  <Paragraphs>408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Express.js</vt:lpstr>
      <vt:lpstr>Table of Contents</vt:lpstr>
      <vt:lpstr>Introduction to Express.js</vt:lpstr>
      <vt:lpstr>Introduction to Express.js</vt:lpstr>
      <vt:lpstr>Router</vt:lpstr>
      <vt:lpstr>Router</vt:lpstr>
      <vt:lpstr>Router</vt:lpstr>
      <vt:lpstr>Router</vt:lpstr>
      <vt:lpstr>Router</vt:lpstr>
      <vt:lpstr>Static Files</vt:lpstr>
      <vt:lpstr>Static Files</vt:lpstr>
      <vt:lpstr>Middleware</vt:lpstr>
      <vt:lpstr>Middleware</vt:lpstr>
      <vt:lpstr>Middleware</vt:lpstr>
      <vt:lpstr>Third-Party Middleware</vt:lpstr>
      <vt:lpstr>Third-Party Middleware</vt:lpstr>
      <vt:lpstr>Third-Party Middleware</vt:lpstr>
      <vt:lpstr>View Engines</vt:lpstr>
      <vt:lpstr>Server View Engines</vt:lpstr>
      <vt:lpstr>Pug (Jade) Template Engine</vt:lpstr>
      <vt:lpstr>Using Pug (Jade)</vt:lpstr>
      <vt:lpstr>Pug (Jade) Tags</vt:lpstr>
      <vt:lpstr>Pug (Jade) Attributes</vt:lpstr>
      <vt:lpstr>Pug (Jade) Models</vt:lpstr>
      <vt:lpstr>Running Script in Pug (Jade)</vt:lpstr>
      <vt:lpstr>Using Pug (Jade) With Express.js</vt:lpstr>
      <vt:lpstr>Stylus Preprocessor</vt:lpstr>
      <vt:lpstr>Using Stylus With Express.js</vt:lpstr>
      <vt:lpstr>Express.js Development</vt:lpstr>
      <vt:lpstr>The Trainer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2016-10-17T12:44:14Z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