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DFBA4B-9217-48AA-83C4-C4A53B5EE3CD}" type="datetimeFigureOut">
              <a:rPr lang="fr-FR" smtClean="0"/>
              <a:t>08/09/2019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76EF29-1397-4638-A3AF-8744A5DD1F6E}" type="slidenum">
              <a:rPr lang="fr-FR" smtClean="0"/>
              <a:t>‹N°›</a:t>
            </a:fld>
            <a:endParaRPr lang="fr-FR"/>
          </a:p>
        </p:txBody>
      </p:sp>
    </p:spTree>
    <p:extLst>
      <p:ext uri="{BB962C8B-B14F-4D97-AF65-F5344CB8AC3E}">
        <p14:creationId xmlns:p14="http://schemas.microsoft.com/office/powerpoint/2010/main" val="183687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576EF29-1397-4638-A3AF-8744A5DD1F6E}" type="slidenum">
              <a:rPr lang="fr-FR" smtClean="0"/>
              <a:t>2</a:t>
            </a:fld>
            <a:endParaRPr lang="fr-FR"/>
          </a:p>
        </p:txBody>
      </p:sp>
    </p:spTree>
    <p:extLst>
      <p:ext uri="{BB962C8B-B14F-4D97-AF65-F5344CB8AC3E}">
        <p14:creationId xmlns:p14="http://schemas.microsoft.com/office/powerpoint/2010/main" val="1199630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576EF29-1397-4638-A3AF-8744A5DD1F6E}" type="slidenum">
              <a:rPr lang="fr-FR" smtClean="0"/>
              <a:t>12</a:t>
            </a:fld>
            <a:endParaRPr lang="fr-FR"/>
          </a:p>
        </p:txBody>
      </p:sp>
    </p:spTree>
    <p:extLst>
      <p:ext uri="{BB962C8B-B14F-4D97-AF65-F5344CB8AC3E}">
        <p14:creationId xmlns:p14="http://schemas.microsoft.com/office/powerpoint/2010/main" val="1199630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576EF29-1397-4638-A3AF-8744A5DD1F6E}" type="slidenum">
              <a:rPr lang="fr-FR" smtClean="0"/>
              <a:t>13</a:t>
            </a:fld>
            <a:endParaRPr lang="fr-FR"/>
          </a:p>
        </p:txBody>
      </p:sp>
    </p:spTree>
    <p:extLst>
      <p:ext uri="{BB962C8B-B14F-4D97-AF65-F5344CB8AC3E}">
        <p14:creationId xmlns:p14="http://schemas.microsoft.com/office/powerpoint/2010/main" val="1199630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576EF29-1397-4638-A3AF-8744A5DD1F6E}" type="slidenum">
              <a:rPr lang="fr-FR" smtClean="0"/>
              <a:t>14</a:t>
            </a:fld>
            <a:endParaRPr lang="fr-FR"/>
          </a:p>
        </p:txBody>
      </p:sp>
    </p:spTree>
    <p:extLst>
      <p:ext uri="{BB962C8B-B14F-4D97-AF65-F5344CB8AC3E}">
        <p14:creationId xmlns:p14="http://schemas.microsoft.com/office/powerpoint/2010/main" val="1199630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576EF29-1397-4638-A3AF-8744A5DD1F6E}" type="slidenum">
              <a:rPr lang="fr-FR" smtClean="0"/>
              <a:t>15</a:t>
            </a:fld>
            <a:endParaRPr lang="fr-FR"/>
          </a:p>
        </p:txBody>
      </p:sp>
    </p:spTree>
    <p:extLst>
      <p:ext uri="{BB962C8B-B14F-4D97-AF65-F5344CB8AC3E}">
        <p14:creationId xmlns:p14="http://schemas.microsoft.com/office/powerpoint/2010/main" val="1199630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576EF29-1397-4638-A3AF-8744A5DD1F6E}" type="slidenum">
              <a:rPr lang="fr-FR" smtClean="0"/>
              <a:t>16</a:t>
            </a:fld>
            <a:endParaRPr lang="fr-FR"/>
          </a:p>
        </p:txBody>
      </p:sp>
    </p:spTree>
    <p:extLst>
      <p:ext uri="{BB962C8B-B14F-4D97-AF65-F5344CB8AC3E}">
        <p14:creationId xmlns:p14="http://schemas.microsoft.com/office/powerpoint/2010/main" val="1199630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576EF29-1397-4638-A3AF-8744A5DD1F6E}" type="slidenum">
              <a:rPr lang="fr-FR" smtClean="0"/>
              <a:t>17</a:t>
            </a:fld>
            <a:endParaRPr lang="fr-FR"/>
          </a:p>
        </p:txBody>
      </p:sp>
    </p:spTree>
    <p:extLst>
      <p:ext uri="{BB962C8B-B14F-4D97-AF65-F5344CB8AC3E}">
        <p14:creationId xmlns:p14="http://schemas.microsoft.com/office/powerpoint/2010/main" val="1199630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576EF29-1397-4638-A3AF-8744A5DD1F6E}" type="slidenum">
              <a:rPr lang="fr-FR" smtClean="0"/>
              <a:t>18</a:t>
            </a:fld>
            <a:endParaRPr lang="fr-FR"/>
          </a:p>
        </p:txBody>
      </p:sp>
    </p:spTree>
    <p:extLst>
      <p:ext uri="{BB962C8B-B14F-4D97-AF65-F5344CB8AC3E}">
        <p14:creationId xmlns:p14="http://schemas.microsoft.com/office/powerpoint/2010/main" val="1199630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576EF29-1397-4638-A3AF-8744A5DD1F6E}" type="slidenum">
              <a:rPr lang="fr-FR" smtClean="0"/>
              <a:t>3</a:t>
            </a:fld>
            <a:endParaRPr lang="fr-FR"/>
          </a:p>
        </p:txBody>
      </p:sp>
    </p:spTree>
    <p:extLst>
      <p:ext uri="{BB962C8B-B14F-4D97-AF65-F5344CB8AC3E}">
        <p14:creationId xmlns:p14="http://schemas.microsoft.com/office/powerpoint/2010/main" val="1199630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576EF29-1397-4638-A3AF-8744A5DD1F6E}" type="slidenum">
              <a:rPr lang="fr-FR" smtClean="0"/>
              <a:t>4</a:t>
            </a:fld>
            <a:endParaRPr lang="fr-FR"/>
          </a:p>
        </p:txBody>
      </p:sp>
    </p:spTree>
    <p:extLst>
      <p:ext uri="{BB962C8B-B14F-4D97-AF65-F5344CB8AC3E}">
        <p14:creationId xmlns:p14="http://schemas.microsoft.com/office/powerpoint/2010/main" val="1199630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576EF29-1397-4638-A3AF-8744A5DD1F6E}" type="slidenum">
              <a:rPr lang="fr-FR" smtClean="0"/>
              <a:t>6</a:t>
            </a:fld>
            <a:endParaRPr lang="fr-FR"/>
          </a:p>
        </p:txBody>
      </p:sp>
    </p:spTree>
    <p:extLst>
      <p:ext uri="{BB962C8B-B14F-4D97-AF65-F5344CB8AC3E}">
        <p14:creationId xmlns:p14="http://schemas.microsoft.com/office/powerpoint/2010/main" val="119963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576EF29-1397-4638-A3AF-8744A5DD1F6E}" type="slidenum">
              <a:rPr lang="fr-FR" smtClean="0"/>
              <a:t>7</a:t>
            </a:fld>
            <a:endParaRPr lang="fr-FR"/>
          </a:p>
        </p:txBody>
      </p:sp>
    </p:spTree>
    <p:extLst>
      <p:ext uri="{BB962C8B-B14F-4D97-AF65-F5344CB8AC3E}">
        <p14:creationId xmlns:p14="http://schemas.microsoft.com/office/powerpoint/2010/main" val="1199630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576EF29-1397-4638-A3AF-8744A5DD1F6E}" type="slidenum">
              <a:rPr lang="fr-FR" smtClean="0"/>
              <a:t>8</a:t>
            </a:fld>
            <a:endParaRPr lang="fr-FR"/>
          </a:p>
        </p:txBody>
      </p:sp>
    </p:spTree>
    <p:extLst>
      <p:ext uri="{BB962C8B-B14F-4D97-AF65-F5344CB8AC3E}">
        <p14:creationId xmlns:p14="http://schemas.microsoft.com/office/powerpoint/2010/main" val="1199630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576EF29-1397-4638-A3AF-8744A5DD1F6E}" type="slidenum">
              <a:rPr lang="fr-FR" smtClean="0"/>
              <a:t>9</a:t>
            </a:fld>
            <a:endParaRPr lang="fr-FR"/>
          </a:p>
        </p:txBody>
      </p:sp>
    </p:spTree>
    <p:extLst>
      <p:ext uri="{BB962C8B-B14F-4D97-AF65-F5344CB8AC3E}">
        <p14:creationId xmlns:p14="http://schemas.microsoft.com/office/powerpoint/2010/main" val="1199630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576EF29-1397-4638-A3AF-8744A5DD1F6E}" type="slidenum">
              <a:rPr lang="fr-FR" smtClean="0"/>
              <a:t>10</a:t>
            </a:fld>
            <a:endParaRPr lang="fr-FR"/>
          </a:p>
        </p:txBody>
      </p:sp>
    </p:spTree>
    <p:extLst>
      <p:ext uri="{BB962C8B-B14F-4D97-AF65-F5344CB8AC3E}">
        <p14:creationId xmlns:p14="http://schemas.microsoft.com/office/powerpoint/2010/main" val="1199630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576EF29-1397-4638-A3AF-8744A5DD1F6E}" type="slidenum">
              <a:rPr lang="fr-FR" smtClean="0"/>
              <a:t>11</a:t>
            </a:fld>
            <a:endParaRPr lang="fr-FR"/>
          </a:p>
        </p:txBody>
      </p:sp>
    </p:spTree>
    <p:extLst>
      <p:ext uri="{BB962C8B-B14F-4D97-AF65-F5344CB8AC3E}">
        <p14:creationId xmlns:p14="http://schemas.microsoft.com/office/powerpoint/2010/main" val="1199630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08/09/2019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08/09/2019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08/09/2019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08/09/2019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08/09/2019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t>08/09/2019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t>08/09/2019</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t>08/09/2019</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08/09/2019</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08/09/2019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08/09/2019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t>08/09/2019</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11560" y="260648"/>
            <a:ext cx="7772400" cy="1470025"/>
          </a:xfrm>
        </p:spPr>
        <p:txBody>
          <a:bodyPr/>
          <a:lstStyle/>
          <a:p>
            <a:r>
              <a:rPr lang="fr-FR" dirty="0" smtClean="0">
                <a:latin typeface="Times New Roman" pitchFamily="18" charset="0"/>
                <a:cs typeface="Times New Roman" pitchFamily="18" charset="0"/>
              </a:rPr>
              <a:t>Diagramme UML</a:t>
            </a:r>
            <a:endParaRPr lang="fr-FR" dirty="0">
              <a:latin typeface="Times New Roman" pitchFamily="18" charset="0"/>
              <a:cs typeface="Times New Roman" pitchFamily="18" charset="0"/>
            </a:endParaRPr>
          </a:p>
        </p:txBody>
      </p:sp>
      <p:sp>
        <p:nvSpPr>
          <p:cNvPr id="3" name="Sous-titre 2"/>
          <p:cNvSpPr>
            <a:spLocks noGrp="1"/>
          </p:cNvSpPr>
          <p:nvPr>
            <p:ph type="subTitle" idx="1"/>
          </p:nvPr>
        </p:nvSpPr>
        <p:spPr>
          <a:xfrm>
            <a:off x="395536" y="1844824"/>
            <a:ext cx="8640960" cy="3793976"/>
          </a:xfrm>
        </p:spPr>
        <p:txBody>
          <a:bodyPr>
            <a:normAutofit fontScale="92500" lnSpcReduction="10000"/>
          </a:bodyPr>
          <a:lstStyle/>
          <a:p>
            <a:pPr algn="l"/>
            <a:r>
              <a:rPr lang="fr-FR" b="1" dirty="0">
                <a:solidFill>
                  <a:schemeClr val="tx1"/>
                </a:solidFill>
                <a:latin typeface="Times New Roman" pitchFamily="18" charset="0"/>
                <a:cs typeface="Times New Roman" pitchFamily="18" charset="0"/>
              </a:rPr>
              <a:t>S3.2. </a:t>
            </a:r>
            <a:r>
              <a:rPr lang="fr-FR" b="1" dirty="0" smtClean="0">
                <a:solidFill>
                  <a:schemeClr val="tx1"/>
                </a:solidFill>
                <a:latin typeface="Times New Roman" pitchFamily="18" charset="0"/>
                <a:cs typeface="Times New Roman" pitchFamily="18" charset="0"/>
              </a:rPr>
              <a:t>Représentation </a:t>
            </a:r>
            <a:r>
              <a:rPr lang="fr-FR" b="1" dirty="0">
                <a:solidFill>
                  <a:schemeClr val="tx1"/>
                </a:solidFill>
                <a:latin typeface="Times New Roman" pitchFamily="18" charset="0"/>
                <a:cs typeface="Times New Roman" pitchFamily="18" charset="0"/>
              </a:rPr>
              <a:t>UML </a:t>
            </a:r>
            <a:endParaRPr lang="fr-FR" dirty="0">
              <a:solidFill>
                <a:schemeClr val="tx1"/>
              </a:solidFill>
              <a:latin typeface="Times New Roman" pitchFamily="18" charset="0"/>
              <a:cs typeface="Times New Roman" pitchFamily="18" charset="0"/>
            </a:endParaRPr>
          </a:p>
          <a:p>
            <a:pPr marL="457200" lvl="0" indent="-457200" algn="l">
              <a:buFont typeface="Wingdings" pitchFamily="2" charset="2"/>
              <a:buChar char="§"/>
            </a:pPr>
            <a:r>
              <a:rPr lang="fr-FR" dirty="0">
                <a:solidFill>
                  <a:schemeClr val="tx1"/>
                </a:solidFill>
                <a:latin typeface="Times New Roman" pitchFamily="18" charset="0"/>
                <a:cs typeface="Times New Roman" pitchFamily="18" charset="0"/>
              </a:rPr>
              <a:t>Démarche d’élaboration d’un modèle, formalisme </a:t>
            </a:r>
          </a:p>
          <a:p>
            <a:pPr marL="457200" lvl="0" indent="-457200" algn="l">
              <a:buFont typeface="Wingdings" pitchFamily="2" charset="2"/>
              <a:buChar char="§"/>
            </a:pPr>
            <a:r>
              <a:rPr lang="fr-FR" dirty="0">
                <a:solidFill>
                  <a:schemeClr val="tx1"/>
                </a:solidFill>
                <a:latin typeface="Times New Roman" pitchFamily="18" charset="0"/>
                <a:cs typeface="Times New Roman" pitchFamily="18" charset="0"/>
              </a:rPr>
              <a:t>Liste des acteurs, cas d’utilisation</a:t>
            </a:r>
          </a:p>
          <a:p>
            <a:pPr marL="457200" lvl="0" indent="-457200" algn="l">
              <a:buFont typeface="Wingdings" pitchFamily="2" charset="2"/>
              <a:buChar char="§"/>
            </a:pPr>
            <a:r>
              <a:rPr lang="fr-FR" dirty="0">
                <a:solidFill>
                  <a:schemeClr val="tx1"/>
                </a:solidFill>
                <a:latin typeface="Times New Roman" pitchFamily="18" charset="0"/>
                <a:cs typeface="Times New Roman" pitchFamily="18" charset="0"/>
              </a:rPr>
              <a:t>Diagrammes de séquences </a:t>
            </a:r>
          </a:p>
          <a:p>
            <a:pPr algn="l"/>
            <a:r>
              <a:rPr lang="fr-FR" b="1" dirty="0">
                <a:solidFill>
                  <a:schemeClr val="tx1"/>
                </a:solidFill>
                <a:latin typeface="Times New Roman" pitchFamily="18" charset="0"/>
                <a:cs typeface="Times New Roman" pitchFamily="18" charset="0"/>
              </a:rPr>
              <a:t>S3.4. Spécificités UML</a:t>
            </a:r>
            <a:endParaRPr lang="fr-FR" dirty="0">
              <a:solidFill>
                <a:schemeClr val="tx1"/>
              </a:solidFill>
              <a:latin typeface="Times New Roman" pitchFamily="18" charset="0"/>
              <a:cs typeface="Times New Roman" pitchFamily="18" charset="0"/>
            </a:endParaRPr>
          </a:p>
          <a:p>
            <a:pPr marL="457200" lvl="0" indent="-457200" algn="l">
              <a:buFont typeface="Wingdings" pitchFamily="2" charset="2"/>
              <a:buChar char="§"/>
            </a:pPr>
            <a:r>
              <a:rPr lang="fr-FR" dirty="0">
                <a:solidFill>
                  <a:schemeClr val="tx1"/>
                </a:solidFill>
                <a:latin typeface="Times New Roman" pitchFamily="18" charset="0"/>
                <a:cs typeface="Times New Roman" pitchFamily="18" charset="0"/>
              </a:rPr>
              <a:t>Diagrammes de déploiement </a:t>
            </a:r>
          </a:p>
          <a:p>
            <a:pPr marL="457200" lvl="0" indent="-457200" algn="l">
              <a:buFont typeface="Wingdings" pitchFamily="2" charset="2"/>
              <a:buChar char="§"/>
            </a:pPr>
            <a:r>
              <a:rPr lang="fr-FR" dirty="0">
                <a:solidFill>
                  <a:schemeClr val="tx1"/>
                </a:solidFill>
                <a:latin typeface="Times New Roman" pitchFamily="18" charset="0"/>
                <a:cs typeface="Times New Roman" pitchFamily="18" charset="0"/>
              </a:rPr>
              <a:t>Diagrammes de classes et/ou d'objets</a:t>
            </a:r>
          </a:p>
          <a:p>
            <a:pPr algn="l"/>
            <a:endParaRPr lang="fr-FR" dirty="0">
              <a:latin typeface="Times New Roman" pitchFamily="18" charset="0"/>
              <a:cs typeface="Times New Roman" pitchFamily="18" charset="0"/>
            </a:endParaRPr>
          </a:p>
        </p:txBody>
      </p:sp>
    </p:spTree>
    <p:extLst>
      <p:ext uri="{BB962C8B-B14F-4D97-AF65-F5344CB8AC3E}">
        <p14:creationId xmlns:p14="http://schemas.microsoft.com/office/powerpoint/2010/main" val="32030093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fld id="{CF4668DC-857F-487D-BFFA-8C0CA5037977}" type="slidenum">
              <a:rPr lang="fr-BE" smtClean="0"/>
              <a:t>10</a:t>
            </a:fld>
            <a:endParaRPr lang="fr-BE"/>
          </a:p>
        </p:txBody>
      </p:sp>
      <p:sp>
        <p:nvSpPr>
          <p:cNvPr id="9" name="Espace réservé du contenu 2"/>
          <p:cNvSpPr txBox="1">
            <a:spLocks/>
          </p:cNvSpPr>
          <p:nvPr/>
        </p:nvSpPr>
        <p:spPr>
          <a:xfrm>
            <a:off x="325426" y="116632"/>
            <a:ext cx="8784976" cy="61926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2400" b="1" dirty="0" smtClean="0">
                <a:latin typeface="Times New Roman" pitchFamily="18" charset="0"/>
                <a:cs typeface="Times New Roman" pitchFamily="18" charset="0"/>
              </a:rPr>
              <a:t>Relation  </a:t>
            </a:r>
          </a:p>
          <a:p>
            <a:pPr marL="0" indent="0">
              <a:buNone/>
            </a:pPr>
            <a:r>
              <a:rPr lang="fr-FR" sz="2200" dirty="0" smtClean="0">
                <a:latin typeface="Times New Roman" pitchFamily="18" charset="0"/>
                <a:cs typeface="Times New Roman" pitchFamily="18" charset="0"/>
              </a:rPr>
              <a:t>Elle exprime la relation entre l’acteur et le cas d’utilisation.</a:t>
            </a:r>
          </a:p>
          <a:p>
            <a:pPr marL="0" indent="0">
              <a:buNone/>
            </a:pPr>
            <a:r>
              <a:rPr lang="fr-FR" sz="2400" dirty="0" smtClean="0">
                <a:latin typeface="Times New Roman" pitchFamily="18" charset="0"/>
                <a:cs typeface="Times New Roman" pitchFamily="18" charset="0"/>
              </a:rPr>
              <a:t>UML </a:t>
            </a:r>
            <a:r>
              <a:rPr lang="fr-FR" sz="2400" dirty="0">
                <a:latin typeface="Times New Roman" pitchFamily="18" charset="0"/>
                <a:cs typeface="Times New Roman" pitchFamily="18" charset="0"/>
              </a:rPr>
              <a:t>définit trois types de relations standardisées : </a:t>
            </a:r>
            <a:endParaRPr lang="fr-FR" sz="2400" dirty="0" smtClean="0">
              <a:latin typeface="Times New Roman" pitchFamily="18" charset="0"/>
              <a:cs typeface="Times New Roman" pitchFamily="18" charset="0"/>
            </a:endParaRPr>
          </a:p>
          <a:p>
            <a:pPr lvl="2">
              <a:buFont typeface="Wingdings" pitchFamily="2" charset="2"/>
              <a:buChar char="Ø"/>
            </a:pPr>
            <a:r>
              <a:rPr lang="fr-FR" sz="2200" dirty="0" smtClean="0">
                <a:latin typeface="Times New Roman" pitchFamily="18" charset="0"/>
                <a:cs typeface="Times New Roman" pitchFamily="18" charset="0"/>
              </a:rPr>
              <a:t>Une  </a:t>
            </a:r>
            <a:r>
              <a:rPr lang="fr-FR" sz="2200" dirty="0">
                <a:latin typeface="Times New Roman" pitchFamily="18" charset="0"/>
                <a:cs typeface="Times New Roman" pitchFamily="18" charset="0"/>
              </a:rPr>
              <a:t>relation d’inclusion («</a:t>
            </a:r>
            <a:r>
              <a:rPr lang="fr-FR" sz="2200" dirty="0" err="1">
                <a:latin typeface="Times New Roman" pitchFamily="18" charset="0"/>
                <a:cs typeface="Times New Roman" pitchFamily="18" charset="0"/>
              </a:rPr>
              <a:t>include</a:t>
            </a:r>
            <a:r>
              <a:rPr lang="fr-FR" sz="2200" dirty="0" smtClean="0">
                <a:latin typeface="Times New Roman" pitchFamily="18" charset="0"/>
                <a:cs typeface="Times New Roman" pitchFamily="18" charset="0"/>
              </a:rPr>
              <a:t>»)</a:t>
            </a:r>
          </a:p>
          <a:p>
            <a:pPr lvl="2">
              <a:buFont typeface="Wingdings" pitchFamily="2" charset="2"/>
              <a:buChar char="Ø"/>
            </a:pPr>
            <a:r>
              <a:rPr lang="fr-FR" sz="2200" dirty="0" smtClean="0">
                <a:latin typeface="Times New Roman" pitchFamily="18" charset="0"/>
                <a:cs typeface="Times New Roman" pitchFamily="18" charset="0"/>
              </a:rPr>
              <a:t>Une  </a:t>
            </a:r>
            <a:r>
              <a:rPr lang="fr-FR" sz="2200" dirty="0">
                <a:latin typeface="Times New Roman" pitchFamily="18" charset="0"/>
                <a:cs typeface="Times New Roman" pitchFamily="18" charset="0"/>
              </a:rPr>
              <a:t>relation d’extension («</a:t>
            </a:r>
            <a:r>
              <a:rPr lang="fr-FR" sz="2200" dirty="0" err="1">
                <a:latin typeface="Times New Roman" pitchFamily="18" charset="0"/>
                <a:cs typeface="Times New Roman" pitchFamily="18" charset="0"/>
              </a:rPr>
              <a:t>extend</a:t>
            </a:r>
            <a:r>
              <a:rPr lang="fr-FR" sz="2200" dirty="0">
                <a:latin typeface="Times New Roman" pitchFamily="18" charset="0"/>
                <a:cs typeface="Times New Roman" pitchFamily="18" charset="0"/>
              </a:rPr>
              <a:t>») </a:t>
            </a:r>
            <a:endParaRPr lang="fr-FR" sz="2200" dirty="0" smtClean="0">
              <a:latin typeface="Times New Roman" pitchFamily="18" charset="0"/>
              <a:cs typeface="Times New Roman" pitchFamily="18" charset="0"/>
            </a:endParaRPr>
          </a:p>
          <a:p>
            <a:pPr lvl="2">
              <a:buFont typeface="Wingdings" pitchFamily="2" charset="2"/>
              <a:buChar char="Ø"/>
            </a:pPr>
            <a:r>
              <a:rPr lang="fr-FR" sz="2200" dirty="0" smtClean="0">
                <a:latin typeface="Times New Roman" pitchFamily="18" charset="0"/>
                <a:cs typeface="Times New Roman" pitchFamily="18" charset="0"/>
              </a:rPr>
              <a:t>Une relation </a:t>
            </a:r>
            <a:r>
              <a:rPr lang="fr-FR" sz="2200" dirty="0">
                <a:latin typeface="Times New Roman" pitchFamily="18" charset="0"/>
                <a:cs typeface="Times New Roman" pitchFamily="18" charset="0"/>
              </a:rPr>
              <a:t>de généralisation/spécialisation (héritage) </a:t>
            </a:r>
            <a:endParaRPr lang="fr-FR" sz="2200" dirty="0" smtClean="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2982" y="3212976"/>
            <a:ext cx="419100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necteur droit avec flèche 4"/>
          <p:cNvCxnSpPr>
            <a:stCxn id="6" idx="0"/>
          </p:cNvCxnSpPr>
          <p:nvPr/>
        </p:nvCxnSpPr>
        <p:spPr>
          <a:xfrm flipV="1">
            <a:off x="3203550" y="3735005"/>
            <a:ext cx="216322" cy="11045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6" name="Rectangle 5"/>
          <p:cNvSpPr/>
          <p:nvPr/>
        </p:nvSpPr>
        <p:spPr>
          <a:xfrm>
            <a:off x="2555776" y="4839543"/>
            <a:ext cx="1295547" cy="461665"/>
          </a:xfrm>
          <a:prstGeom prst="rect">
            <a:avLst/>
          </a:prstGeom>
        </p:spPr>
        <p:txBody>
          <a:bodyPr wrap="none">
            <a:spAutoFit/>
          </a:bodyPr>
          <a:lstStyle/>
          <a:p>
            <a:r>
              <a:rPr lang="fr-FR" sz="2400" b="1" dirty="0" smtClean="0">
                <a:solidFill>
                  <a:srgbClr val="FF0000"/>
                </a:solidFill>
                <a:latin typeface="Times New Roman" pitchFamily="18" charset="0"/>
                <a:cs typeface="Times New Roman" pitchFamily="18" charset="0"/>
              </a:rPr>
              <a:t>Relation</a:t>
            </a:r>
            <a:endParaRPr lang="fr-FR" sz="2400" b="1" dirty="0">
              <a:solidFill>
                <a:srgbClr val="FF0000"/>
              </a:solidFill>
            </a:endParaRPr>
          </a:p>
        </p:txBody>
      </p:sp>
    </p:spTree>
    <p:extLst>
      <p:ext uri="{BB962C8B-B14F-4D97-AF65-F5344CB8AC3E}">
        <p14:creationId xmlns:p14="http://schemas.microsoft.com/office/powerpoint/2010/main" val="126196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098"/>
                                        </p:tgtEl>
                                        <p:attrNameLst>
                                          <p:attrName>style.visibility</p:attrName>
                                        </p:attrNameLst>
                                      </p:cBhvr>
                                      <p:to>
                                        <p:strVal val="visible"/>
                                      </p:to>
                                    </p:set>
                                    <p:animEffect transition="in" filter="fade">
                                      <p:cBhvr>
                                        <p:cTn id="37" dur="500"/>
                                        <p:tgtEl>
                                          <p:spTgt spid="409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fld id="{CF4668DC-857F-487D-BFFA-8C0CA5037977}" type="slidenum">
              <a:rPr lang="fr-BE" smtClean="0"/>
              <a:t>11</a:t>
            </a:fld>
            <a:endParaRPr lang="fr-BE"/>
          </a:p>
        </p:txBody>
      </p:sp>
      <p:sp>
        <p:nvSpPr>
          <p:cNvPr id="9" name="Espace réservé du contenu 2"/>
          <p:cNvSpPr txBox="1">
            <a:spLocks/>
          </p:cNvSpPr>
          <p:nvPr/>
        </p:nvSpPr>
        <p:spPr>
          <a:xfrm>
            <a:off x="325426" y="116632"/>
            <a:ext cx="8784976" cy="61926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2400" b="1" dirty="0">
                <a:latin typeface="Times New Roman" pitchFamily="18" charset="0"/>
                <a:cs typeface="Times New Roman" pitchFamily="18" charset="0"/>
              </a:rPr>
              <a:t>La relation de </a:t>
            </a:r>
            <a:r>
              <a:rPr lang="fr-FR" sz="2400" b="1" dirty="0" smtClean="0">
                <a:latin typeface="Times New Roman" pitchFamily="18" charset="0"/>
                <a:cs typeface="Times New Roman" pitchFamily="18" charset="0"/>
              </a:rPr>
              <a:t>généralisation (héritage): </a:t>
            </a:r>
          </a:p>
          <a:p>
            <a:pPr marL="0" indent="0">
              <a:buNone/>
            </a:pPr>
            <a:r>
              <a:rPr lang="fr-FR" sz="2200" dirty="0" smtClean="0">
                <a:latin typeface="Times New Roman" pitchFamily="18" charset="0"/>
                <a:cs typeface="Times New Roman" pitchFamily="18" charset="0"/>
              </a:rPr>
              <a:t>Dans </a:t>
            </a:r>
            <a:r>
              <a:rPr lang="fr-FR" sz="2200" dirty="0">
                <a:latin typeface="Times New Roman" pitchFamily="18" charset="0"/>
                <a:cs typeface="Times New Roman" pitchFamily="18" charset="0"/>
              </a:rPr>
              <a:t>une relation de généralisation entre 2 cas d’utilisation, le cas d’utilisation enfant est une spécialisation du cas d’utilisation parent. Formalisme et exemple :</a:t>
            </a:r>
            <a:endParaRPr lang="fr-FR" sz="2200" b="1" dirty="0" smtClean="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823686"/>
            <a:ext cx="2991966" cy="319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8401" y="1899040"/>
            <a:ext cx="2847950" cy="304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582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Effect transition="in" filter="fade">
                                      <p:cBhvr>
                                        <p:cTn id="17" dur="500"/>
                                        <p:tgtEl>
                                          <p:spTgt spid="5122"/>
                                        </p:tgtEl>
                                      </p:cBhvr>
                                    </p:animEffect>
                                  </p:childTnLst>
                                </p:cTn>
                              </p:par>
                              <p:par>
                                <p:cTn id="18" presetID="10" presetClass="entr" presetSubtype="0" fill="hold" nodeType="withEffect">
                                  <p:stCondLst>
                                    <p:cond delay="0"/>
                                  </p:stCondLst>
                                  <p:childTnLst>
                                    <p:set>
                                      <p:cBhvr>
                                        <p:cTn id="19" dur="1" fill="hold">
                                          <p:stCondLst>
                                            <p:cond delay="0"/>
                                          </p:stCondLst>
                                        </p:cTn>
                                        <p:tgtEl>
                                          <p:spTgt spid="5125"/>
                                        </p:tgtEl>
                                        <p:attrNameLst>
                                          <p:attrName>style.visibility</p:attrName>
                                        </p:attrNameLst>
                                      </p:cBhvr>
                                      <p:to>
                                        <p:strVal val="visible"/>
                                      </p:to>
                                    </p:set>
                                    <p:animEffect transition="in" filter="fade">
                                      <p:cBhvr>
                                        <p:cTn id="20"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fld id="{CF4668DC-857F-487D-BFFA-8C0CA5037977}" type="slidenum">
              <a:rPr lang="fr-BE" smtClean="0"/>
              <a:t>12</a:t>
            </a:fld>
            <a:endParaRPr lang="fr-BE"/>
          </a:p>
        </p:txBody>
      </p:sp>
      <p:sp>
        <p:nvSpPr>
          <p:cNvPr id="9" name="Espace réservé du contenu 2"/>
          <p:cNvSpPr txBox="1">
            <a:spLocks/>
          </p:cNvSpPr>
          <p:nvPr/>
        </p:nvSpPr>
        <p:spPr>
          <a:xfrm>
            <a:off x="325426" y="116632"/>
            <a:ext cx="8784976" cy="61926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2400" b="1" dirty="0">
                <a:latin typeface="Times New Roman" pitchFamily="18" charset="0"/>
                <a:cs typeface="Times New Roman" pitchFamily="18" charset="0"/>
              </a:rPr>
              <a:t>La relation </a:t>
            </a:r>
            <a:r>
              <a:rPr lang="fr-FR" sz="2400" b="1" dirty="0" smtClean="0">
                <a:latin typeface="Times New Roman" pitchFamily="18" charset="0"/>
                <a:cs typeface="Times New Roman" pitchFamily="18" charset="0"/>
              </a:rPr>
              <a:t>d’inclusion (</a:t>
            </a:r>
            <a:r>
              <a:rPr lang="fr-FR" sz="2400" b="1" dirty="0" err="1" smtClean="0">
                <a:latin typeface="Times New Roman" pitchFamily="18" charset="0"/>
                <a:cs typeface="Times New Roman" pitchFamily="18" charset="0"/>
              </a:rPr>
              <a:t>Include</a:t>
            </a:r>
            <a:r>
              <a:rPr lang="fr-FR" sz="2400" b="1" dirty="0" smtClean="0">
                <a:latin typeface="Times New Roman" pitchFamily="18" charset="0"/>
                <a:cs typeface="Times New Roman" pitchFamily="18" charset="0"/>
              </a:rPr>
              <a:t>): </a:t>
            </a:r>
          </a:p>
          <a:p>
            <a:pPr marL="0" indent="0">
              <a:buNone/>
            </a:pPr>
            <a:r>
              <a:rPr lang="fr-FR" sz="2200" dirty="0">
                <a:latin typeface="Times New Roman" pitchFamily="18" charset="0"/>
                <a:cs typeface="Times New Roman" pitchFamily="18" charset="0"/>
              </a:rPr>
              <a:t>Elle indique que le cas d’utilisation source contient aussi le comportement décrit dans le cas d’utilisation destination. </a:t>
            </a:r>
            <a:endParaRPr lang="fr-FR" sz="2200" dirty="0" smtClean="0">
              <a:latin typeface="Times New Roman" pitchFamily="18" charset="0"/>
              <a:cs typeface="Times New Roman" pitchFamily="18" charset="0"/>
            </a:endParaRPr>
          </a:p>
          <a:p>
            <a:pPr marL="0" indent="0">
              <a:buNone/>
            </a:pPr>
            <a:r>
              <a:rPr lang="fr-FR" sz="2200" dirty="0" smtClean="0">
                <a:latin typeface="Times New Roman" pitchFamily="18" charset="0"/>
                <a:cs typeface="Times New Roman" pitchFamily="18" charset="0"/>
              </a:rPr>
              <a:t>L’inclusion </a:t>
            </a:r>
            <a:r>
              <a:rPr lang="fr-FR" sz="2200" dirty="0">
                <a:latin typeface="Times New Roman" pitchFamily="18" charset="0"/>
                <a:cs typeface="Times New Roman" pitchFamily="18" charset="0"/>
              </a:rPr>
              <a:t>a un caractère obligatoire, la source spécifiant à quel endroit le cas d’utilisation cible doit être inclus. </a:t>
            </a:r>
            <a:endParaRPr lang="fr-FR" sz="2200" dirty="0" smtClean="0">
              <a:latin typeface="Times New Roman" pitchFamily="18" charset="0"/>
              <a:cs typeface="Times New Roman" pitchFamily="18" charset="0"/>
            </a:endParaRPr>
          </a:p>
          <a:p>
            <a:pPr marL="0" indent="0">
              <a:buNone/>
            </a:pPr>
            <a:r>
              <a:rPr lang="fr-FR" sz="2200" dirty="0" smtClean="0">
                <a:latin typeface="Times New Roman" pitchFamily="18" charset="0"/>
                <a:cs typeface="Times New Roman" pitchFamily="18" charset="0"/>
              </a:rPr>
              <a:t>Elle permet de </a:t>
            </a:r>
            <a:r>
              <a:rPr lang="fr-FR" sz="2200" dirty="0">
                <a:latin typeface="Times New Roman" pitchFamily="18" charset="0"/>
                <a:cs typeface="Times New Roman" pitchFamily="18" charset="0"/>
              </a:rPr>
              <a:t>décomposer des comportements et de définir des comportements partageables entre plusieurs cas d’utilisation. </a:t>
            </a:r>
            <a:endParaRPr lang="fr-FR" sz="2200" dirty="0" smtClean="0">
              <a:latin typeface="Times New Roman" pitchFamily="18" charset="0"/>
              <a:cs typeface="Times New Roman" pitchFamily="18" charset="0"/>
            </a:endParaRPr>
          </a:p>
          <a:p>
            <a:pPr marL="0" indent="0">
              <a:buNone/>
            </a:pPr>
            <a:r>
              <a:rPr lang="fr-FR" sz="2200" dirty="0" smtClean="0">
                <a:latin typeface="Times New Roman" pitchFamily="18" charset="0"/>
                <a:cs typeface="Times New Roman" pitchFamily="18" charset="0"/>
              </a:rPr>
              <a:t>Formalisme </a:t>
            </a:r>
            <a:r>
              <a:rPr lang="fr-FR" sz="2200" dirty="0">
                <a:latin typeface="Times New Roman" pitchFamily="18" charset="0"/>
                <a:cs typeface="Times New Roman" pitchFamily="18" charset="0"/>
              </a:rPr>
              <a:t>et exemple :</a:t>
            </a:r>
            <a:endParaRPr lang="fr-FR" sz="2200" b="1" dirty="0" smtClean="0">
              <a:latin typeface="Times New Roman" pitchFamily="18" charset="0"/>
              <a:cs typeface="Times New Roman" pitchFamily="18" charset="0"/>
            </a:endParaRP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7614" y="3244479"/>
            <a:ext cx="5400600" cy="32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8511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148"/>
                                        </p:tgtEl>
                                        <p:attrNameLst>
                                          <p:attrName>style.visibility</p:attrName>
                                        </p:attrNameLst>
                                      </p:cBhvr>
                                      <p:to>
                                        <p:strVal val="visible"/>
                                      </p:to>
                                    </p:set>
                                    <p:animEffect transition="in" filter="fade">
                                      <p:cBhvr>
                                        <p:cTn id="32"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fld id="{CF4668DC-857F-487D-BFFA-8C0CA5037977}" type="slidenum">
              <a:rPr lang="fr-BE" smtClean="0"/>
              <a:t>13</a:t>
            </a:fld>
            <a:endParaRPr lang="fr-BE"/>
          </a:p>
        </p:txBody>
      </p:sp>
      <p:sp>
        <p:nvSpPr>
          <p:cNvPr id="9" name="Espace réservé du contenu 2"/>
          <p:cNvSpPr txBox="1">
            <a:spLocks/>
          </p:cNvSpPr>
          <p:nvPr/>
        </p:nvSpPr>
        <p:spPr>
          <a:xfrm>
            <a:off x="325426" y="116632"/>
            <a:ext cx="8784976" cy="61926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2400" b="1" dirty="0">
                <a:latin typeface="Times New Roman" pitchFamily="18" charset="0"/>
                <a:cs typeface="Times New Roman" pitchFamily="18" charset="0"/>
              </a:rPr>
              <a:t>La relation </a:t>
            </a:r>
            <a:r>
              <a:rPr lang="fr-FR" sz="2400" b="1" dirty="0" smtClean="0">
                <a:latin typeface="Times New Roman" pitchFamily="18" charset="0"/>
                <a:cs typeface="Times New Roman" pitchFamily="18" charset="0"/>
              </a:rPr>
              <a:t>d’extension (</a:t>
            </a:r>
            <a:r>
              <a:rPr lang="fr-FR" sz="2400" b="1" dirty="0" err="1" smtClean="0">
                <a:latin typeface="Times New Roman" pitchFamily="18" charset="0"/>
                <a:cs typeface="Times New Roman" pitchFamily="18" charset="0"/>
              </a:rPr>
              <a:t>Extend</a:t>
            </a:r>
            <a:r>
              <a:rPr lang="fr-FR" sz="2400" b="1" dirty="0" smtClean="0">
                <a:latin typeface="Times New Roman" pitchFamily="18" charset="0"/>
                <a:cs typeface="Times New Roman" pitchFamily="18" charset="0"/>
              </a:rPr>
              <a:t>): </a:t>
            </a:r>
          </a:p>
          <a:p>
            <a:pPr marL="0" indent="0">
              <a:buNone/>
            </a:pPr>
            <a:r>
              <a:rPr lang="fr-FR" sz="2200" dirty="0">
                <a:latin typeface="Times New Roman" pitchFamily="18" charset="0"/>
                <a:cs typeface="Times New Roman" pitchFamily="18" charset="0"/>
              </a:rPr>
              <a:t>Elle indique que le cas d’utilisation source ajoute son comportement au cas d’utilisation destination. </a:t>
            </a:r>
            <a:endParaRPr lang="fr-FR" sz="2200" dirty="0" smtClean="0">
              <a:latin typeface="Times New Roman" pitchFamily="18" charset="0"/>
              <a:cs typeface="Times New Roman" pitchFamily="18" charset="0"/>
            </a:endParaRPr>
          </a:p>
          <a:p>
            <a:pPr marL="0" indent="0">
              <a:buNone/>
            </a:pPr>
            <a:r>
              <a:rPr lang="fr-FR" sz="2200" dirty="0" smtClean="0">
                <a:latin typeface="Times New Roman" pitchFamily="18" charset="0"/>
                <a:cs typeface="Times New Roman" pitchFamily="18" charset="0"/>
              </a:rPr>
              <a:t>L’extension </a:t>
            </a:r>
            <a:r>
              <a:rPr lang="fr-FR" sz="2200" dirty="0">
                <a:latin typeface="Times New Roman" pitchFamily="18" charset="0"/>
                <a:cs typeface="Times New Roman" pitchFamily="18" charset="0"/>
              </a:rPr>
              <a:t>peut être soumise à condition. Le comportement ajouté est inséré au niveau d’un point d’extension défini dans le cas d’utilisation destination</a:t>
            </a:r>
            <a:r>
              <a:rPr lang="fr-FR" sz="2200" dirty="0" smtClean="0">
                <a:latin typeface="Times New Roman" pitchFamily="18" charset="0"/>
                <a:cs typeface="Times New Roman" pitchFamily="18" charset="0"/>
              </a:rPr>
              <a:t>.</a:t>
            </a:r>
          </a:p>
          <a:p>
            <a:pPr marL="0" indent="0">
              <a:buNone/>
            </a:pPr>
            <a:r>
              <a:rPr lang="fr-FR" sz="2200" dirty="0" smtClean="0">
                <a:latin typeface="Times New Roman" pitchFamily="18" charset="0"/>
                <a:cs typeface="Times New Roman" pitchFamily="18" charset="0"/>
              </a:rPr>
              <a:t>Elle est </a:t>
            </a:r>
            <a:r>
              <a:rPr lang="fr-FR" sz="2200" dirty="0">
                <a:latin typeface="Times New Roman" pitchFamily="18" charset="0"/>
                <a:cs typeface="Times New Roman" pitchFamily="18" charset="0"/>
              </a:rPr>
              <a:t>utilisée pour indiquer que le cas d’utilisation source (à l’origine de la flèche) </a:t>
            </a:r>
            <a:r>
              <a:rPr lang="fr-FR" sz="2200" b="1" dirty="0">
                <a:latin typeface="Times New Roman" pitchFamily="18" charset="0"/>
                <a:cs typeface="Times New Roman" pitchFamily="18" charset="0"/>
              </a:rPr>
              <a:t>n’est pas toujours nécessaire</a:t>
            </a:r>
            <a:r>
              <a:rPr lang="fr-FR" sz="2200" dirty="0">
                <a:latin typeface="Times New Roman" pitchFamily="18" charset="0"/>
                <a:cs typeface="Times New Roman" pitchFamily="18" charset="0"/>
              </a:rPr>
              <a:t> au cas d’utilisation </a:t>
            </a:r>
            <a:r>
              <a:rPr lang="fr-FR" sz="2200" dirty="0" smtClean="0">
                <a:latin typeface="Times New Roman" pitchFamily="18" charset="0"/>
                <a:cs typeface="Times New Roman" pitchFamily="18" charset="0"/>
              </a:rPr>
              <a:t>principal.  </a:t>
            </a:r>
          </a:p>
          <a:p>
            <a:pPr marL="0" indent="0">
              <a:buNone/>
            </a:pPr>
            <a:r>
              <a:rPr lang="fr-FR" sz="2200" dirty="0" smtClean="0">
                <a:latin typeface="Times New Roman" pitchFamily="18" charset="0"/>
                <a:cs typeface="Times New Roman" pitchFamily="18" charset="0"/>
              </a:rPr>
              <a:t>Formalisme et exemple: </a:t>
            </a:r>
          </a:p>
          <a:p>
            <a:pPr marL="0" indent="0">
              <a:buNone/>
            </a:pPr>
            <a:endParaRPr lang="fr-FR" sz="2200" dirty="0" smtClean="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970293"/>
            <a:ext cx="8136903" cy="154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553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170"/>
                                        </p:tgtEl>
                                        <p:attrNameLst>
                                          <p:attrName>style.visibility</p:attrName>
                                        </p:attrNameLst>
                                      </p:cBhvr>
                                      <p:to>
                                        <p:strVal val="visible"/>
                                      </p:to>
                                    </p:set>
                                    <p:animEffect transition="in" filter="fade">
                                      <p:cBhvr>
                                        <p:cTn id="32"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fld id="{CF4668DC-857F-487D-BFFA-8C0CA5037977}" type="slidenum">
              <a:rPr lang="fr-BE" smtClean="0"/>
              <a:t>14</a:t>
            </a:fld>
            <a:endParaRPr lang="fr-BE"/>
          </a:p>
        </p:txBody>
      </p:sp>
      <p:sp>
        <p:nvSpPr>
          <p:cNvPr id="9" name="Espace réservé du contenu 2"/>
          <p:cNvSpPr txBox="1">
            <a:spLocks/>
          </p:cNvSpPr>
          <p:nvPr/>
        </p:nvSpPr>
        <p:spPr>
          <a:xfrm>
            <a:off x="325426" y="692696"/>
            <a:ext cx="8784976" cy="51125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2200" dirty="0">
                <a:latin typeface="Times New Roman" pitchFamily="18" charset="0"/>
                <a:cs typeface="Times New Roman" pitchFamily="18" charset="0"/>
              </a:rPr>
              <a:t>Le diagramme de séquence est une variante du diagramme de </a:t>
            </a:r>
            <a:r>
              <a:rPr lang="fr-FR" sz="2200" dirty="0" smtClean="0">
                <a:latin typeface="Times New Roman" pitchFamily="18" charset="0"/>
                <a:cs typeface="Times New Roman" pitchFamily="18" charset="0"/>
              </a:rPr>
              <a:t>collaboration (</a:t>
            </a:r>
            <a:r>
              <a:rPr lang="fr-FR" sz="2200" dirty="0">
                <a:latin typeface="Times New Roman" pitchFamily="18" charset="0"/>
                <a:cs typeface="Times New Roman" pitchFamily="18" charset="0"/>
              </a:rPr>
              <a:t>appelés diagramme de collaboration en UML 1</a:t>
            </a:r>
            <a:r>
              <a:rPr lang="fr-FR" sz="2200" dirty="0" smtClean="0">
                <a:latin typeface="Times New Roman" pitchFamily="18" charset="0"/>
                <a:cs typeface="Times New Roman" pitchFamily="18" charset="0"/>
              </a:rPr>
              <a:t>).</a:t>
            </a:r>
            <a:endParaRPr lang="fr-FR" sz="2200" dirty="0">
              <a:latin typeface="Times New Roman" pitchFamily="18" charset="0"/>
              <a:cs typeface="Times New Roman" pitchFamily="18" charset="0"/>
            </a:endParaRPr>
          </a:p>
          <a:p>
            <a:pPr marL="0" indent="0">
              <a:buNone/>
            </a:pPr>
            <a:r>
              <a:rPr lang="fr-FR" sz="2200" dirty="0" smtClean="0">
                <a:latin typeface="Times New Roman" pitchFamily="18" charset="0"/>
                <a:cs typeface="Times New Roman" pitchFamily="18" charset="0"/>
              </a:rPr>
              <a:t>Il  a une représentation temporelle qui modélise les </a:t>
            </a:r>
            <a:r>
              <a:rPr lang="fr-FR" sz="2200" dirty="0">
                <a:latin typeface="Times New Roman" pitchFamily="18" charset="0"/>
                <a:cs typeface="Times New Roman" pitchFamily="18" charset="0"/>
              </a:rPr>
              <a:t>aspects dynamiques du système</a:t>
            </a:r>
            <a:r>
              <a:rPr lang="fr-FR" sz="2200" dirty="0" smtClean="0">
                <a:latin typeface="Times New Roman" pitchFamily="18" charset="0"/>
                <a:cs typeface="Times New Roman" pitchFamily="18" charset="0"/>
              </a:rPr>
              <a:t>.</a:t>
            </a:r>
          </a:p>
          <a:p>
            <a:pPr marL="0" indent="0">
              <a:buNone/>
            </a:pPr>
            <a:r>
              <a:rPr lang="fr-FR" sz="2200" dirty="0">
                <a:latin typeface="Times New Roman" pitchFamily="18" charset="0"/>
                <a:cs typeface="Times New Roman" pitchFamily="18" charset="0"/>
              </a:rPr>
              <a:t>Le diagramme de séquence permet de visualiser les messages par une lecture de haut en bas. L’axe vertical représente le temps, l’axe horizontal les objets qui collaborent. Une ligne verticale en pointillé est attachée à chaque objet et représente sa durée de vie. </a:t>
            </a:r>
            <a:endParaRPr lang="fr-FR" sz="2200" dirty="0" smtClean="0">
              <a:latin typeface="Times New Roman" pitchFamily="18" charset="0"/>
              <a:cs typeface="Times New Roman" pitchFamily="18" charset="0"/>
            </a:endParaRPr>
          </a:p>
          <a:p>
            <a:pPr marL="0" indent="0">
              <a:buNone/>
            </a:pPr>
            <a:r>
              <a:rPr lang="fr-FR" sz="2200" dirty="0">
                <a:latin typeface="Times New Roman" pitchFamily="18" charset="0"/>
                <a:cs typeface="Times New Roman" pitchFamily="18" charset="0"/>
              </a:rPr>
              <a:t>Les diagrammes d’interactions englobent deux types de diagrammes UML </a:t>
            </a:r>
            <a:r>
              <a:rPr lang="fr-FR" sz="2200" dirty="0" smtClean="0">
                <a:latin typeface="Times New Roman" pitchFamily="18" charset="0"/>
                <a:cs typeface="Times New Roman" pitchFamily="18" charset="0"/>
              </a:rPr>
              <a:t>:</a:t>
            </a:r>
          </a:p>
          <a:p>
            <a:pPr marL="0" indent="0">
              <a:buNone/>
            </a:pPr>
            <a:r>
              <a:rPr lang="fr-FR" sz="2200" dirty="0" smtClean="0">
                <a:latin typeface="Times New Roman" pitchFamily="18" charset="0"/>
                <a:cs typeface="Times New Roman" pitchFamily="18" charset="0"/>
              </a:rPr>
              <a:t>  – </a:t>
            </a:r>
            <a:r>
              <a:rPr lang="fr-FR" sz="2200" dirty="0">
                <a:latin typeface="Times New Roman" pitchFamily="18" charset="0"/>
                <a:cs typeface="Times New Roman" pitchFamily="18" charset="0"/>
              </a:rPr>
              <a:t>les diagrammes de séquence, </a:t>
            </a:r>
            <a:endParaRPr lang="fr-FR" sz="2200" dirty="0" smtClean="0">
              <a:latin typeface="Times New Roman" pitchFamily="18" charset="0"/>
              <a:cs typeface="Times New Roman" pitchFamily="18" charset="0"/>
            </a:endParaRPr>
          </a:p>
          <a:p>
            <a:pPr marL="0" indent="0">
              <a:buNone/>
            </a:pPr>
            <a:r>
              <a:rPr lang="fr-FR" sz="2200" dirty="0" smtClean="0">
                <a:latin typeface="Times New Roman" pitchFamily="18" charset="0"/>
                <a:cs typeface="Times New Roman" pitchFamily="18" charset="0"/>
              </a:rPr>
              <a:t>  – </a:t>
            </a:r>
            <a:r>
              <a:rPr lang="fr-FR" sz="2200" dirty="0">
                <a:latin typeface="Times New Roman" pitchFamily="18" charset="0"/>
                <a:cs typeface="Times New Roman" pitchFamily="18" charset="0"/>
              </a:rPr>
              <a:t>les diagrammes de </a:t>
            </a:r>
            <a:r>
              <a:rPr lang="fr-FR" sz="2200" dirty="0" smtClean="0">
                <a:latin typeface="Times New Roman" pitchFamily="18" charset="0"/>
                <a:cs typeface="Times New Roman" pitchFamily="18" charset="0"/>
              </a:rPr>
              <a:t>communication, </a:t>
            </a:r>
            <a:r>
              <a:rPr lang="fr-FR" sz="2200" b="1" dirty="0" smtClean="0">
                <a:latin typeface="Times New Roman" pitchFamily="18" charset="0"/>
                <a:cs typeface="Times New Roman" pitchFamily="18" charset="0"/>
              </a:rPr>
              <a:t> </a:t>
            </a:r>
          </a:p>
          <a:p>
            <a:pPr marL="0" indent="0">
              <a:buNone/>
            </a:pPr>
            <a:endParaRPr lang="fr-FR" sz="2200" dirty="0" smtClean="0">
              <a:latin typeface="Times New Roman" pitchFamily="18" charset="0"/>
              <a:cs typeface="Times New Roman" pitchFamily="18" charset="0"/>
            </a:endParaRPr>
          </a:p>
        </p:txBody>
      </p:sp>
      <p:sp>
        <p:nvSpPr>
          <p:cNvPr id="5" name="Titre 1"/>
          <p:cNvSpPr>
            <a:spLocks noGrp="1"/>
          </p:cNvSpPr>
          <p:nvPr>
            <p:ph type="title"/>
          </p:nvPr>
        </p:nvSpPr>
        <p:spPr>
          <a:xfrm>
            <a:off x="457200" y="-171400"/>
            <a:ext cx="8229600" cy="1143000"/>
          </a:xfrm>
        </p:spPr>
        <p:txBody>
          <a:bodyPr>
            <a:normAutofit/>
          </a:bodyPr>
          <a:lstStyle/>
          <a:p>
            <a:pPr marL="742950" indent="-742950">
              <a:buFont typeface="+mj-lt"/>
              <a:buAutoNum type="arabicPeriod" startAt="4"/>
            </a:pPr>
            <a:r>
              <a:rPr lang="fr-FR" dirty="0" smtClean="0">
                <a:latin typeface="Times New Roman" pitchFamily="18" charset="0"/>
                <a:cs typeface="Times New Roman" pitchFamily="18" charset="0"/>
              </a:rPr>
              <a:t>Diagramme de séquences </a:t>
            </a:r>
            <a:endParaRPr lang="fr-FR"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8120" y="4005064"/>
            <a:ext cx="3822352" cy="2732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481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fade">
                                      <p:cBhvr>
                                        <p:cTn id="27" dur="500"/>
                                        <p:tgtEl>
                                          <p:spTgt spid="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4" end="4"/>
                                            </p:txEl>
                                          </p:spTgt>
                                        </p:tgtEl>
                                        <p:attrNameLst>
                                          <p:attrName>style.visibility</p:attrName>
                                        </p:attrNameLst>
                                      </p:cBhvr>
                                      <p:to>
                                        <p:strVal val="visible"/>
                                      </p:to>
                                    </p:set>
                                    <p:animEffect transition="in" filter="fade">
                                      <p:cBhvr>
                                        <p:cTn id="32" dur="500"/>
                                        <p:tgtEl>
                                          <p:spTgt spid="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Effect transition="in" filter="fade">
                                      <p:cBhvr>
                                        <p:cTn id="37" dur="500"/>
                                        <p:tgtEl>
                                          <p:spTgt spid="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194"/>
                                        </p:tgtEl>
                                        <p:attrNameLst>
                                          <p:attrName>style.visibility</p:attrName>
                                        </p:attrNameLst>
                                      </p:cBhvr>
                                      <p:to>
                                        <p:strVal val="visible"/>
                                      </p:to>
                                    </p:set>
                                    <p:animEffect transition="in" filter="fade">
                                      <p:cBhvr>
                                        <p:cTn id="42"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fld id="{CF4668DC-857F-487D-BFFA-8C0CA5037977}" type="slidenum">
              <a:rPr lang="fr-BE" smtClean="0"/>
              <a:t>15</a:t>
            </a:fld>
            <a:endParaRPr lang="fr-BE"/>
          </a:p>
        </p:txBody>
      </p:sp>
      <p:sp>
        <p:nvSpPr>
          <p:cNvPr id="9" name="Espace réservé du contenu 2"/>
          <p:cNvSpPr txBox="1">
            <a:spLocks/>
          </p:cNvSpPr>
          <p:nvPr/>
        </p:nvSpPr>
        <p:spPr>
          <a:xfrm>
            <a:off x="325426" y="692696"/>
            <a:ext cx="8784976" cy="59046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2200" b="1" dirty="0">
                <a:latin typeface="Times New Roman" pitchFamily="18" charset="0"/>
                <a:cs typeface="Times New Roman" pitchFamily="18" charset="0"/>
              </a:rPr>
              <a:t>Les interactions </a:t>
            </a:r>
            <a:endParaRPr lang="fr-FR" sz="2200" b="1" dirty="0" smtClean="0">
              <a:latin typeface="Times New Roman" pitchFamily="18" charset="0"/>
              <a:cs typeface="Times New Roman" pitchFamily="18" charset="0"/>
            </a:endParaRPr>
          </a:p>
          <a:p>
            <a:pPr marL="0" indent="0">
              <a:buNone/>
            </a:pPr>
            <a:r>
              <a:rPr lang="fr-FR" sz="2200" dirty="0" smtClean="0">
                <a:latin typeface="Times New Roman" pitchFamily="18" charset="0"/>
                <a:cs typeface="Times New Roman" pitchFamily="18" charset="0"/>
              </a:rPr>
              <a:t>L’interaction </a:t>
            </a:r>
            <a:r>
              <a:rPr lang="fr-FR" sz="2200" dirty="0">
                <a:latin typeface="Times New Roman" pitchFamily="18" charset="0"/>
                <a:cs typeface="Times New Roman" pitchFamily="18" charset="0"/>
              </a:rPr>
              <a:t>se traduit par l’envoi d’un message entre objets. Le diagramme de séquence insiste sur la chronologie des objets en utilisant la ligne de vie des objets. </a:t>
            </a:r>
            <a:endParaRPr lang="fr-FR" sz="2200" dirty="0" smtClean="0">
              <a:latin typeface="Times New Roman" pitchFamily="18" charset="0"/>
              <a:cs typeface="Times New Roman" pitchFamily="18" charset="0"/>
            </a:endParaRPr>
          </a:p>
          <a:p>
            <a:pPr marL="0" indent="0">
              <a:buNone/>
            </a:pPr>
            <a:r>
              <a:rPr lang="fr-FR" sz="2200" b="1" dirty="0" smtClean="0">
                <a:latin typeface="Times New Roman" pitchFamily="18" charset="0"/>
                <a:cs typeface="Times New Roman" pitchFamily="18" charset="0"/>
              </a:rPr>
              <a:t>Les </a:t>
            </a:r>
            <a:r>
              <a:rPr lang="fr-FR" sz="2200" b="1" dirty="0">
                <a:latin typeface="Times New Roman" pitchFamily="18" charset="0"/>
                <a:cs typeface="Times New Roman" pitchFamily="18" charset="0"/>
              </a:rPr>
              <a:t>activations</a:t>
            </a:r>
            <a:r>
              <a:rPr lang="fr-FR" sz="2200" dirty="0">
                <a:latin typeface="Times New Roman" pitchFamily="18" charset="0"/>
                <a:cs typeface="Times New Roman" pitchFamily="18" charset="0"/>
              </a:rPr>
              <a:t> </a:t>
            </a:r>
            <a:endParaRPr lang="fr-FR" sz="2200" dirty="0" smtClean="0">
              <a:latin typeface="Times New Roman" pitchFamily="18" charset="0"/>
              <a:cs typeface="Times New Roman" pitchFamily="18" charset="0"/>
            </a:endParaRPr>
          </a:p>
          <a:p>
            <a:pPr marL="0" indent="0">
              <a:buNone/>
            </a:pPr>
            <a:r>
              <a:rPr lang="fr-FR" sz="2200" dirty="0" smtClean="0">
                <a:latin typeface="Times New Roman" pitchFamily="18" charset="0"/>
                <a:cs typeface="Times New Roman" pitchFamily="18" charset="0"/>
              </a:rPr>
              <a:t>Les </a:t>
            </a:r>
            <a:r>
              <a:rPr lang="fr-FR" sz="2200" dirty="0">
                <a:latin typeface="Times New Roman" pitchFamily="18" charset="0"/>
                <a:cs typeface="Times New Roman" pitchFamily="18" charset="0"/>
              </a:rPr>
              <a:t>diagrammes de séquence permettent de représenter les périodes d’activité des objets. Une période d’activité correspond au temps pendant lequel un objet effectue une action, soit directement, soit par l’intermédiaire d’un autre objet qui lui sert de sous-traitant. </a:t>
            </a:r>
            <a:endParaRPr lang="fr-FR" sz="2200" dirty="0" smtClean="0">
              <a:latin typeface="Times New Roman" pitchFamily="18" charset="0"/>
              <a:cs typeface="Times New Roman" pitchFamily="18" charset="0"/>
            </a:endParaRPr>
          </a:p>
          <a:p>
            <a:pPr marL="0" indent="0">
              <a:buNone/>
            </a:pPr>
            <a:r>
              <a:rPr lang="fr-FR" sz="2200" b="1" dirty="0">
                <a:latin typeface="Times New Roman" pitchFamily="18" charset="0"/>
                <a:cs typeface="Times New Roman" pitchFamily="18" charset="0"/>
              </a:rPr>
              <a:t>Messages </a:t>
            </a:r>
            <a:endParaRPr lang="fr-FR" sz="2200" b="1" dirty="0" smtClean="0">
              <a:latin typeface="Times New Roman" pitchFamily="18" charset="0"/>
              <a:cs typeface="Times New Roman" pitchFamily="18" charset="0"/>
            </a:endParaRPr>
          </a:p>
          <a:p>
            <a:pPr marL="0" indent="0">
              <a:buNone/>
            </a:pPr>
            <a:r>
              <a:rPr lang="fr-FR" sz="2200" dirty="0" smtClean="0">
                <a:latin typeface="Times New Roman" pitchFamily="18" charset="0"/>
                <a:cs typeface="Times New Roman" pitchFamily="18" charset="0"/>
              </a:rPr>
              <a:t>Un </a:t>
            </a:r>
            <a:r>
              <a:rPr lang="fr-FR" sz="2200" dirty="0">
                <a:latin typeface="Times New Roman" pitchFamily="18" charset="0"/>
                <a:cs typeface="Times New Roman" pitchFamily="18" charset="0"/>
              </a:rPr>
              <a:t>objet est une structure de données encapsulées qui répond à un ensemble de messages. Cette structure de données (ses attributs) définit son état tandis que l’ensemble des messages (ses méthodes) décrit son comportement. L’ensemble des messages forme ce que l’on appelle l’interface de l’objet. Les objets interagissent entre eux en s’échangeant des messages. </a:t>
            </a:r>
            <a:endParaRPr lang="fr-FR" sz="2200" dirty="0" smtClean="0">
              <a:latin typeface="Times New Roman" pitchFamily="18" charset="0"/>
              <a:cs typeface="Times New Roman" pitchFamily="18" charset="0"/>
            </a:endParaRPr>
          </a:p>
        </p:txBody>
      </p:sp>
      <p:sp>
        <p:nvSpPr>
          <p:cNvPr id="5" name="Titre 1"/>
          <p:cNvSpPr>
            <a:spLocks noGrp="1"/>
          </p:cNvSpPr>
          <p:nvPr>
            <p:ph type="title"/>
          </p:nvPr>
        </p:nvSpPr>
        <p:spPr>
          <a:xfrm>
            <a:off x="457200" y="-171400"/>
            <a:ext cx="8229600" cy="1143000"/>
          </a:xfrm>
        </p:spPr>
        <p:txBody>
          <a:bodyPr>
            <a:normAutofit/>
          </a:bodyPr>
          <a:lstStyle/>
          <a:p>
            <a:r>
              <a:rPr lang="fr-FR" dirty="0" smtClean="0">
                <a:latin typeface="Times New Roman" pitchFamily="18" charset="0"/>
                <a:cs typeface="Times New Roman" pitchFamily="18" charset="0"/>
              </a:rPr>
              <a:t> </a:t>
            </a:r>
            <a:endParaRPr lang="fr-FR" dirty="0">
              <a:latin typeface="Times New Roman" pitchFamily="18" charset="0"/>
              <a:cs typeface="Times New Roman" pitchFamily="18" charset="0"/>
            </a:endParaRPr>
          </a:p>
        </p:txBody>
      </p:sp>
    </p:spTree>
    <p:extLst>
      <p:ext uri="{BB962C8B-B14F-4D97-AF65-F5344CB8AC3E}">
        <p14:creationId xmlns:p14="http://schemas.microsoft.com/office/powerpoint/2010/main" val="187931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500"/>
                                        <p:tgtEl>
                                          <p:spTgt spid="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fade">
                                      <p:cBhvr>
                                        <p:cTn id="18" dur="500"/>
                                        <p:tgtEl>
                                          <p:spTgt spid="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fade">
                                      <p:cBhvr>
                                        <p:cTn id="26"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fld id="{CF4668DC-857F-487D-BFFA-8C0CA5037977}" type="slidenum">
              <a:rPr lang="fr-BE" smtClean="0"/>
              <a:t>16</a:t>
            </a:fld>
            <a:endParaRPr lang="fr-BE"/>
          </a:p>
        </p:txBody>
      </p:sp>
      <p:sp>
        <p:nvSpPr>
          <p:cNvPr id="9" name="Espace réservé du contenu 2"/>
          <p:cNvSpPr txBox="1">
            <a:spLocks/>
          </p:cNvSpPr>
          <p:nvPr/>
        </p:nvSpPr>
        <p:spPr>
          <a:xfrm>
            <a:off x="325426" y="692696"/>
            <a:ext cx="8784976" cy="59046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2200" dirty="0">
                <a:latin typeface="Times New Roman" pitchFamily="18" charset="0"/>
                <a:cs typeface="Times New Roman" pitchFamily="18" charset="0"/>
              </a:rPr>
              <a:t>La réponse à la réception d’un message par un objet est appelée une </a:t>
            </a:r>
            <a:r>
              <a:rPr lang="fr-FR" sz="2200" b="1" dirty="0">
                <a:latin typeface="Times New Roman" pitchFamily="18" charset="0"/>
                <a:cs typeface="Times New Roman" pitchFamily="18" charset="0"/>
              </a:rPr>
              <a:t>méthode</a:t>
            </a:r>
            <a:r>
              <a:rPr lang="fr-FR" sz="2200" dirty="0">
                <a:latin typeface="Times New Roman" pitchFamily="18" charset="0"/>
                <a:cs typeface="Times New Roman" pitchFamily="18" charset="0"/>
              </a:rPr>
              <a:t>. Une méthode est donc la mise en </a:t>
            </a:r>
            <a:r>
              <a:rPr lang="fr-FR" sz="2200" dirty="0" smtClean="0">
                <a:latin typeface="Times New Roman" pitchFamily="18" charset="0"/>
                <a:cs typeface="Times New Roman" pitchFamily="18" charset="0"/>
              </a:rPr>
              <a:t>œuvre </a:t>
            </a:r>
            <a:r>
              <a:rPr lang="fr-FR" sz="2200" dirty="0">
                <a:latin typeface="Times New Roman" pitchFamily="18" charset="0"/>
                <a:cs typeface="Times New Roman" pitchFamily="18" charset="0"/>
              </a:rPr>
              <a:t>du message : elle décrit la réponse qui doit être donnée au message</a:t>
            </a:r>
            <a:r>
              <a:rPr lang="fr-FR" sz="2200" dirty="0" smtClean="0">
                <a:latin typeface="Times New Roman" pitchFamily="18" charset="0"/>
                <a:cs typeface="Times New Roman" pitchFamily="18" charset="0"/>
              </a:rPr>
              <a:t>.</a:t>
            </a:r>
          </a:p>
          <a:p>
            <a:pPr marL="0" indent="0">
              <a:buNone/>
            </a:pPr>
            <a:endParaRPr lang="fr-FR" sz="2200" b="1" dirty="0" smtClean="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486597"/>
            <a:ext cx="3528392"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67544" y="3933056"/>
            <a:ext cx="7344816" cy="461665"/>
          </a:xfrm>
          <a:prstGeom prst="rect">
            <a:avLst/>
          </a:prstGeom>
        </p:spPr>
        <p:txBody>
          <a:bodyPr wrap="square">
            <a:spAutoFit/>
          </a:bodyPr>
          <a:lstStyle/>
          <a:p>
            <a:r>
              <a:rPr lang="fr-FR" sz="2400" dirty="0">
                <a:latin typeface="Times New Roman" pitchFamily="18" charset="0"/>
                <a:cs typeface="Times New Roman" pitchFamily="18" charset="0"/>
              </a:rPr>
              <a:t>Une activité représente l’exécution d’une méthode :</a:t>
            </a:r>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4581128"/>
            <a:ext cx="3657600" cy="1891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Connecteur droit avec flèche 3"/>
          <p:cNvCxnSpPr/>
          <p:nvPr/>
        </p:nvCxnSpPr>
        <p:spPr>
          <a:xfrm flipH="1" flipV="1">
            <a:off x="7452320" y="5526782"/>
            <a:ext cx="1008112" cy="35049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 name="Connecteur droit avec flèche 9"/>
          <p:cNvCxnSpPr/>
          <p:nvPr/>
        </p:nvCxnSpPr>
        <p:spPr>
          <a:xfrm flipH="1" flipV="1">
            <a:off x="7425744" y="5176292"/>
            <a:ext cx="1034688" cy="70098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3" name="Rectangle 12"/>
          <p:cNvSpPr/>
          <p:nvPr/>
        </p:nvSpPr>
        <p:spPr>
          <a:xfrm>
            <a:off x="8047175" y="5910837"/>
            <a:ext cx="864339" cy="369332"/>
          </a:xfrm>
          <a:prstGeom prst="rect">
            <a:avLst/>
          </a:prstGeom>
        </p:spPr>
        <p:txBody>
          <a:bodyPr wrap="none">
            <a:spAutoFit/>
          </a:bodyPr>
          <a:lstStyle/>
          <a:p>
            <a:pPr lvl="0"/>
            <a:r>
              <a:rPr lang="fr-FR" dirty="0">
                <a:solidFill>
                  <a:srgbClr val="FF0000"/>
                </a:solidFill>
                <a:latin typeface="Times New Roman" pitchFamily="18" charset="0"/>
                <a:cs typeface="Times New Roman" pitchFamily="18" charset="0"/>
              </a:rPr>
              <a:t>activité</a:t>
            </a:r>
            <a:endParaRPr lang="fr-FR" dirty="0">
              <a:solidFill>
                <a:srgbClr val="FF0000"/>
              </a:solidFill>
            </a:endParaRPr>
          </a:p>
        </p:txBody>
      </p:sp>
    </p:spTree>
    <p:extLst>
      <p:ext uri="{BB962C8B-B14F-4D97-AF65-F5344CB8AC3E}">
        <p14:creationId xmlns:p14="http://schemas.microsoft.com/office/powerpoint/2010/main" val="217095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219"/>
                                        </p:tgtEl>
                                        <p:attrNameLst>
                                          <p:attrName>style.visibility</p:attrName>
                                        </p:attrNameLst>
                                      </p:cBhvr>
                                      <p:to>
                                        <p:strVal val="visible"/>
                                      </p:to>
                                    </p:set>
                                    <p:animEffect transition="in" filter="fade">
                                      <p:cBhvr>
                                        <p:cTn id="20" dur="500"/>
                                        <p:tgtEl>
                                          <p:spTgt spid="9219"/>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fld id="{CF4668DC-857F-487D-BFFA-8C0CA5037977}" type="slidenum">
              <a:rPr lang="fr-BE" smtClean="0"/>
              <a:t>17</a:t>
            </a:fld>
            <a:endParaRPr lang="fr-BE"/>
          </a:p>
        </p:txBody>
      </p:sp>
      <p:sp>
        <p:nvSpPr>
          <p:cNvPr id="9" name="Espace réservé du contenu 2"/>
          <p:cNvSpPr txBox="1">
            <a:spLocks/>
          </p:cNvSpPr>
          <p:nvPr/>
        </p:nvSpPr>
        <p:spPr>
          <a:xfrm>
            <a:off x="325426" y="692696"/>
            <a:ext cx="8784976" cy="59046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2200" dirty="0">
                <a:latin typeface="Times New Roman" pitchFamily="18" charset="0"/>
                <a:cs typeface="Times New Roman" pitchFamily="18" charset="0"/>
              </a:rPr>
              <a:t>On distingue deux types de message : </a:t>
            </a:r>
            <a:endParaRPr lang="fr-FR" sz="2200" dirty="0" smtClean="0">
              <a:latin typeface="Times New Roman" pitchFamily="18" charset="0"/>
              <a:cs typeface="Times New Roman" pitchFamily="18" charset="0"/>
            </a:endParaRPr>
          </a:p>
          <a:p>
            <a:pPr>
              <a:buFont typeface="Wingdings" pitchFamily="2" charset="2"/>
              <a:buChar char="Ø"/>
            </a:pPr>
            <a:r>
              <a:rPr lang="fr-FR" sz="2200" b="1" dirty="0" smtClean="0">
                <a:latin typeface="Times New Roman" pitchFamily="18" charset="0"/>
                <a:cs typeface="Times New Roman" pitchFamily="18" charset="0"/>
              </a:rPr>
              <a:t>Synchrone:</a:t>
            </a:r>
            <a:r>
              <a:rPr lang="fr-FR" sz="2200" dirty="0" smtClean="0">
                <a:latin typeface="Times New Roman" pitchFamily="18" charset="0"/>
                <a:cs typeface="Times New Roman" pitchFamily="18" charset="0"/>
              </a:rPr>
              <a:t> </a:t>
            </a:r>
            <a:r>
              <a:rPr lang="fr-FR" sz="2200" dirty="0">
                <a:latin typeface="Times New Roman" pitchFamily="18" charset="0"/>
                <a:cs typeface="Times New Roman" pitchFamily="18" charset="0"/>
              </a:rPr>
              <a:t>l’objet émetteur se bloque en attendant la réponse de l’objet récepteur du </a:t>
            </a:r>
            <a:r>
              <a:rPr lang="fr-FR" sz="2200" dirty="0" smtClean="0">
                <a:latin typeface="Times New Roman" pitchFamily="18" charset="0"/>
                <a:cs typeface="Times New Roman" pitchFamily="18" charset="0"/>
              </a:rPr>
              <a:t>message</a:t>
            </a:r>
          </a:p>
          <a:p>
            <a:pPr>
              <a:buFont typeface="Wingdings" pitchFamily="2" charset="2"/>
              <a:buChar char="Ø"/>
            </a:pPr>
            <a:r>
              <a:rPr lang="fr-FR" sz="2200" b="1" dirty="0" smtClean="0">
                <a:latin typeface="Times New Roman" pitchFamily="18" charset="0"/>
                <a:cs typeface="Times New Roman" pitchFamily="18" charset="0"/>
              </a:rPr>
              <a:t>Asynchrone:</a:t>
            </a:r>
            <a:r>
              <a:rPr lang="fr-FR" sz="2200" dirty="0" smtClean="0">
                <a:latin typeface="Times New Roman" pitchFamily="18" charset="0"/>
                <a:cs typeface="Times New Roman" pitchFamily="18" charset="0"/>
              </a:rPr>
              <a:t> </a:t>
            </a:r>
            <a:r>
              <a:rPr lang="fr-FR" sz="2200" dirty="0">
                <a:latin typeface="Times New Roman" pitchFamily="18" charset="0"/>
                <a:cs typeface="Times New Roman" pitchFamily="18" charset="0"/>
              </a:rPr>
              <a:t>l’objet émetteur n’attend pas la réponse de l’objet récepteur du message et continue son activité</a:t>
            </a:r>
            <a:endParaRPr lang="fr-FR" sz="2200" b="1" dirty="0" smtClean="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708920"/>
            <a:ext cx="4248472" cy="364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007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fld id="{CF4668DC-857F-487D-BFFA-8C0CA5037977}" type="slidenum">
              <a:rPr lang="fr-BE" smtClean="0"/>
              <a:t>18</a:t>
            </a:fld>
            <a:endParaRPr lang="fr-BE"/>
          </a:p>
        </p:txBody>
      </p:sp>
      <p:sp>
        <p:nvSpPr>
          <p:cNvPr id="9" name="Espace réservé du contenu 2"/>
          <p:cNvSpPr txBox="1">
            <a:spLocks/>
          </p:cNvSpPr>
          <p:nvPr/>
        </p:nvSpPr>
        <p:spPr>
          <a:xfrm>
            <a:off x="325426" y="692696"/>
            <a:ext cx="8784976" cy="59046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2200" b="1" dirty="0" smtClean="0">
                <a:latin typeface="Times New Roman" pitchFamily="18" charset="0"/>
                <a:cs typeface="Times New Roman" pitchFamily="18" charset="0"/>
              </a:rPr>
              <a:t>La ligne de vie</a:t>
            </a:r>
            <a:r>
              <a:rPr lang="fr-FR" sz="2200" dirty="0" smtClean="0">
                <a:latin typeface="Times New Roman" pitchFamily="18" charset="0"/>
                <a:cs typeface="Times New Roman" pitchFamily="18" charset="0"/>
              </a:rPr>
              <a:t> </a:t>
            </a:r>
          </a:p>
          <a:p>
            <a:pPr marL="0" indent="0">
              <a:buNone/>
            </a:pPr>
            <a:r>
              <a:rPr lang="fr-FR" sz="2200" dirty="0" smtClean="0">
                <a:latin typeface="Times New Roman" pitchFamily="18" charset="0"/>
                <a:cs typeface="Times New Roman" pitchFamily="18" charset="0"/>
              </a:rPr>
              <a:t>La ligne de vie des objets est représentée par une ligne verticale en traits pointillés, placée sous le symbole de l’objet concerné. </a:t>
            </a:r>
          </a:p>
          <a:p>
            <a:pPr marL="0" indent="0">
              <a:buNone/>
            </a:pPr>
            <a:r>
              <a:rPr lang="fr-FR" sz="2200" dirty="0" smtClean="0">
                <a:latin typeface="Times New Roman" pitchFamily="18" charset="0"/>
                <a:cs typeface="Times New Roman" pitchFamily="18" charset="0"/>
              </a:rPr>
              <a:t>Cette ligne de vie précise l’existence de l’objet concerné durant un certain laps de temps. </a:t>
            </a:r>
          </a:p>
          <a:p>
            <a:pPr marL="0" indent="0">
              <a:buNone/>
            </a:pPr>
            <a:r>
              <a:rPr lang="fr-FR" sz="2200" dirty="0" smtClean="0">
                <a:latin typeface="Times New Roman" pitchFamily="18" charset="0"/>
                <a:cs typeface="Times New Roman" pitchFamily="18" charset="0"/>
              </a:rPr>
              <a:t>En général, une ligne de vie est représentée sur toute la hauteur du diagramme de séquence. Par contre, elle peut débuter et s’interrompre à l’intérieur du diagramme.</a:t>
            </a:r>
            <a:endParaRPr lang="fr-FR" sz="22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85315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384"/>
            <a:ext cx="8229600" cy="1143000"/>
          </a:xfrm>
        </p:spPr>
        <p:txBody>
          <a:bodyPr/>
          <a:lstStyle/>
          <a:p>
            <a:pPr marL="742950" indent="-742950">
              <a:buFont typeface="+mj-lt"/>
              <a:buAutoNum type="arabicPeriod"/>
            </a:pPr>
            <a:r>
              <a:rPr lang="fr-FR" dirty="0" smtClean="0">
                <a:latin typeface="Times New Roman" pitchFamily="18" charset="0"/>
                <a:cs typeface="Times New Roman" pitchFamily="18" charset="0"/>
              </a:rPr>
              <a:t>Introduction </a:t>
            </a:r>
            <a:endParaRPr lang="fr-FR" dirty="0">
              <a:latin typeface="Times New Roman" pitchFamily="18" charset="0"/>
              <a:cs typeface="Times New Roman" pitchFamily="18" charset="0"/>
            </a:endParaRPr>
          </a:p>
        </p:txBody>
      </p:sp>
      <p:sp>
        <p:nvSpPr>
          <p:cNvPr id="3" name="Espace réservé du contenu 2"/>
          <p:cNvSpPr>
            <a:spLocks noGrp="1"/>
          </p:cNvSpPr>
          <p:nvPr>
            <p:ph idx="1"/>
          </p:nvPr>
        </p:nvSpPr>
        <p:spPr>
          <a:xfrm>
            <a:off x="179512" y="476672"/>
            <a:ext cx="8964488" cy="4525963"/>
          </a:xfrm>
        </p:spPr>
        <p:txBody>
          <a:bodyPr>
            <a:normAutofit fontScale="92500" lnSpcReduction="20000"/>
          </a:bodyPr>
          <a:lstStyle/>
          <a:p>
            <a:pPr marL="0" lvl="0" indent="0">
              <a:buNone/>
            </a:pPr>
            <a:endParaRPr lang="fr-FR" dirty="0">
              <a:latin typeface="Times New Roman" pitchFamily="18" charset="0"/>
              <a:cs typeface="Times New Roman" pitchFamily="18" charset="0"/>
            </a:endParaRPr>
          </a:p>
          <a:p>
            <a:pPr>
              <a:buFont typeface="Wingdings" pitchFamily="2" charset="2"/>
              <a:buChar char="§"/>
            </a:pPr>
            <a:r>
              <a:rPr lang="fr-FR" sz="2800" dirty="0">
                <a:latin typeface="Times New Roman" pitchFamily="18" charset="0"/>
                <a:cs typeface="Times New Roman" pitchFamily="18" charset="0"/>
              </a:rPr>
              <a:t>La complexité de croissante des systèmes d’information nécessite de nouvelles </a:t>
            </a:r>
            <a:r>
              <a:rPr lang="fr-FR" sz="2800" dirty="0" smtClean="0">
                <a:latin typeface="Times New Roman" pitchFamily="18" charset="0"/>
                <a:cs typeface="Times New Roman" pitchFamily="18" charset="0"/>
              </a:rPr>
              <a:t>méthodes </a:t>
            </a:r>
            <a:r>
              <a:rPr lang="fr-FR" sz="2800" dirty="0">
                <a:latin typeface="Times New Roman" pitchFamily="18" charset="0"/>
                <a:cs typeface="Times New Roman" pitchFamily="18" charset="0"/>
              </a:rPr>
              <a:t>et outils pour le développement. Pour cet objectif l’Object  Management Group (OMG) a eu à pris en charge la définition d’une notation standard utilisable dans les développements informatiques basés sur l’objet. Cela a permis l’apparition du l’UML (</a:t>
            </a:r>
            <a:r>
              <a:rPr lang="fr-FR" sz="2800" dirty="0" err="1">
                <a:latin typeface="Times New Roman" pitchFamily="18" charset="0"/>
                <a:cs typeface="Times New Roman" pitchFamily="18" charset="0"/>
              </a:rPr>
              <a:t>Unified</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Modified</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Language</a:t>
            </a:r>
            <a:r>
              <a:rPr lang="fr-FR" sz="2800" dirty="0">
                <a:latin typeface="Times New Roman" pitchFamily="18" charset="0"/>
                <a:cs typeface="Times New Roman" pitchFamily="18" charset="0"/>
              </a:rPr>
              <a:t> « langage de modélisation objet unifié »), qui est issu de la fusion des méthodes </a:t>
            </a:r>
            <a:r>
              <a:rPr lang="fr-FR" sz="2800" dirty="0" err="1">
                <a:latin typeface="Times New Roman" pitchFamily="18" charset="0"/>
                <a:cs typeface="Times New Roman" pitchFamily="18" charset="0"/>
              </a:rPr>
              <a:t>Booch</a:t>
            </a:r>
            <a:r>
              <a:rPr lang="fr-FR" sz="2800" dirty="0">
                <a:latin typeface="Times New Roman" pitchFamily="18" charset="0"/>
                <a:cs typeface="Times New Roman" pitchFamily="18" charset="0"/>
              </a:rPr>
              <a:t>, OMT (Object </a:t>
            </a:r>
            <a:r>
              <a:rPr lang="fr-FR" sz="2800" dirty="0" err="1">
                <a:latin typeface="Times New Roman" pitchFamily="18" charset="0"/>
                <a:cs typeface="Times New Roman" pitchFamily="18" charset="0"/>
              </a:rPr>
              <a:t>Modelling</a:t>
            </a:r>
            <a:r>
              <a:rPr lang="fr-FR" sz="2800" dirty="0">
                <a:latin typeface="Times New Roman" pitchFamily="18" charset="0"/>
                <a:cs typeface="Times New Roman" pitchFamily="18" charset="0"/>
              </a:rPr>
              <a:t> Technique) et OOSE (Object </a:t>
            </a:r>
            <a:r>
              <a:rPr lang="fr-FR" sz="2800" dirty="0" err="1">
                <a:latin typeface="Times New Roman" pitchFamily="18" charset="0"/>
                <a:cs typeface="Times New Roman" pitchFamily="18" charset="0"/>
              </a:rPr>
              <a:t>Oriented</a:t>
            </a:r>
            <a:r>
              <a:rPr lang="fr-FR" sz="2800" dirty="0">
                <a:latin typeface="Times New Roman" pitchFamily="18" charset="0"/>
                <a:cs typeface="Times New Roman" pitchFamily="18" charset="0"/>
              </a:rPr>
              <a:t> Software Engineering).</a:t>
            </a:r>
          </a:p>
          <a:p>
            <a:pPr>
              <a:buFont typeface="Wingdings" pitchFamily="2" charset="2"/>
              <a:buChar char="§"/>
            </a:pPr>
            <a:r>
              <a:rPr lang="fr-FR" sz="2800" dirty="0" smtClean="0">
                <a:solidFill>
                  <a:srgbClr val="FF0000"/>
                </a:solidFill>
                <a:latin typeface="Times New Roman" pitchFamily="18" charset="0"/>
                <a:cs typeface="Times New Roman" pitchFamily="18" charset="0"/>
              </a:rPr>
              <a:t>UML </a:t>
            </a:r>
            <a:r>
              <a:rPr lang="fr-FR" sz="2800" dirty="0">
                <a:solidFill>
                  <a:srgbClr val="FF0000"/>
                </a:solidFill>
                <a:latin typeface="Times New Roman" pitchFamily="18" charset="0"/>
                <a:cs typeface="Times New Roman" pitchFamily="18" charset="0"/>
              </a:rPr>
              <a:t>est une notation permettant de modéliser un problème de façon standard.</a:t>
            </a:r>
          </a:p>
          <a:p>
            <a:endParaRPr lang="fr-FR" dirty="0"/>
          </a:p>
        </p:txBody>
      </p:sp>
      <p:sp>
        <p:nvSpPr>
          <p:cNvPr id="6" name="Espace réservé du contenu 2"/>
          <p:cNvSpPr txBox="1">
            <a:spLocks/>
          </p:cNvSpPr>
          <p:nvPr/>
        </p:nvSpPr>
        <p:spPr>
          <a:xfrm>
            <a:off x="179512" y="4725144"/>
            <a:ext cx="8784976" cy="6120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
            </a:pPr>
            <a:r>
              <a:rPr lang="fr-FR" sz="2800" dirty="0" smtClean="0">
                <a:solidFill>
                  <a:srgbClr val="00B050"/>
                </a:solidFill>
                <a:latin typeface="Times New Roman" pitchFamily="18" charset="0"/>
                <a:cs typeface="Times New Roman" pitchFamily="18" charset="0"/>
              </a:rPr>
              <a:t>Pourquoi utilisons-nous </a:t>
            </a:r>
            <a:r>
              <a:rPr lang="fr-FR" sz="2800" dirty="0">
                <a:solidFill>
                  <a:srgbClr val="00B050"/>
                </a:solidFill>
                <a:latin typeface="Times New Roman" pitchFamily="18" charset="0"/>
                <a:cs typeface="Times New Roman" pitchFamily="18" charset="0"/>
              </a:rPr>
              <a:t>UML ?</a:t>
            </a:r>
          </a:p>
          <a:p>
            <a:pPr>
              <a:buFont typeface="Wingdings" pitchFamily="2" charset="2"/>
              <a:buChar char="§"/>
            </a:pPr>
            <a:endParaRPr lang="fr-FR" sz="2500" dirty="0">
              <a:solidFill>
                <a:srgbClr val="00B050"/>
              </a:solidFill>
            </a:endParaRPr>
          </a:p>
        </p:txBody>
      </p:sp>
      <p:sp>
        <p:nvSpPr>
          <p:cNvPr id="7" name="Espace réservé du contenu 2"/>
          <p:cNvSpPr txBox="1">
            <a:spLocks/>
          </p:cNvSpPr>
          <p:nvPr/>
        </p:nvSpPr>
        <p:spPr>
          <a:xfrm>
            <a:off x="179512" y="5157192"/>
            <a:ext cx="8784976" cy="12241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2500" dirty="0" smtClean="0">
                <a:latin typeface="Times New Roman" pitchFamily="18" charset="0"/>
                <a:cs typeface="Times New Roman" pitchFamily="18" charset="0"/>
              </a:rPr>
              <a:t>Il  </a:t>
            </a:r>
            <a:r>
              <a:rPr lang="fr-FR" sz="2500" dirty="0">
                <a:latin typeface="Times New Roman" pitchFamily="18" charset="0"/>
                <a:cs typeface="Times New Roman" pitchFamily="18" charset="0"/>
              </a:rPr>
              <a:t>est plus naturel pour l'esprit humain de décomposer un problème informatique sous forme d'une hiérarchie de fonctions atomiques et de données, qu'en terme d'objets et d'interaction entre ces objets. </a:t>
            </a:r>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2</a:t>
            </a:fld>
            <a:endParaRPr lang="fr-BE"/>
          </a:p>
        </p:txBody>
      </p:sp>
    </p:spTree>
    <p:extLst>
      <p:ext uri="{BB962C8B-B14F-4D97-AF65-F5344CB8AC3E}">
        <p14:creationId xmlns:p14="http://schemas.microsoft.com/office/powerpoint/2010/main" val="135209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742950" indent="-742950">
              <a:buFont typeface="+mj-lt"/>
              <a:buAutoNum type="arabicPeriod" startAt="2"/>
            </a:pPr>
            <a:r>
              <a:rPr lang="fr-FR" dirty="0" smtClean="0">
                <a:latin typeface="Times New Roman" pitchFamily="18" charset="0"/>
                <a:cs typeface="Times New Roman" pitchFamily="18" charset="0"/>
              </a:rPr>
              <a:t>Le modèle  </a:t>
            </a:r>
            <a:endParaRPr lang="fr-FR" dirty="0">
              <a:latin typeface="Times New Roman" pitchFamily="18" charset="0"/>
              <a:cs typeface="Times New Roman" pitchFamily="18" charset="0"/>
            </a:endParaRPr>
          </a:p>
        </p:txBody>
      </p:sp>
      <p:sp>
        <p:nvSpPr>
          <p:cNvPr id="3" name="Espace réservé du contenu 2"/>
          <p:cNvSpPr>
            <a:spLocks noGrp="1"/>
          </p:cNvSpPr>
          <p:nvPr>
            <p:ph idx="1"/>
          </p:nvPr>
        </p:nvSpPr>
        <p:spPr>
          <a:xfrm>
            <a:off x="179512" y="1207293"/>
            <a:ext cx="8964488" cy="3733875"/>
          </a:xfrm>
        </p:spPr>
        <p:txBody>
          <a:bodyPr>
            <a:normAutofit/>
          </a:bodyPr>
          <a:lstStyle/>
          <a:p>
            <a:pPr>
              <a:buFont typeface="Wingdings" pitchFamily="2" charset="2"/>
              <a:buChar char="§"/>
            </a:pPr>
            <a:r>
              <a:rPr lang="fr-FR" sz="2400" dirty="0">
                <a:latin typeface="Times New Roman" pitchFamily="18" charset="0"/>
                <a:cs typeface="Times New Roman" pitchFamily="18" charset="0"/>
              </a:rPr>
              <a:t>La modélisation consiste à créer une représentation simplifiée d’un problème : </a:t>
            </a:r>
            <a:r>
              <a:rPr lang="fr-FR" sz="2400" b="1" dirty="0">
                <a:solidFill>
                  <a:srgbClr val="FF0000"/>
                </a:solidFill>
                <a:latin typeface="Times New Roman" pitchFamily="18" charset="0"/>
                <a:cs typeface="Times New Roman" pitchFamily="18" charset="0"/>
              </a:rPr>
              <a:t>le modèle. </a:t>
            </a:r>
            <a:endParaRPr lang="fr-FR" sz="2400" b="1" dirty="0" smtClean="0">
              <a:solidFill>
                <a:srgbClr val="FF0000"/>
              </a:solidFill>
              <a:latin typeface="Times New Roman" pitchFamily="18" charset="0"/>
              <a:cs typeface="Times New Roman" pitchFamily="18" charset="0"/>
            </a:endParaRPr>
          </a:p>
          <a:p>
            <a:pPr>
              <a:buFont typeface="Wingdings" pitchFamily="2" charset="2"/>
              <a:buChar char="§"/>
            </a:pPr>
            <a:r>
              <a:rPr lang="fr-FR" sz="2400" dirty="0" smtClean="0">
                <a:latin typeface="Times New Roman" pitchFamily="18" charset="0"/>
                <a:cs typeface="Times New Roman" pitchFamily="18" charset="0"/>
              </a:rPr>
              <a:t>Le </a:t>
            </a:r>
            <a:r>
              <a:rPr lang="fr-FR" sz="2400" dirty="0">
                <a:latin typeface="Times New Roman" pitchFamily="18" charset="0"/>
                <a:cs typeface="Times New Roman" pitchFamily="18" charset="0"/>
              </a:rPr>
              <a:t>modèle constitue </a:t>
            </a:r>
            <a:r>
              <a:rPr lang="fr-FR" sz="2400" dirty="0" smtClean="0">
                <a:latin typeface="Times New Roman" pitchFamily="18" charset="0"/>
                <a:cs typeface="Times New Roman" pitchFamily="18" charset="0"/>
              </a:rPr>
              <a:t>une </a:t>
            </a:r>
            <a:r>
              <a:rPr lang="fr-FR" sz="2400" dirty="0">
                <a:latin typeface="Times New Roman" pitchFamily="18" charset="0"/>
                <a:cs typeface="Times New Roman" pitchFamily="18" charset="0"/>
              </a:rPr>
              <a:t>représentation possible du système pour un point de vue donné.</a:t>
            </a:r>
          </a:p>
          <a:p>
            <a:pPr>
              <a:buFont typeface="Wingdings" pitchFamily="2" charset="2"/>
              <a:buChar char="§"/>
            </a:pPr>
            <a:r>
              <a:rPr lang="fr-FR" sz="2400" dirty="0" smtClean="0">
                <a:latin typeface="Times New Roman" pitchFamily="18" charset="0"/>
                <a:cs typeface="Times New Roman" pitchFamily="18" charset="0"/>
              </a:rPr>
              <a:t>Le modèle </a:t>
            </a:r>
            <a:r>
              <a:rPr lang="fr-FR" sz="2400" dirty="0">
                <a:latin typeface="Times New Roman" pitchFamily="18" charset="0"/>
                <a:cs typeface="Times New Roman" pitchFamily="18" charset="0"/>
              </a:rPr>
              <a:t>est une description très formelle de tous les concepts d'un langage. Il limite les ambiguïtés et encourage la construction d'outils</a:t>
            </a:r>
            <a:r>
              <a:rPr lang="fr-FR" sz="2400" dirty="0" smtClean="0">
                <a:latin typeface="Times New Roman" pitchFamily="18" charset="0"/>
                <a:cs typeface="Times New Roman" pitchFamily="18" charset="0"/>
              </a:rPr>
              <a:t>.</a:t>
            </a:r>
          </a:p>
          <a:p>
            <a:pPr>
              <a:buFont typeface="Wingdings" pitchFamily="2" charset="2"/>
              <a:buChar char="§"/>
            </a:pPr>
            <a:r>
              <a:rPr lang="fr-FR" sz="2400" dirty="0" smtClean="0">
                <a:latin typeface="Times New Roman" pitchFamily="18" charset="0"/>
                <a:cs typeface="Times New Roman" pitchFamily="18" charset="0"/>
              </a:rPr>
              <a:t>Le modèle </a:t>
            </a:r>
            <a:r>
              <a:rPr lang="fr-FR" sz="2400" dirty="0">
                <a:latin typeface="Times New Roman" pitchFamily="18" charset="0"/>
                <a:cs typeface="Times New Roman" pitchFamily="18" charset="0"/>
              </a:rPr>
              <a:t>d'UML permet de classer les concepts du langage (selon leur niveau d'abstraction ou domaine d'application) et expose sa structure. </a:t>
            </a:r>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3</a:t>
            </a:fld>
            <a:endParaRPr lang="fr-BE"/>
          </a:p>
        </p:txBody>
      </p:sp>
      <p:sp>
        <p:nvSpPr>
          <p:cNvPr id="9" name="Espace réservé du contenu 2"/>
          <p:cNvSpPr txBox="1">
            <a:spLocks/>
          </p:cNvSpPr>
          <p:nvPr/>
        </p:nvSpPr>
        <p:spPr>
          <a:xfrm>
            <a:off x="179512" y="5157192"/>
            <a:ext cx="8784976" cy="12241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2400" dirty="0" smtClean="0">
                <a:latin typeface="Times New Roman" pitchFamily="18" charset="0"/>
                <a:cs typeface="Times New Roman" pitchFamily="18" charset="0"/>
              </a:rPr>
              <a:t>1- L’étape d’analyse</a:t>
            </a:r>
            <a:r>
              <a:rPr lang="fr-FR" sz="2400" dirty="0">
                <a:latin typeface="Times New Roman" pitchFamily="18" charset="0"/>
                <a:cs typeface="Times New Roman" pitchFamily="18" charset="0"/>
              </a:rPr>
              <a:t>, c’est-à-dire l’étude du problème et des besoins (quoi faire </a:t>
            </a:r>
            <a:r>
              <a:rPr lang="fr-FR" sz="2400" dirty="0" smtClean="0">
                <a:latin typeface="Times New Roman" pitchFamily="18" charset="0"/>
                <a:cs typeface="Times New Roman" pitchFamily="18" charset="0"/>
              </a:rPr>
              <a:t>?)</a:t>
            </a:r>
          </a:p>
          <a:p>
            <a:pPr marL="0" indent="0">
              <a:buNone/>
            </a:pPr>
            <a:r>
              <a:rPr lang="fr-FR" sz="2400" dirty="0" smtClean="0">
                <a:latin typeface="Times New Roman" pitchFamily="18" charset="0"/>
                <a:cs typeface="Times New Roman" pitchFamily="18" charset="0"/>
              </a:rPr>
              <a:t>2- L’étape de conception</a:t>
            </a:r>
            <a:r>
              <a:rPr lang="fr-FR" sz="2400" dirty="0">
                <a:latin typeface="Times New Roman" pitchFamily="18" charset="0"/>
                <a:cs typeface="Times New Roman" pitchFamily="18" charset="0"/>
              </a:rPr>
              <a:t>, </a:t>
            </a:r>
            <a:r>
              <a:rPr lang="fr-FR" sz="2400" dirty="0" smtClean="0">
                <a:latin typeface="Times New Roman" pitchFamily="18" charset="0"/>
                <a:cs typeface="Times New Roman" pitchFamily="18" charset="0"/>
              </a:rPr>
              <a:t>qui </a:t>
            </a:r>
            <a:r>
              <a:rPr lang="fr-FR" sz="2400" dirty="0">
                <a:latin typeface="Times New Roman" pitchFamily="18" charset="0"/>
                <a:cs typeface="Times New Roman" pitchFamily="18" charset="0"/>
              </a:rPr>
              <a:t>l’élaboration d’une solution au problème et aux besoins (comment faire ?)</a:t>
            </a:r>
          </a:p>
        </p:txBody>
      </p:sp>
      <p:sp>
        <p:nvSpPr>
          <p:cNvPr id="11" name="Espace réservé du contenu 2"/>
          <p:cNvSpPr txBox="1">
            <a:spLocks/>
          </p:cNvSpPr>
          <p:nvPr/>
        </p:nvSpPr>
        <p:spPr>
          <a:xfrm>
            <a:off x="179512" y="4725144"/>
            <a:ext cx="8784976" cy="6120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
            </a:pPr>
            <a:r>
              <a:rPr lang="fr-FR" sz="2400" dirty="0" smtClean="0">
                <a:solidFill>
                  <a:srgbClr val="FF0000"/>
                </a:solidFill>
                <a:latin typeface="Times New Roman" pitchFamily="18" charset="0"/>
                <a:cs typeface="Times New Roman" pitchFamily="18" charset="0"/>
              </a:rPr>
              <a:t>Étapes d’une modélisation:</a:t>
            </a:r>
            <a:endParaRPr lang="fr-FR" sz="2400" dirty="0">
              <a:solidFill>
                <a:srgbClr val="FF0000"/>
              </a:solidFill>
              <a:latin typeface="Times New Roman" pitchFamily="18" charset="0"/>
              <a:cs typeface="Times New Roman" pitchFamily="18" charset="0"/>
            </a:endParaRPr>
          </a:p>
          <a:p>
            <a:pPr>
              <a:buFont typeface="Wingdings" pitchFamily="2" charset="2"/>
              <a:buChar char="§"/>
            </a:pPr>
            <a:endParaRPr lang="fr-FR" sz="2500" dirty="0">
              <a:solidFill>
                <a:srgbClr val="00B050"/>
              </a:solidFill>
            </a:endParaRPr>
          </a:p>
        </p:txBody>
      </p:sp>
    </p:spTree>
    <p:extLst>
      <p:ext uri="{BB962C8B-B14F-4D97-AF65-F5344CB8AC3E}">
        <p14:creationId xmlns:p14="http://schemas.microsoft.com/office/powerpoint/2010/main" val="131787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404665"/>
            <a:ext cx="8964488" cy="2304256"/>
          </a:xfrm>
        </p:spPr>
        <p:txBody>
          <a:bodyPr>
            <a:normAutofit/>
          </a:bodyPr>
          <a:lstStyle/>
          <a:p>
            <a:pPr>
              <a:buFont typeface="Wingdings" pitchFamily="2" charset="2"/>
              <a:buChar char="§"/>
            </a:pPr>
            <a:r>
              <a:rPr lang="fr-FR" sz="2400" dirty="0" smtClean="0"/>
              <a:t>Dans le </a:t>
            </a:r>
            <a:r>
              <a:rPr lang="fr-FR" sz="2400" dirty="0"/>
              <a:t>cadre de la modélisation d'une application informatique, les auteurs d'UML préconisent d'utiliser une démarche : </a:t>
            </a:r>
            <a:endParaRPr lang="fr-FR" sz="2400" dirty="0" smtClean="0"/>
          </a:p>
          <a:p>
            <a:pPr marL="1085850" lvl="2" indent="-285750">
              <a:buFont typeface="Wingdings" pitchFamily="2" charset="2"/>
              <a:buChar char="Ø"/>
            </a:pPr>
            <a:r>
              <a:rPr lang="fr-FR" sz="2000" dirty="0" smtClean="0"/>
              <a:t>Itérative et </a:t>
            </a:r>
            <a:r>
              <a:rPr lang="fr-FR" sz="2000" dirty="0"/>
              <a:t>incrémentale, </a:t>
            </a:r>
            <a:endParaRPr lang="fr-FR" sz="2000" dirty="0" smtClean="0"/>
          </a:p>
          <a:p>
            <a:pPr marL="1085850" lvl="2" indent="-285750">
              <a:buFont typeface="Wingdings" pitchFamily="2" charset="2"/>
              <a:buChar char="Ø"/>
            </a:pPr>
            <a:r>
              <a:rPr lang="fr-FR" sz="2000" dirty="0" smtClean="0"/>
              <a:t>Guidée  </a:t>
            </a:r>
            <a:r>
              <a:rPr lang="fr-FR" sz="2000" dirty="0"/>
              <a:t>par les besoins des utilisateurs du </a:t>
            </a:r>
            <a:r>
              <a:rPr lang="fr-FR" sz="2000" dirty="0" smtClean="0"/>
              <a:t>système</a:t>
            </a:r>
          </a:p>
          <a:p>
            <a:pPr marL="1085850" lvl="2" indent="-285750">
              <a:buFont typeface="Wingdings" pitchFamily="2" charset="2"/>
              <a:buChar char="Ø"/>
            </a:pPr>
            <a:r>
              <a:rPr lang="fr-FR" sz="2000" dirty="0" smtClean="0"/>
              <a:t>Centrée sur </a:t>
            </a:r>
            <a:r>
              <a:rPr lang="fr-FR" sz="2000" dirty="0"/>
              <a:t>l'architecture logicielle</a:t>
            </a:r>
            <a:r>
              <a:rPr lang="fr-FR" sz="2000" dirty="0" smtClean="0"/>
              <a:t>.</a:t>
            </a:r>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4</a:t>
            </a:fld>
            <a:endParaRPr lang="fr-BE"/>
          </a:p>
        </p:txBody>
      </p:sp>
      <p:sp>
        <p:nvSpPr>
          <p:cNvPr id="11" name="Espace réservé du contenu 2"/>
          <p:cNvSpPr txBox="1">
            <a:spLocks/>
          </p:cNvSpPr>
          <p:nvPr/>
        </p:nvSpPr>
        <p:spPr>
          <a:xfrm>
            <a:off x="-36512" y="2636912"/>
            <a:ext cx="1728192" cy="75608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2400" dirty="0" smtClean="0">
                <a:solidFill>
                  <a:srgbClr val="C00000"/>
                </a:solidFill>
                <a:latin typeface="Times New Roman" pitchFamily="18" charset="0"/>
                <a:cs typeface="Times New Roman" pitchFamily="18" charset="0"/>
              </a:rPr>
              <a:t>L’intégrité </a:t>
            </a:r>
            <a:r>
              <a:rPr lang="fr-FR" sz="2400" dirty="0">
                <a:solidFill>
                  <a:srgbClr val="C00000"/>
                </a:solidFill>
                <a:latin typeface="Times New Roman" pitchFamily="18" charset="0"/>
                <a:cs typeface="Times New Roman" pitchFamily="18" charset="0"/>
              </a:rPr>
              <a:t>de conception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921" y="2874863"/>
            <a:ext cx="5664407" cy="3032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Connecteur droit avec flèche 5"/>
          <p:cNvCxnSpPr>
            <a:stCxn id="11" idx="3"/>
          </p:cNvCxnSpPr>
          <p:nvPr/>
        </p:nvCxnSpPr>
        <p:spPr>
          <a:xfrm>
            <a:off x="1691680" y="3014954"/>
            <a:ext cx="211266" cy="27003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2" name="Espace réservé du contenu 2"/>
          <p:cNvSpPr txBox="1">
            <a:spLocks/>
          </p:cNvSpPr>
          <p:nvPr/>
        </p:nvSpPr>
        <p:spPr>
          <a:xfrm>
            <a:off x="4695" y="5049180"/>
            <a:ext cx="1728192" cy="75608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2400" dirty="0" smtClean="0">
                <a:solidFill>
                  <a:srgbClr val="C00000"/>
                </a:solidFill>
                <a:latin typeface="Times New Roman" pitchFamily="18" charset="0"/>
                <a:cs typeface="Times New Roman" pitchFamily="18" charset="0"/>
              </a:rPr>
              <a:t>L’intégrité d’exécution  </a:t>
            </a:r>
          </a:p>
          <a:p>
            <a:pPr marL="0" indent="0">
              <a:buNone/>
            </a:pPr>
            <a:endParaRPr lang="fr-FR" sz="2400" dirty="0">
              <a:solidFill>
                <a:srgbClr val="C00000"/>
              </a:solidFill>
              <a:latin typeface="Times New Roman" pitchFamily="18" charset="0"/>
              <a:cs typeface="Times New Roman" pitchFamily="18" charset="0"/>
            </a:endParaRPr>
          </a:p>
        </p:txBody>
      </p:sp>
      <p:cxnSp>
        <p:nvCxnSpPr>
          <p:cNvPr id="13" name="Connecteur droit avec flèche 12"/>
          <p:cNvCxnSpPr>
            <a:stCxn id="12" idx="3"/>
          </p:cNvCxnSpPr>
          <p:nvPr/>
        </p:nvCxnSpPr>
        <p:spPr>
          <a:xfrm flipV="1">
            <a:off x="1732887" y="5049180"/>
            <a:ext cx="170059" cy="378042"/>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7" name="Espace réservé du contenu 2"/>
          <p:cNvSpPr txBox="1">
            <a:spLocks/>
          </p:cNvSpPr>
          <p:nvPr/>
        </p:nvSpPr>
        <p:spPr>
          <a:xfrm>
            <a:off x="7524328" y="2906942"/>
            <a:ext cx="1728192" cy="7560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2200" dirty="0" smtClean="0">
                <a:solidFill>
                  <a:srgbClr val="C00000"/>
                </a:solidFill>
                <a:latin typeface="Times New Roman" pitchFamily="18" charset="0"/>
                <a:cs typeface="Times New Roman" pitchFamily="18" charset="0"/>
              </a:rPr>
              <a:t>L’intégrité </a:t>
            </a:r>
            <a:r>
              <a:rPr lang="fr-FR" sz="2200" dirty="0">
                <a:solidFill>
                  <a:srgbClr val="C00000"/>
                </a:solidFill>
                <a:latin typeface="Times New Roman" pitchFamily="18" charset="0"/>
                <a:cs typeface="Times New Roman" pitchFamily="18" charset="0"/>
              </a:rPr>
              <a:t>de </a:t>
            </a:r>
            <a:r>
              <a:rPr lang="fr-FR" sz="2200" dirty="0" smtClean="0">
                <a:solidFill>
                  <a:srgbClr val="C00000"/>
                </a:solidFill>
                <a:latin typeface="Times New Roman" pitchFamily="18" charset="0"/>
                <a:cs typeface="Times New Roman" pitchFamily="18" charset="0"/>
              </a:rPr>
              <a:t>gestion</a:t>
            </a:r>
            <a:endParaRPr lang="fr-FR" sz="2200" dirty="0">
              <a:solidFill>
                <a:srgbClr val="C00000"/>
              </a:solidFill>
              <a:latin typeface="Times New Roman" pitchFamily="18" charset="0"/>
              <a:cs typeface="Times New Roman" pitchFamily="18" charset="0"/>
            </a:endParaRPr>
          </a:p>
        </p:txBody>
      </p:sp>
      <p:cxnSp>
        <p:nvCxnSpPr>
          <p:cNvPr id="18" name="Connecteur droit avec flèche 17"/>
          <p:cNvCxnSpPr>
            <a:stCxn id="17" idx="1"/>
          </p:cNvCxnSpPr>
          <p:nvPr/>
        </p:nvCxnSpPr>
        <p:spPr>
          <a:xfrm flipH="1">
            <a:off x="7380312" y="3284984"/>
            <a:ext cx="144016" cy="378042"/>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22" name="Espace réservé du contenu 2"/>
          <p:cNvSpPr txBox="1">
            <a:spLocks/>
          </p:cNvSpPr>
          <p:nvPr/>
        </p:nvSpPr>
        <p:spPr>
          <a:xfrm>
            <a:off x="7524328" y="4977172"/>
            <a:ext cx="1728192" cy="75608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2400" dirty="0" smtClean="0">
                <a:solidFill>
                  <a:srgbClr val="C00000"/>
                </a:solidFill>
                <a:latin typeface="Times New Roman" pitchFamily="18" charset="0"/>
                <a:cs typeface="Times New Roman" pitchFamily="18" charset="0"/>
              </a:rPr>
              <a:t>L’intégrité </a:t>
            </a:r>
            <a:r>
              <a:rPr lang="fr-FR" sz="2400" dirty="0">
                <a:solidFill>
                  <a:srgbClr val="C00000"/>
                </a:solidFill>
                <a:latin typeface="Times New Roman" pitchFamily="18" charset="0"/>
                <a:cs typeface="Times New Roman" pitchFamily="18" charset="0"/>
              </a:rPr>
              <a:t>de </a:t>
            </a:r>
            <a:r>
              <a:rPr lang="fr-FR" sz="2400" dirty="0" smtClean="0">
                <a:solidFill>
                  <a:srgbClr val="C00000"/>
                </a:solidFill>
                <a:latin typeface="Times New Roman" pitchFamily="18" charset="0"/>
                <a:cs typeface="Times New Roman" pitchFamily="18" charset="0"/>
              </a:rPr>
              <a:t>performance </a:t>
            </a:r>
            <a:endParaRPr lang="fr-FR" sz="2400" dirty="0">
              <a:solidFill>
                <a:srgbClr val="C00000"/>
              </a:solidFill>
              <a:latin typeface="Times New Roman" pitchFamily="18" charset="0"/>
              <a:cs typeface="Times New Roman" pitchFamily="18" charset="0"/>
            </a:endParaRPr>
          </a:p>
        </p:txBody>
      </p:sp>
      <p:cxnSp>
        <p:nvCxnSpPr>
          <p:cNvPr id="23" name="Connecteur droit avec flèche 22"/>
          <p:cNvCxnSpPr>
            <a:stCxn id="22" idx="1"/>
          </p:cNvCxnSpPr>
          <p:nvPr/>
        </p:nvCxnSpPr>
        <p:spPr>
          <a:xfrm flipH="1" flipV="1">
            <a:off x="7380312" y="4977172"/>
            <a:ext cx="144016" cy="378042"/>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25" name="Espace réservé du contenu 2"/>
          <p:cNvSpPr txBox="1">
            <a:spLocks/>
          </p:cNvSpPr>
          <p:nvPr/>
        </p:nvSpPr>
        <p:spPr>
          <a:xfrm>
            <a:off x="3767966" y="5906930"/>
            <a:ext cx="2160240" cy="75608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2400" dirty="0" smtClean="0">
                <a:solidFill>
                  <a:srgbClr val="C00000"/>
                </a:solidFill>
                <a:latin typeface="Times New Roman" pitchFamily="18" charset="0"/>
                <a:cs typeface="Times New Roman" pitchFamily="18" charset="0"/>
              </a:rPr>
              <a:t>Guide pour toute les autres vues </a:t>
            </a:r>
            <a:endParaRPr lang="fr-FR" sz="2400" dirty="0">
              <a:solidFill>
                <a:srgbClr val="C00000"/>
              </a:solidFill>
              <a:latin typeface="Times New Roman" pitchFamily="18" charset="0"/>
              <a:cs typeface="Times New Roman" pitchFamily="18" charset="0"/>
            </a:endParaRPr>
          </a:p>
        </p:txBody>
      </p:sp>
      <p:cxnSp>
        <p:nvCxnSpPr>
          <p:cNvPr id="26" name="Connecteur droit avec flèche 25"/>
          <p:cNvCxnSpPr>
            <a:stCxn id="1026" idx="2"/>
          </p:cNvCxnSpPr>
          <p:nvPr/>
        </p:nvCxnSpPr>
        <p:spPr>
          <a:xfrm flipH="1" flipV="1">
            <a:off x="4614143" y="4718798"/>
            <a:ext cx="77982" cy="1188132"/>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4512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par>
                                <p:cTn id="51" presetID="10" presetClass="entr" presetSubtype="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par>
                                <p:cTn id="59" presetID="10"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P spid="12" grpId="0"/>
      <p:bldP spid="17" grpId="0"/>
      <p:bldP spid="22"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7504" y="332656"/>
            <a:ext cx="8856984" cy="5793507"/>
          </a:xfrm>
        </p:spPr>
        <p:txBody>
          <a:bodyPr/>
          <a:lstStyle/>
          <a:p>
            <a:pPr>
              <a:buFont typeface="Wingdings" pitchFamily="2" charset="2"/>
              <a:buChar char="§"/>
            </a:pPr>
            <a:r>
              <a:rPr lang="fr-FR" sz="2400" dirty="0" smtClean="0"/>
              <a:t>Pour les diagrammes UML, il existe deux </a:t>
            </a:r>
            <a:r>
              <a:rPr lang="fr-FR" sz="2400" dirty="0"/>
              <a:t>types de vues du système qui comportent chacune leurs propres diagrammes : </a:t>
            </a:r>
          </a:p>
          <a:p>
            <a:pPr marL="914400" lvl="2" indent="0">
              <a:buNone/>
            </a:pPr>
            <a:r>
              <a:rPr lang="fr-FR" b="1" dirty="0" smtClean="0"/>
              <a:t>Les vues </a:t>
            </a:r>
            <a:r>
              <a:rPr lang="fr-FR" b="1" dirty="0"/>
              <a:t>statiques </a:t>
            </a:r>
            <a:r>
              <a:rPr lang="fr-FR" b="1" dirty="0" smtClean="0"/>
              <a:t>:</a:t>
            </a:r>
          </a:p>
          <a:p>
            <a:pPr lvl="3">
              <a:buFont typeface="Wingdings" pitchFamily="2" charset="2"/>
              <a:buChar char="Ø"/>
            </a:pPr>
            <a:r>
              <a:rPr lang="fr-FR" sz="2400" dirty="0" smtClean="0"/>
              <a:t>Diagrammes de </a:t>
            </a:r>
            <a:r>
              <a:rPr lang="fr-FR" sz="2400" dirty="0"/>
              <a:t>cas </a:t>
            </a:r>
            <a:r>
              <a:rPr lang="fr-FR" sz="2400" dirty="0" smtClean="0"/>
              <a:t>d'utilisation</a:t>
            </a:r>
          </a:p>
          <a:p>
            <a:pPr lvl="3">
              <a:buFont typeface="Wingdings" pitchFamily="2" charset="2"/>
              <a:buChar char="Ø"/>
            </a:pPr>
            <a:r>
              <a:rPr lang="fr-FR" sz="2400" dirty="0" smtClean="0"/>
              <a:t>Diagrammes </a:t>
            </a:r>
            <a:r>
              <a:rPr lang="fr-FR" sz="2400" dirty="0"/>
              <a:t>d'objets </a:t>
            </a:r>
            <a:endParaRPr lang="fr-FR" sz="2400" dirty="0" smtClean="0"/>
          </a:p>
          <a:p>
            <a:pPr lvl="3">
              <a:buFont typeface="Wingdings" pitchFamily="2" charset="2"/>
              <a:buChar char="Ø"/>
            </a:pPr>
            <a:r>
              <a:rPr lang="fr-FR" sz="2400" dirty="0" smtClean="0"/>
              <a:t>Diagrammes de classes</a:t>
            </a:r>
          </a:p>
          <a:p>
            <a:pPr lvl="3">
              <a:buFont typeface="Wingdings" pitchFamily="2" charset="2"/>
              <a:buChar char="Ø"/>
            </a:pPr>
            <a:r>
              <a:rPr lang="fr-FR" sz="2400" dirty="0" smtClean="0"/>
              <a:t>Diagrammes de composants</a:t>
            </a:r>
          </a:p>
          <a:p>
            <a:pPr lvl="3">
              <a:buFont typeface="Wingdings" pitchFamily="2" charset="2"/>
              <a:buChar char="Ø"/>
            </a:pPr>
            <a:r>
              <a:rPr lang="fr-FR" sz="2400" dirty="0" smtClean="0"/>
              <a:t>Diagrammes de </a:t>
            </a:r>
            <a:r>
              <a:rPr lang="fr-FR" sz="2400" dirty="0"/>
              <a:t>déploiement </a:t>
            </a:r>
            <a:endParaRPr lang="fr-FR" sz="2400" dirty="0" smtClean="0"/>
          </a:p>
          <a:p>
            <a:pPr marL="914400" lvl="2" indent="0">
              <a:buNone/>
            </a:pPr>
            <a:r>
              <a:rPr lang="fr-FR" b="1" dirty="0" smtClean="0"/>
              <a:t>Les vues </a:t>
            </a:r>
            <a:r>
              <a:rPr lang="fr-FR" b="1" dirty="0"/>
              <a:t>dynamiques </a:t>
            </a:r>
            <a:r>
              <a:rPr lang="fr-FR" b="1" dirty="0" smtClean="0"/>
              <a:t>:</a:t>
            </a:r>
          </a:p>
          <a:p>
            <a:pPr lvl="3">
              <a:buFont typeface="Wingdings" pitchFamily="2" charset="2"/>
              <a:buChar char="Ø"/>
            </a:pPr>
            <a:r>
              <a:rPr lang="fr-FR" sz="2400" dirty="0" smtClean="0"/>
              <a:t>Diagrammes de collaboration</a:t>
            </a:r>
          </a:p>
          <a:p>
            <a:pPr lvl="3">
              <a:buFont typeface="Wingdings" pitchFamily="2" charset="2"/>
              <a:buChar char="Ø"/>
            </a:pPr>
            <a:r>
              <a:rPr lang="fr-FR" sz="2400" dirty="0" smtClean="0"/>
              <a:t>Diagrammes de </a:t>
            </a:r>
            <a:r>
              <a:rPr lang="fr-FR" sz="2400" dirty="0"/>
              <a:t>séquence </a:t>
            </a:r>
            <a:endParaRPr lang="fr-FR" sz="2400" dirty="0" smtClean="0"/>
          </a:p>
          <a:p>
            <a:pPr lvl="3">
              <a:buFont typeface="Wingdings" pitchFamily="2" charset="2"/>
              <a:buChar char="Ø"/>
            </a:pPr>
            <a:r>
              <a:rPr lang="fr-FR" sz="2400" dirty="0" smtClean="0"/>
              <a:t>Diagrammes d'états-transitions</a:t>
            </a:r>
          </a:p>
          <a:p>
            <a:pPr lvl="3">
              <a:buFont typeface="Wingdings" pitchFamily="2" charset="2"/>
              <a:buChar char="Ø"/>
            </a:pPr>
            <a:r>
              <a:rPr lang="fr-FR" sz="2400" dirty="0" smtClean="0"/>
              <a:t>Diagrammes d'activités</a:t>
            </a:r>
            <a:endParaRPr lang="fr-FR" sz="24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5</a:t>
            </a:fld>
            <a:endParaRPr lang="fr-BE"/>
          </a:p>
        </p:txBody>
      </p:sp>
    </p:spTree>
    <p:extLst>
      <p:ext uri="{BB962C8B-B14F-4D97-AF65-F5344CB8AC3E}">
        <p14:creationId xmlns:p14="http://schemas.microsoft.com/office/powerpoint/2010/main" val="385279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1143000"/>
          </a:xfrm>
        </p:spPr>
        <p:txBody>
          <a:bodyPr>
            <a:normAutofit fontScale="90000"/>
          </a:bodyPr>
          <a:lstStyle/>
          <a:p>
            <a:pPr marL="742950" indent="-742950">
              <a:buFont typeface="+mj-lt"/>
              <a:buAutoNum type="arabicPeriod" startAt="3"/>
            </a:pPr>
            <a:r>
              <a:rPr lang="fr-FR" dirty="0" smtClean="0">
                <a:latin typeface="Times New Roman" pitchFamily="18" charset="0"/>
                <a:cs typeface="Times New Roman" pitchFamily="18" charset="0"/>
              </a:rPr>
              <a:t>Diagramme de cas d’utilisation (use case)   </a:t>
            </a:r>
            <a:endParaRPr lang="fr-FR" dirty="0">
              <a:latin typeface="Times New Roman" pitchFamily="18" charset="0"/>
              <a:cs typeface="Times New Roman" pitchFamily="18" charset="0"/>
            </a:endParaRPr>
          </a:p>
        </p:txBody>
      </p:sp>
      <p:sp>
        <p:nvSpPr>
          <p:cNvPr id="3" name="Espace réservé du contenu 2"/>
          <p:cNvSpPr>
            <a:spLocks noGrp="1"/>
          </p:cNvSpPr>
          <p:nvPr>
            <p:ph idx="1"/>
          </p:nvPr>
        </p:nvSpPr>
        <p:spPr>
          <a:xfrm>
            <a:off x="179512" y="1207293"/>
            <a:ext cx="8964488" cy="4958011"/>
          </a:xfrm>
        </p:spPr>
        <p:txBody>
          <a:bodyPr>
            <a:normAutofit/>
          </a:bodyPr>
          <a:lstStyle/>
          <a:p>
            <a:pPr>
              <a:buFont typeface="Wingdings" pitchFamily="2" charset="2"/>
              <a:buChar char="§"/>
            </a:pPr>
            <a:r>
              <a:rPr lang="fr-FR" sz="2200" dirty="0" smtClean="0">
                <a:latin typeface="Times New Roman" pitchFamily="18" charset="0"/>
                <a:cs typeface="Times New Roman" pitchFamily="18" charset="0"/>
              </a:rPr>
              <a:t>Les cas </a:t>
            </a:r>
            <a:r>
              <a:rPr lang="fr-FR" sz="2200" dirty="0">
                <a:latin typeface="Times New Roman" pitchFamily="18" charset="0"/>
                <a:cs typeface="Times New Roman" pitchFamily="18" charset="0"/>
              </a:rPr>
              <a:t>d’utilisation identifient les utilisateurs du système (</a:t>
            </a:r>
            <a:r>
              <a:rPr lang="fr-FR" sz="2200" b="1" dirty="0">
                <a:latin typeface="Times New Roman" pitchFamily="18" charset="0"/>
                <a:cs typeface="Times New Roman" pitchFamily="18" charset="0"/>
              </a:rPr>
              <a:t>acteurs</a:t>
            </a:r>
            <a:r>
              <a:rPr lang="fr-FR" sz="2200" dirty="0">
                <a:latin typeface="Times New Roman" pitchFamily="18" charset="0"/>
                <a:cs typeface="Times New Roman" pitchFamily="18" charset="0"/>
              </a:rPr>
              <a:t>) et leurs interactions avec le système. Ils permettent de classer les acteurs et structurer les objectifs du </a:t>
            </a:r>
            <a:r>
              <a:rPr lang="fr-FR" sz="2200" dirty="0" smtClean="0">
                <a:latin typeface="Times New Roman" pitchFamily="18" charset="0"/>
                <a:cs typeface="Times New Roman" pitchFamily="18" charset="0"/>
              </a:rPr>
              <a:t>système. </a:t>
            </a:r>
          </a:p>
          <a:p>
            <a:pPr marL="0" indent="0">
              <a:buNone/>
            </a:pPr>
            <a:endParaRPr lang="fr-FR" sz="2200" dirty="0">
              <a:latin typeface="Times New Roman" pitchFamily="18" charset="0"/>
              <a:cs typeface="Times New Roman" pitchFamily="18" charset="0"/>
            </a:endParaRPr>
          </a:p>
          <a:p>
            <a:pPr marL="0" indent="0">
              <a:buNone/>
            </a:pPr>
            <a:endParaRPr lang="fr-FR" sz="2200" dirty="0" smtClean="0">
              <a:latin typeface="Times New Roman" pitchFamily="18" charset="0"/>
              <a:cs typeface="Times New Roman" pitchFamily="18" charset="0"/>
            </a:endParaRPr>
          </a:p>
          <a:p>
            <a:pPr>
              <a:buFont typeface="Wingdings" pitchFamily="2" charset="2"/>
              <a:buChar char="§"/>
            </a:pPr>
            <a:r>
              <a:rPr lang="fr-FR" sz="2200" dirty="0">
                <a:latin typeface="Times New Roman" pitchFamily="18" charset="0"/>
                <a:cs typeface="Times New Roman" pitchFamily="18" charset="0"/>
              </a:rPr>
              <a:t>Une fois identifiés et structurés, ces besoins </a:t>
            </a:r>
            <a:r>
              <a:rPr lang="fr-FR" sz="2200" dirty="0" smtClean="0">
                <a:latin typeface="Times New Roman" pitchFamily="18" charset="0"/>
                <a:cs typeface="Times New Roman" pitchFamily="18" charset="0"/>
              </a:rPr>
              <a:t>:</a:t>
            </a:r>
          </a:p>
          <a:p>
            <a:pPr lvl="1">
              <a:buFont typeface="Wingdings" pitchFamily="2" charset="2"/>
              <a:buChar char="Ø"/>
            </a:pPr>
            <a:r>
              <a:rPr lang="fr-FR" sz="2200" dirty="0" smtClean="0">
                <a:latin typeface="Times New Roman" pitchFamily="18" charset="0"/>
                <a:cs typeface="Times New Roman" pitchFamily="18" charset="0"/>
              </a:rPr>
              <a:t>Définissent  </a:t>
            </a:r>
            <a:r>
              <a:rPr lang="fr-FR" sz="2200" dirty="0">
                <a:latin typeface="Times New Roman" pitchFamily="18" charset="0"/>
                <a:cs typeface="Times New Roman" pitchFamily="18" charset="0"/>
              </a:rPr>
              <a:t>le contour du système à modéliser (ils précisent le but à atteindre), </a:t>
            </a:r>
            <a:endParaRPr lang="fr-FR" sz="2200" dirty="0" smtClean="0">
              <a:latin typeface="Times New Roman" pitchFamily="18" charset="0"/>
              <a:cs typeface="Times New Roman" pitchFamily="18" charset="0"/>
            </a:endParaRPr>
          </a:p>
          <a:p>
            <a:pPr lvl="1">
              <a:buFont typeface="Wingdings" pitchFamily="2" charset="2"/>
              <a:buChar char="Ø"/>
            </a:pPr>
            <a:r>
              <a:rPr lang="fr-FR" sz="2200" dirty="0" smtClean="0">
                <a:latin typeface="Times New Roman" pitchFamily="18" charset="0"/>
                <a:cs typeface="Times New Roman" pitchFamily="18" charset="0"/>
              </a:rPr>
              <a:t>Permettent </a:t>
            </a:r>
            <a:r>
              <a:rPr lang="fr-FR" sz="2200" dirty="0">
                <a:latin typeface="Times New Roman" pitchFamily="18" charset="0"/>
                <a:cs typeface="Times New Roman" pitchFamily="18" charset="0"/>
              </a:rPr>
              <a:t>d'identifier les fonctionnalités principales (critiques) du système. </a:t>
            </a:r>
            <a:endParaRPr lang="fr-FR" sz="2200" dirty="0" smtClean="0">
              <a:latin typeface="Times New Roman" pitchFamily="18" charset="0"/>
              <a:cs typeface="Times New Roman" pitchFamily="18" charset="0"/>
            </a:endParaRPr>
          </a:p>
          <a:p>
            <a:pPr marL="457200" lvl="1" indent="0">
              <a:buNone/>
            </a:pPr>
            <a:endParaRPr lang="fr-FR" sz="2200" dirty="0">
              <a:latin typeface="Times New Roman" pitchFamily="18" charset="0"/>
              <a:cs typeface="Times New Roman" pitchFamily="18" charset="0"/>
            </a:endParaRPr>
          </a:p>
          <a:p>
            <a:pPr marL="57150" indent="0">
              <a:buNone/>
            </a:pPr>
            <a:r>
              <a:rPr lang="fr-FR" sz="2200" dirty="0" smtClean="0">
                <a:solidFill>
                  <a:srgbClr val="FF0000"/>
                </a:solidFill>
                <a:latin typeface="Times New Roman" pitchFamily="18" charset="0"/>
                <a:cs typeface="Times New Roman" pitchFamily="18" charset="0"/>
              </a:rPr>
              <a:t>Les </a:t>
            </a:r>
            <a:r>
              <a:rPr lang="fr-FR" sz="2200" dirty="0">
                <a:solidFill>
                  <a:srgbClr val="FF0000"/>
                </a:solidFill>
                <a:latin typeface="Times New Roman" pitchFamily="18" charset="0"/>
                <a:cs typeface="Times New Roman" pitchFamily="18" charset="0"/>
              </a:rPr>
              <a:t>use cases ne doivent donc en aucun cas décrire des solutions d'implémentation</a:t>
            </a:r>
            <a:r>
              <a:rPr lang="fr-FR" sz="2200" dirty="0" smtClean="0">
                <a:solidFill>
                  <a:srgbClr val="FF0000"/>
                </a:solidFill>
                <a:latin typeface="Times New Roman" pitchFamily="18" charset="0"/>
                <a:cs typeface="Times New Roman" pitchFamily="18" charset="0"/>
              </a:rPr>
              <a:t>.</a:t>
            </a:r>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6</a:t>
            </a:fld>
            <a:endParaRPr lang="fr-BE"/>
          </a:p>
        </p:txBody>
      </p:sp>
    </p:spTree>
    <p:extLst>
      <p:ext uri="{BB962C8B-B14F-4D97-AF65-F5344CB8AC3E}">
        <p14:creationId xmlns:p14="http://schemas.microsoft.com/office/powerpoint/2010/main" val="373846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fld id="{CF4668DC-857F-487D-BFFA-8C0CA5037977}" type="slidenum">
              <a:rPr lang="fr-BE" smtClean="0"/>
              <a:t>7</a:t>
            </a:fld>
            <a:endParaRPr lang="fr-BE"/>
          </a:p>
        </p:txBody>
      </p:sp>
      <p:sp>
        <p:nvSpPr>
          <p:cNvPr id="9" name="Espace réservé du contenu 2"/>
          <p:cNvSpPr txBox="1">
            <a:spLocks/>
          </p:cNvSpPr>
          <p:nvPr/>
        </p:nvSpPr>
        <p:spPr>
          <a:xfrm>
            <a:off x="325426" y="980728"/>
            <a:ext cx="8784976" cy="48965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2200" dirty="0">
                <a:latin typeface="Times New Roman" pitchFamily="18" charset="0"/>
                <a:cs typeface="Times New Roman" pitchFamily="18" charset="0"/>
              </a:rPr>
              <a:t>Pour aboutir au modèle des cas d’utilisation, il faudra appliquer la démarche suivante : </a:t>
            </a:r>
            <a:endParaRPr lang="fr-FR" sz="2200" dirty="0" smtClean="0">
              <a:latin typeface="Times New Roman" pitchFamily="18" charset="0"/>
              <a:cs typeface="Times New Roman" pitchFamily="18" charset="0"/>
            </a:endParaRPr>
          </a:p>
          <a:p>
            <a:pPr marL="0" indent="0">
              <a:buNone/>
            </a:pPr>
            <a:endParaRPr lang="fr-FR" sz="2200" dirty="0" smtClean="0">
              <a:latin typeface="Times New Roman" pitchFamily="18" charset="0"/>
              <a:cs typeface="Times New Roman" pitchFamily="18" charset="0"/>
            </a:endParaRPr>
          </a:p>
          <a:p>
            <a:pPr lvl="1">
              <a:buFont typeface="Wingdings" pitchFamily="2" charset="2"/>
              <a:buChar char="Ø"/>
            </a:pPr>
            <a:r>
              <a:rPr lang="fr-FR" sz="2200" dirty="0" smtClean="0">
                <a:latin typeface="Times New Roman" pitchFamily="18" charset="0"/>
                <a:cs typeface="Times New Roman" pitchFamily="18" charset="0"/>
              </a:rPr>
              <a:t>Identifier les </a:t>
            </a:r>
            <a:r>
              <a:rPr lang="fr-FR" sz="2200" b="1" dirty="0">
                <a:latin typeface="Times New Roman" pitchFamily="18" charset="0"/>
                <a:cs typeface="Times New Roman" pitchFamily="18" charset="0"/>
              </a:rPr>
              <a:t>acteurs</a:t>
            </a:r>
            <a:r>
              <a:rPr lang="fr-FR" sz="2200" dirty="0">
                <a:latin typeface="Times New Roman" pitchFamily="18" charset="0"/>
                <a:cs typeface="Times New Roman" pitchFamily="18" charset="0"/>
              </a:rPr>
              <a:t>, </a:t>
            </a:r>
            <a:endParaRPr lang="fr-FR" sz="2200" dirty="0" smtClean="0">
              <a:latin typeface="Times New Roman" pitchFamily="18" charset="0"/>
              <a:cs typeface="Times New Roman" pitchFamily="18" charset="0"/>
            </a:endParaRPr>
          </a:p>
          <a:p>
            <a:pPr marL="457200" lvl="1" indent="0">
              <a:buNone/>
            </a:pPr>
            <a:endParaRPr lang="fr-FR" sz="2200" dirty="0" smtClean="0">
              <a:latin typeface="Times New Roman" pitchFamily="18" charset="0"/>
              <a:cs typeface="Times New Roman" pitchFamily="18" charset="0"/>
            </a:endParaRPr>
          </a:p>
          <a:p>
            <a:pPr lvl="1">
              <a:buFont typeface="Wingdings" pitchFamily="2" charset="2"/>
              <a:buChar char="Ø"/>
            </a:pPr>
            <a:r>
              <a:rPr lang="fr-FR" sz="2200" dirty="0" smtClean="0">
                <a:latin typeface="Times New Roman" pitchFamily="18" charset="0"/>
                <a:cs typeface="Times New Roman" pitchFamily="18" charset="0"/>
              </a:rPr>
              <a:t>Identifier les </a:t>
            </a:r>
            <a:r>
              <a:rPr lang="fr-FR" sz="2200" b="1" dirty="0">
                <a:latin typeface="Times New Roman" pitchFamily="18" charset="0"/>
                <a:cs typeface="Times New Roman" pitchFamily="18" charset="0"/>
              </a:rPr>
              <a:t>cas d’utilisation</a:t>
            </a:r>
            <a:r>
              <a:rPr lang="fr-FR" sz="2200" dirty="0">
                <a:latin typeface="Times New Roman" pitchFamily="18" charset="0"/>
                <a:cs typeface="Times New Roman" pitchFamily="18" charset="0"/>
              </a:rPr>
              <a:t>, </a:t>
            </a:r>
            <a:endParaRPr lang="fr-FR" sz="2200" dirty="0" smtClean="0">
              <a:latin typeface="Times New Roman" pitchFamily="18" charset="0"/>
              <a:cs typeface="Times New Roman" pitchFamily="18" charset="0"/>
            </a:endParaRPr>
          </a:p>
          <a:p>
            <a:pPr marL="457200" lvl="1" indent="0">
              <a:buNone/>
            </a:pPr>
            <a:endParaRPr lang="fr-FR" sz="2200" dirty="0" smtClean="0">
              <a:latin typeface="Times New Roman" pitchFamily="18" charset="0"/>
              <a:cs typeface="Times New Roman" pitchFamily="18" charset="0"/>
            </a:endParaRPr>
          </a:p>
          <a:p>
            <a:pPr lvl="1">
              <a:buFont typeface="Wingdings" pitchFamily="2" charset="2"/>
              <a:buChar char="Ø"/>
            </a:pPr>
            <a:r>
              <a:rPr lang="fr-FR" sz="2200" dirty="0" smtClean="0">
                <a:latin typeface="Times New Roman" pitchFamily="18" charset="0"/>
                <a:cs typeface="Times New Roman" pitchFamily="18" charset="0"/>
              </a:rPr>
              <a:t>Structurer les </a:t>
            </a:r>
            <a:r>
              <a:rPr lang="fr-FR" sz="2200" dirty="0">
                <a:latin typeface="Times New Roman" pitchFamily="18" charset="0"/>
                <a:cs typeface="Times New Roman" pitchFamily="18" charset="0"/>
              </a:rPr>
              <a:t>cas d’utilisation en packages si nécessaire, </a:t>
            </a:r>
            <a:endParaRPr lang="fr-FR" sz="2200" dirty="0" smtClean="0">
              <a:latin typeface="Times New Roman" pitchFamily="18" charset="0"/>
              <a:cs typeface="Times New Roman" pitchFamily="18" charset="0"/>
            </a:endParaRPr>
          </a:p>
          <a:p>
            <a:pPr marL="457200" lvl="1" indent="0">
              <a:buNone/>
            </a:pPr>
            <a:endParaRPr lang="fr-FR" sz="2200" dirty="0" smtClean="0">
              <a:latin typeface="Times New Roman" pitchFamily="18" charset="0"/>
              <a:cs typeface="Times New Roman" pitchFamily="18" charset="0"/>
            </a:endParaRPr>
          </a:p>
          <a:p>
            <a:pPr lvl="1">
              <a:buFont typeface="Wingdings" pitchFamily="2" charset="2"/>
              <a:buChar char="Ø"/>
            </a:pPr>
            <a:r>
              <a:rPr lang="fr-FR" sz="2200" dirty="0" smtClean="0">
                <a:latin typeface="Times New Roman" pitchFamily="18" charset="0"/>
                <a:cs typeface="Times New Roman" pitchFamily="18" charset="0"/>
              </a:rPr>
              <a:t>Ajouter les </a:t>
            </a:r>
            <a:r>
              <a:rPr lang="fr-FR" sz="2200" dirty="0">
                <a:latin typeface="Times New Roman" pitchFamily="18" charset="0"/>
                <a:cs typeface="Times New Roman" pitchFamily="18" charset="0"/>
              </a:rPr>
              <a:t>relations entre </a:t>
            </a:r>
            <a:r>
              <a:rPr lang="fr-FR" sz="2200" b="1" dirty="0">
                <a:latin typeface="Times New Roman" pitchFamily="18" charset="0"/>
                <a:cs typeface="Times New Roman" pitchFamily="18" charset="0"/>
              </a:rPr>
              <a:t>cas d’utilisation</a:t>
            </a:r>
            <a:r>
              <a:rPr lang="fr-FR" sz="2200" dirty="0">
                <a:latin typeface="Times New Roman" pitchFamily="18" charset="0"/>
                <a:cs typeface="Times New Roman" pitchFamily="18" charset="0"/>
              </a:rPr>
              <a:t>, </a:t>
            </a:r>
            <a:endParaRPr lang="fr-FR" sz="2200" dirty="0" smtClean="0">
              <a:latin typeface="Times New Roman" pitchFamily="18" charset="0"/>
              <a:cs typeface="Times New Roman" pitchFamily="18" charset="0"/>
            </a:endParaRPr>
          </a:p>
          <a:p>
            <a:pPr lvl="1">
              <a:buFont typeface="Wingdings" pitchFamily="2" charset="2"/>
              <a:buChar char="Ø"/>
            </a:pPr>
            <a:endParaRPr lang="fr-FR" sz="2200" dirty="0" smtClean="0">
              <a:latin typeface="Times New Roman" pitchFamily="18" charset="0"/>
              <a:cs typeface="Times New Roman" pitchFamily="18" charset="0"/>
            </a:endParaRPr>
          </a:p>
          <a:p>
            <a:pPr lvl="1">
              <a:buFont typeface="Wingdings" pitchFamily="2" charset="2"/>
              <a:buChar char="Ø"/>
            </a:pPr>
            <a:r>
              <a:rPr lang="fr-FR" sz="2200" dirty="0" smtClean="0">
                <a:latin typeface="Times New Roman" pitchFamily="18" charset="0"/>
                <a:cs typeface="Times New Roman" pitchFamily="18" charset="0"/>
              </a:rPr>
              <a:t>Finaliser un </a:t>
            </a:r>
            <a:r>
              <a:rPr lang="fr-FR" sz="2200" dirty="0">
                <a:latin typeface="Times New Roman" pitchFamily="18" charset="0"/>
                <a:cs typeface="Times New Roman" pitchFamily="18" charset="0"/>
              </a:rPr>
              <a:t>ou plusieurs diagrammes de cas d’utilisation par package.</a:t>
            </a:r>
          </a:p>
        </p:txBody>
      </p:sp>
    </p:spTree>
    <p:extLst>
      <p:ext uri="{BB962C8B-B14F-4D97-AF65-F5344CB8AC3E}">
        <p14:creationId xmlns:p14="http://schemas.microsoft.com/office/powerpoint/2010/main" val="183910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fade">
                                      <p:cBhvr>
                                        <p:cTn id="22" dur="500"/>
                                        <p:tgtEl>
                                          <p:spTgt spid="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animEffect transition="in" filter="fade">
                                      <p:cBhvr>
                                        <p:cTn id="27" dur="500"/>
                                        <p:tgtEl>
                                          <p:spTgt spid="9">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10" end="10"/>
                                            </p:txEl>
                                          </p:spTgt>
                                        </p:tgtEl>
                                        <p:attrNameLst>
                                          <p:attrName>style.visibility</p:attrName>
                                        </p:attrNameLst>
                                      </p:cBhvr>
                                      <p:to>
                                        <p:strVal val="visible"/>
                                      </p:to>
                                    </p:set>
                                    <p:animEffect transition="in" filter="fade">
                                      <p:cBhvr>
                                        <p:cTn id="32"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fld id="{CF4668DC-857F-487D-BFFA-8C0CA5037977}" type="slidenum">
              <a:rPr lang="fr-BE" smtClean="0"/>
              <a:t>8</a:t>
            </a:fld>
            <a:endParaRPr lang="fr-BE"/>
          </a:p>
        </p:txBody>
      </p:sp>
      <p:sp>
        <p:nvSpPr>
          <p:cNvPr id="9" name="Espace réservé du contenu 2"/>
          <p:cNvSpPr txBox="1">
            <a:spLocks/>
          </p:cNvSpPr>
          <p:nvPr/>
        </p:nvSpPr>
        <p:spPr>
          <a:xfrm>
            <a:off x="325426" y="1412776"/>
            <a:ext cx="8784976" cy="48965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2400" b="1" dirty="0" smtClean="0">
                <a:latin typeface="Times New Roman" pitchFamily="18" charset="0"/>
                <a:cs typeface="Times New Roman" pitchFamily="18" charset="0"/>
              </a:rPr>
              <a:t>Acteur </a:t>
            </a:r>
          </a:p>
          <a:p>
            <a:pPr marL="0" indent="0">
              <a:buNone/>
            </a:pPr>
            <a:r>
              <a:rPr lang="fr-FR" sz="2200" dirty="0" smtClean="0">
                <a:latin typeface="Times New Roman" pitchFamily="18" charset="0"/>
                <a:cs typeface="Times New Roman" pitchFamily="18" charset="0"/>
              </a:rPr>
              <a:t>Un </a:t>
            </a:r>
            <a:r>
              <a:rPr lang="fr-FR" sz="2200" dirty="0">
                <a:latin typeface="Times New Roman" pitchFamily="18" charset="0"/>
                <a:cs typeface="Times New Roman" pitchFamily="18" charset="0"/>
              </a:rPr>
              <a:t>acteur représente un rôle joué par une personne ou une chose </a:t>
            </a:r>
            <a:r>
              <a:rPr lang="fr-FR" sz="2200" dirty="0" smtClean="0">
                <a:latin typeface="Times New Roman" pitchFamily="18" charset="0"/>
                <a:cs typeface="Times New Roman" pitchFamily="18" charset="0"/>
              </a:rPr>
              <a:t>qui interagit </a:t>
            </a:r>
            <a:r>
              <a:rPr lang="fr-FR" sz="2200" dirty="0">
                <a:latin typeface="Times New Roman" pitchFamily="18" charset="0"/>
                <a:cs typeface="Times New Roman" pitchFamily="18" charset="0"/>
              </a:rPr>
              <a:t>avec le </a:t>
            </a:r>
            <a:r>
              <a:rPr lang="fr-FR" sz="2200" dirty="0" smtClean="0">
                <a:latin typeface="Times New Roman" pitchFamily="18" charset="0"/>
                <a:cs typeface="Times New Roman" pitchFamily="18" charset="0"/>
              </a:rPr>
              <a:t>système.</a:t>
            </a:r>
          </a:p>
          <a:p>
            <a:pPr marL="0" indent="0">
              <a:buNone/>
            </a:pPr>
            <a:r>
              <a:rPr lang="fr-FR" sz="2200" dirty="0" smtClean="0">
                <a:latin typeface="Times New Roman" pitchFamily="18" charset="0"/>
                <a:cs typeface="Times New Roman" pitchFamily="18" charset="0"/>
              </a:rPr>
              <a:t>Il peut </a:t>
            </a:r>
            <a:r>
              <a:rPr lang="fr-FR" sz="2200" dirty="0">
                <a:latin typeface="Times New Roman" pitchFamily="18" charset="0"/>
                <a:cs typeface="Times New Roman" pitchFamily="18" charset="0"/>
              </a:rPr>
              <a:t>être </a:t>
            </a:r>
            <a:r>
              <a:rPr lang="fr-FR" sz="2200" dirty="0" smtClean="0">
                <a:latin typeface="Times New Roman" pitchFamily="18" charset="0"/>
                <a:cs typeface="Times New Roman" pitchFamily="18" charset="0"/>
              </a:rPr>
              <a:t>:</a:t>
            </a:r>
          </a:p>
          <a:p>
            <a:pPr marL="0" indent="0">
              <a:buNone/>
            </a:pPr>
            <a:r>
              <a:rPr lang="fr-FR" sz="2200" dirty="0" smtClean="0">
                <a:latin typeface="Times New Roman" pitchFamily="18" charset="0"/>
                <a:cs typeface="Times New Roman" pitchFamily="18" charset="0"/>
              </a:rPr>
              <a:t>	– </a:t>
            </a:r>
            <a:r>
              <a:rPr lang="fr-FR" sz="2200" dirty="0">
                <a:latin typeface="Times New Roman" pitchFamily="18" charset="0"/>
                <a:cs typeface="Times New Roman" pitchFamily="18" charset="0"/>
              </a:rPr>
              <a:t>un humain </a:t>
            </a:r>
            <a:endParaRPr lang="fr-FR" sz="2200" dirty="0" smtClean="0">
              <a:latin typeface="Times New Roman" pitchFamily="18" charset="0"/>
              <a:cs typeface="Times New Roman" pitchFamily="18" charset="0"/>
            </a:endParaRPr>
          </a:p>
          <a:p>
            <a:pPr marL="0" indent="0">
              <a:buNone/>
            </a:pPr>
            <a:r>
              <a:rPr lang="fr-FR" sz="2200" dirty="0">
                <a:latin typeface="Times New Roman" pitchFamily="18" charset="0"/>
                <a:cs typeface="Times New Roman" pitchFamily="18" charset="0"/>
              </a:rPr>
              <a:t>	</a:t>
            </a:r>
            <a:r>
              <a:rPr lang="fr-FR" sz="2200" dirty="0" smtClean="0">
                <a:latin typeface="Times New Roman" pitchFamily="18" charset="0"/>
                <a:cs typeface="Times New Roman" pitchFamily="18" charset="0"/>
              </a:rPr>
              <a:t>– </a:t>
            </a:r>
            <a:r>
              <a:rPr lang="fr-FR" sz="2200" dirty="0">
                <a:latin typeface="Times New Roman" pitchFamily="18" charset="0"/>
                <a:cs typeface="Times New Roman" pitchFamily="18" charset="0"/>
              </a:rPr>
              <a:t>un dispositif </a:t>
            </a:r>
            <a:r>
              <a:rPr lang="fr-FR" sz="2200" dirty="0" smtClean="0">
                <a:latin typeface="Times New Roman" pitchFamily="18" charset="0"/>
                <a:cs typeface="Times New Roman" pitchFamily="18" charset="0"/>
              </a:rPr>
              <a:t>matériel</a:t>
            </a:r>
          </a:p>
          <a:p>
            <a:pPr marL="0" indent="0">
              <a:buNone/>
            </a:pPr>
            <a:r>
              <a:rPr lang="fr-FR" sz="2200" dirty="0">
                <a:latin typeface="Times New Roman" pitchFamily="18" charset="0"/>
                <a:cs typeface="Times New Roman" pitchFamily="18" charset="0"/>
              </a:rPr>
              <a:t>	</a:t>
            </a:r>
            <a:r>
              <a:rPr lang="fr-FR" sz="2200" dirty="0" smtClean="0">
                <a:latin typeface="Times New Roman" pitchFamily="18" charset="0"/>
                <a:cs typeface="Times New Roman" pitchFamily="18" charset="0"/>
              </a:rPr>
              <a:t>– </a:t>
            </a:r>
            <a:r>
              <a:rPr lang="fr-FR" sz="2200" dirty="0">
                <a:latin typeface="Times New Roman" pitchFamily="18" charset="0"/>
                <a:cs typeface="Times New Roman" pitchFamily="18" charset="0"/>
              </a:rPr>
              <a:t>un autre </a:t>
            </a:r>
            <a:r>
              <a:rPr lang="fr-FR" sz="2200" dirty="0" smtClean="0">
                <a:latin typeface="Times New Roman" pitchFamily="18" charset="0"/>
                <a:cs typeface="Times New Roman" pitchFamily="18" charset="0"/>
              </a:rPr>
              <a:t>système</a:t>
            </a:r>
          </a:p>
          <a:p>
            <a:pPr marL="0" indent="0">
              <a:buNone/>
            </a:pPr>
            <a:endParaRPr lang="fr-FR" sz="2200" dirty="0" smtClean="0">
              <a:latin typeface="Times New Roman" pitchFamily="18" charset="0"/>
              <a:cs typeface="Times New Roman" pitchFamily="18" charset="0"/>
            </a:endParaRPr>
          </a:p>
        </p:txBody>
      </p:sp>
      <p:sp>
        <p:nvSpPr>
          <p:cNvPr id="2" name="Rectangle 1"/>
          <p:cNvSpPr/>
          <p:nvPr/>
        </p:nvSpPr>
        <p:spPr>
          <a:xfrm>
            <a:off x="559706" y="116632"/>
            <a:ext cx="8316416" cy="1323439"/>
          </a:xfrm>
          <a:prstGeom prst="rect">
            <a:avLst/>
          </a:prstGeom>
        </p:spPr>
        <p:txBody>
          <a:bodyPr wrap="square">
            <a:spAutoFit/>
          </a:bodyPr>
          <a:lstStyle/>
          <a:p>
            <a:r>
              <a:rPr lang="fr-FR" sz="4000" b="1" dirty="0">
                <a:latin typeface="Times New Roman" pitchFamily="18" charset="0"/>
                <a:cs typeface="Times New Roman" pitchFamily="18" charset="0"/>
              </a:rPr>
              <a:t>Éléments de modélisation des cas d'utilisation</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4001630"/>
            <a:ext cx="2088232" cy="2585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319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fade">
                                      <p:cBhvr>
                                        <p:cTn id="20" dur="500"/>
                                        <p:tgtEl>
                                          <p:spTgt spid="9">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Effect transition="in" filter="fade">
                                      <p:cBhvr>
                                        <p:cTn id="23" dur="500"/>
                                        <p:tgtEl>
                                          <p:spTgt spid="9">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xEl>
                                              <p:pRg st="4" end="4"/>
                                            </p:txEl>
                                          </p:spTgt>
                                        </p:tgtEl>
                                        <p:attrNameLst>
                                          <p:attrName>style.visibility</p:attrName>
                                        </p:attrNameLst>
                                      </p:cBhvr>
                                      <p:to>
                                        <p:strVal val="visible"/>
                                      </p:to>
                                    </p:set>
                                    <p:animEffect transition="in" filter="fade">
                                      <p:cBhvr>
                                        <p:cTn id="26" dur="500"/>
                                        <p:tgtEl>
                                          <p:spTgt spid="9">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animEffect transition="in" filter="fade">
                                      <p:cBhvr>
                                        <p:cTn id="29" dur="500"/>
                                        <p:tgtEl>
                                          <p:spTgt spid="9">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051"/>
                                        </p:tgtEl>
                                        <p:attrNameLst>
                                          <p:attrName>style.visibility</p:attrName>
                                        </p:attrNameLst>
                                      </p:cBhvr>
                                      <p:to>
                                        <p:strVal val="visible"/>
                                      </p:to>
                                    </p:set>
                                    <p:animEffect transition="in" filter="fade">
                                      <p:cBhvr>
                                        <p:cTn id="34"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fld id="{CF4668DC-857F-487D-BFFA-8C0CA5037977}" type="slidenum">
              <a:rPr lang="fr-BE" smtClean="0"/>
              <a:t>9</a:t>
            </a:fld>
            <a:endParaRPr lang="fr-BE"/>
          </a:p>
        </p:txBody>
      </p:sp>
      <p:sp>
        <p:nvSpPr>
          <p:cNvPr id="9" name="Espace réservé du contenu 2"/>
          <p:cNvSpPr txBox="1">
            <a:spLocks/>
          </p:cNvSpPr>
          <p:nvPr/>
        </p:nvSpPr>
        <p:spPr>
          <a:xfrm>
            <a:off x="325426" y="116632"/>
            <a:ext cx="8784976" cy="61926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2400" b="1" dirty="0" smtClean="0">
                <a:latin typeface="Times New Roman" pitchFamily="18" charset="0"/>
                <a:cs typeface="Times New Roman" pitchFamily="18" charset="0"/>
              </a:rPr>
              <a:t>Cas d’utilisation </a:t>
            </a:r>
          </a:p>
          <a:p>
            <a:pPr marL="0" indent="0">
              <a:buNone/>
            </a:pPr>
            <a:r>
              <a:rPr lang="fr-FR" sz="2200" dirty="0" smtClean="0">
                <a:latin typeface="Times New Roman" pitchFamily="18" charset="0"/>
                <a:cs typeface="Times New Roman" pitchFamily="18" charset="0"/>
              </a:rPr>
              <a:t>Le </a:t>
            </a:r>
            <a:r>
              <a:rPr lang="fr-FR" sz="2200" dirty="0">
                <a:latin typeface="Times New Roman" pitchFamily="18" charset="0"/>
                <a:cs typeface="Times New Roman" pitchFamily="18" charset="0"/>
              </a:rPr>
              <a:t>cas d’utilisation </a:t>
            </a:r>
            <a:r>
              <a:rPr lang="fr-FR" sz="2200" dirty="0" smtClean="0">
                <a:latin typeface="Times New Roman" pitchFamily="18" charset="0"/>
                <a:cs typeface="Times New Roman" pitchFamily="18" charset="0"/>
              </a:rPr>
              <a:t>(use </a:t>
            </a:r>
            <a:r>
              <a:rPr lang="fr-FR" sz="2200" dirty="0">
                <a:latin typeface="Times New Roman" pitchFamily="18" charset="0"/>
                <a:cs typeface="Times New Roman" pitchFamily="18" charset="0"/>
              </a:rPr>
              <a:t>case) correspond à un objectif du système, motivé par un besoin d’un ou plusieurs acteurs</a:t>
            </a:r>
            <a:r>
              <a:rPr lang="fr-FR" sz="2200" dirty="0" smtClean="0">
                <a:latin typeface="Times New Roman" pitchFamily="18" charset="0"/>
                <a:cs typeface="Times New Roman" pitchFamily="18" charset="0"/>
              </a:rPr>
              <a:t>. </a:t>
            </a:r>
          </a:p>
          <a:p>
            <a:pPr marL="0" indent="0">
              <a:buNone/>
            </a:pPr>
            <a:r>
              <a:rPr lang="fr-FR" sz="2200" dirty="0" smtClean="0">
                <a:latin typeface="Times New Roman" pitchFamily="18" charset="0"/>
                <a:cs typeface="Times New Roman" pitchFamily="18" charset="0"/>
              </a:rPr>
              <a:t>Il produit </a:t>
            </a:r>
            <a:r>
              <a:rPr lang="fr-FR" sz="2200" dirty="0">
                <a:latin typeface="Times New Roman" pitchFamily="18" charset="0"/>
                <a:cs typeface="Times New Roman" pitchFamily="18" charset="0"/>
              </a:rPr>
              <a:t>un résultat observable intéressant pour un </a:t>
            </a:r>
            <a:r>
              <a:rPr lang="fr-FR" sz="2200" dirty="0" smtClean="0">
                <a:latin typeface="Times New Roman" pitchFamily="18" charset="0"/>
                <a:cs typeface="Times New Roman" pitchFamily="18" charset="0"/>
              </a:rPr>
              <a:t>acteur.  </a:t>
            </a:r>
          </a:p>
          <a:p>
            <a:pPr marL="0" indent="0">
              <a:buNone/>
            </a:pPr>
            <a:r>
              <a:rPr lang="fr-FR" sz="2200" dirty="0">
                <a:latin typeface="Times New Roman" pitchFamily="18" charset="0"/>
                <a:cs typeface="Times New Roman" pitchFamily="18" charset="0"/>
              </a:rPr>
              <a:t>Il permet de décrire ce que le système devra faire, sans spécifier comment il le fera</a:t>
            </a:r>
            <a:r>
              <a:rPr lang="fr-FR" sz="2200" dirty="0" smtClean="0">
                <a:latin typeface="Times New Roman" pitchFamily="18" charset="0"/>
                <a:cs typeface="Times New Roman" pitchFamily="18" charset="0"/>
              </a:rPr>
              <a:t>.</a:t>
            </a:r>
          </a:p>
          <a:p>
            <a:pPr marL="0" indent="0">
              <a:buNone/>
            </a:pPr>
            <a:r>
              <a:rPr lang="fr-FR" sz="2200" dirty="0" smtClean="0">
                <a:latin typeface="Times New Roman" pitchFamily="18" charset="0"/>
                <a:cs typeface="Times New Roman" pitchFamily="18" charset="0"/>
              </a:rPr>
              <a:t>Les cas d’utilisation sont nommés par </a:t>
            </a:r>
            <a:r>
              <a:rPr lang="fr-FR" sz="2200" dirty="0">
                <a:latin typeface="Times New Roman" pitchFamily="18" charset="0"/>
                <a:cs typeface="Times New Roman" pitchFamily="18" charset="0"/>
              </a:rPr>
              <a:t>un verbe à l’infinitif suivi d’un </a:t>
            </a:r>
            <a:r>
              <a:rPr lang="fr-FR" sz="2200" dirty="0" smtClean="0">
                <a:latin typeface="Times New Roman" pitchFamily="18" charset="0"/>
                <a:cs typeface="Times New Roman" pitchFamily="18" charset="0"/>
              </a:rPr>
              <a:t>complément.</a:t>
            </a:r>
          </a:p>
          <a:p>
            <a:pPr marL="0" indent="0">
              <a:buNone/>
            </a:pPr>
            <a:r>
              <a:rPr lang="fr-FR" sz="2200" dirty="0" smtClean="0">
                <a:latin typeface="Times New Roman" pitchFamily="18" charset="0"/>
                <a:cs typeface="Times New Roman" pitchFamily="18" charset="0"/>
              </a:rPr>
              <a:t> </a:t>
            </a:r>
            <a:r>
              <a:rPr lang="fr-FR" sz="2200" dirty="0">
                <a:latin typeface="Times New Roman" pitchFamily="18" charset="0"/>
                <a:cs typeface="Times New Roman" pitchFamily="18" charset="0"/>
              </a:rPr>
              <a:t>L'ensemble des use cases décrit les objectifs du système. Formalisme:</a:t>
            </a:r>
          </a:p>
          <a:p>
            <a:pPr marL="0" indent="0">
              <a:buNone/>
            </a:pPr>
            <a:endParaRPr lang="fr-FR" sz="2200" dirty="0" smtClean="0">
              <a:latin typeface="Times New Roman" pitchFamily="18" charset="0"/>
              <a:cs typeface="Times New Roman" pitchFamily="18" charset="0"/>
            </a:endParaRPr>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077072"/>
            <a:ext cx="2929277" cy="1264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descr="RÃ©sultat de recherche d'images pour &quot;exemple cas d'utilisation&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3789533"/>
            <a:ext cx="2939417" cy="2353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50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77"/>
                                        </p:tgtEl>
                                        <p:attrNameLst>
                                          <p:attrName>style.visibility</p:attrName>
                                        </p:attrNameLst>
                                      </p:cBhvr>
                                      <p:to>
                                        <p:strVal val="visible"/>
                                      </p:to>
                                    </p:set>
                                    <p:animEffect transition="in" filter="fade">
                                      <p:cBhvr>
                                        <p:cTn id="37" dur="500"/>
                                        <p:tgtEl>
                                          <p:spTgt spid="307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079"/>
                                        </p:tgtEl>
                                        <p:attrNameLst>
                                          <p:attrName>style.visibility</p:attrName>
                                        </p:attrNameLst>
                                      </p:cBhvr>
                                      <p:to>
                                        <p:strVal val="visible"/>
                                      </p:to>
                                    </p:set>
                                    <p:animEffect transition="in" filter="fade">
                                      <p:cBhvr>
                                        <p:cTn id="42" dur="500"/>
                                        <p:tgtEl>
                                          <p:spTgt spid="3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2004</TotalTime>
  <Words>1276</Words>
  <Application>Microsoft Office PowerPoint</Application>
  <PresentationFormat>Affichage à l'écran (4:3)</PresentationFormat>
  <Paragraphs>152</Paragraphs>
  <Slides>18</Slides>
  <Notes>16</Notes>
  <HiddenSlides>0</HiddenSlides>
  <MMClips>0</MMClips>
  <ScaleCrop>false</ScaleCrop>
  <HeadingPairs>
    <vt:vector size="4" baseType="variant">
      <vt:variant>
        <vt:lpstr>Thème</vt:lpstr>
      </vt:variant>
      <vt:variant>
        <vt:i4>1</vt:i4>
      </vt:variant>
      <vt:variant>
        <vt:lpstr>Titres des diapositives</vt:lpstr>
      </vt:variant>
      <vt:variant>
        <vt:i4>18</vt:i4>
      </vt:variant>
    </vt:vector>
  </HeadingPairs>
  <TitlesOfParts>
    <vt:vector size="19" baseType="lpstr">
      <vt:lpstr>Thème Office</vt:lpstr>
      <vt:lpstr>Diagramme UML</vt:lpstr>
      <vt:lpstr>Introduction </vt:lpstr>
      <vt:lpstr>Le modèle  </vt:lpstr>
      <vt:lpstr>Présentation PowerPoint</vt:lpstr>
      <vt:lpstr>Présentation PowerPoint</vt:lpstr>
      <vt:lpstr>Diagramme de cas d’utilisation (use case)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Diagramme de séquences </vt:lpstr>
      <vt:lpstr> </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Diagramme UML</dc:title>
  <dc:creator>Dell</dc:creator>
  <cp:lastModifiedBy>Dell</cp:lastModifiedBy>
  <cp:revision>47</cp:revision>
  <dcterms:created xsi:type="dcterms:W3CDTF">2019-09-07T08:35:12Z</dcterms:created>
  <dcterms:modified xsi:type="dcterms:W3CDTF">2019-09-08T18:11:30Z</dcterms:modified>
</cp:coreProperties>
</file>