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253"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317BAD-F767-408C-B5C7-C462582DB6E0}"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236687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317BAD-F767-408C-B5C7-C462582DB6E0}"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410855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317BAD-F767-408C-B5C7-C462582DB6E0}"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261006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317BAD-F767-408C-B5C7-C462582DB6E0}"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175985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17BAD-F767-408C-B5C7-C462582DB6E0}"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348260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317BAD-F767-408C-B5C7-C462582DB6E0}"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309762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317BAD-F767-408C-B5C7-C462582DB6E0}" type="datetimeFigureOut">
              <a:rPr lang="en-IN" smtClean="0"/>
              <a:t>12-05-2024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189898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317BAD-F767-408C-B5C7-C462582DB6E0}" type="datetimeFigureOut">
              <a:rPr lang="en-IN" smtClean="0"/>
              <a:t>12-05-2024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32435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17BAD-F767-408C-B5C7-C462582DB6E0}" type="datetimeFigureOut">
              <a:rPr lang="en-IN" smtClean="0"/>
              <a:t>12-05-2024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12797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317BAD-F767-408C-B5C7-C462582DB6E0}"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335416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317BAD-F767-408C-B5C7-C462582DB6E0}"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7C97FA-F0BC-4423-887D-28C3DDF1C14B}" type="slidenum">
              <a:rPr lang="en-IN" smtClean="0"/>
              <a:t>‹#›</a:t>
            </a:fld>
            <a:endParaRPr lang="en-IN"/>
          </a:p>
        </p:txBody>
      </p:sp>
    </p:spTree>
    <p:extLst>
      <p:ext uri="{BB962C8B-B14F-4D97-AF65-F5344CB8AC3E}">
        <p14:creationId xmlns:p14="http://schemas.microsoft.com/office/powerpoint/2010/main" val="249375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17BAD-F767-408C-B5C7-C462582DB6E0}" type="datetimeFigureOut">
              <a:rPr lang="en-IN" smtClean="0"/>
              <a:t>12-05-2024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C97FA-F0BC-4423-887D-28C3DDF1C14B}" type="slidenum">
              <a:rPr lang="en-IN" smtClean="0"/>
              <a:t>‹#›</a:t>
            </a:fld>
            <a:endParaRPr lang="en-IN"/>
          </a:p>
        </p:txBody>
      </p:sp>
    </p:spTree>
    <p:extLst>
      <p:ext uri="{BB962C8B-B14F-4D97-AF65-F5344CB8AC3E}">
        <p14:creationId xmlns:p14="http://schemas.microsoft.com/office/powerpoint/2010/main" val="353042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bing.com/ck/a?!&amp;&amp;p=d270c3fefe8cc2a1JmltdHM9MTcxNTQ3MjAwMCZpZ3VpZD0zZjAzYmFlNi01MmQyLTY2MWQtMDhiMC1hZTljNTMyMDY3ZTgmaW5zaWQ9NTIxNw&amp;ptn=3&amp;ver=2&amp;hsh=3&amp;fclid=3f03bae6-52d2-661d-08b0-ae9c532067e8&amp;psq=Unix+timestamp&amp;u=a1aHR0cHM6Ly93d3cudW5peHRpbWVzdGFtcC5jb20v&amp;ntb=1" TargetMode="External"/><Relationship Id="rId3" Type="http://schemas.openxmlformats.org/officeDocument/2006/relationships/hyperlink" Target="https://pypi.org/project/PyBluez/" TargetMode="External"/><Relationship Id="rId7" Type="http://schemas.openxmlformats.org/officeDocument/2006/relationships/hyperlink" Target="https://www.bing.com/ck/a?!&amp;&amp;p=9c6b1efadd1d01ceJmltdHM9MTcxNTQ3MjAwMCZpZ3VpZD0zZjAzYmFlNi01MmQyLTY2MWQtMDhiMC1hZTljNTMyMDY3ZTgmaW5zaWQ9NTUyMg&amp;ptn=3&amp;ver=2&amp;hsh=3&amp;fclid=3f03bae6-52d2-661d-08b0-ae9c532067e8&amp;psq=Mac-Addresses&amp;u=a1aHR0cHM6Ly9lbi53aWtpcGVkaWEub3JnL3dpa2kvTUFDX2FkZHJlc3M&amp;ntb=1" TargetMode="External"/><Relationship Id="rId12" Type="http://schemas.openxmlformats.org/officeDocument/2006/relationships/image" Target="../media/image4.png"/><Relationship Id="rId2" Type="http://schemas.openxmlformats.org/officeDocument/2006/relationships/hyperlink" Target="https://pypi.org/project/bleak/" TargetMode="External"/><Relationship Id="rId1" Type="http://schemas.openxmlformats.org/officeDocument/2006/relationships/slideLayout" Target="../slideLayouts/slideLayout7.xml"/><Relationship Id="rId6" Type="http://schemas.openxmlformats.org/officeDocument/2006/relationships/hyperlink" Target="https://www.mongodb.com/docs/" TargetMode="External"/><Relationship Id="rId11" Type="http://schemas.openxmlformats.org/officeDocument/2006/relationships/image" Target="../media/image3.png"/><Relationship Id="rId5" Type="http://schemas.openxmlformats.org/officeDocument/2006/relationships/hyperlink" Target="https://en.wikipedia.org/wiki/Raspberry_Pi_4" TargetMode="External"/><Relationship Id="rId10" Type="http://schemas.openxmlformats.org/officeDocument/2006/relationships/image" Target="../media/image2.png"/><Relationship Id="rId4" Type="http://schemas.openxmlformats.org/officeDocument/2006/relationships/hyperlink" Target="https://techtutorialsx.com/2017/02/25/esp8266-scanning-wifi-networks/"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86321"/>
            <a:ext cx="12192000" cy="3598116"/>
          </a:xfrm>
          <a:prstGeom prst="rect">
            <a:avLst/>
          </a:prstGeom>
        </p:spPr>
        <p:txBody>
          <a:bodyPr wrap="square">
            <a:spAutoFit/>
          </a:bodyPr>
          <a:lstStyle/>
          <a:p>
            <a:pPr marL="342900" lvl="0" indent="-342900" algn="just">
              <a:lnSpc>
                <a:spcPct val="107000"/>
              </a:lnSpc>
              <a:spcBef>
                <a:spcPts val="200"/>
              </a:spcBef>
              <a:spcAft>
                <a:spcPts val="0"/>
              </a:spcAft>
              <a:buFont typeface="+mj-lt"/>
              <a:buAutoNum type="arabicPeriod"/>
            </a:pPr>
            <a:r>
              <a:rPr lang="en-IN" sz="2400" b="1" dirty="0" smtClean="0">
                <a:solidFill>
                  <a:srgbClr val="000000"/>
                </a:solidFill>
                <a:effectLst/>
                <a:latin typeface="Times New Roman" panose="02020603050405020304" pitchFamily="18" charset="0"/>
                <a:ea typeface="Times New Roman" panose="02020603050405020304" pitchFamily="18" charset="0"/>
              </a:rPr>
              <a:t>Problem Statement</a:t>
            </a:r>
          </a:p>
          <a:p>
            <a:pPr algn="just">
              <a:lnSpc>
                <a:spcPct val="107000"/>
              </a:lnSpc>
              <a:spcAft>
                <a:spcPts val="800"/>
              </a:spcAft>
            </a:pPr>
            <a:r>
              <a:rPr lang="en-IN" dirty="0">
                <a:latin typeface="Times New Roman" panose="02020603050405020304" pitchFamily="18" charset="0"/>
                <a:ea typeface="Calibri" panose="020F0502020204030204" pitchFamily="34" charset="0"/>
              </a:rPr>
              <a:t>	Everywhere there are many devices which have integrated Bluetooth and Wi-Fi. People have Bluetooth devices in their smart watches, Mobile phones and Car. By detecting these device’s Bluetooth target, a major problem of traffic volume prediction and Also due to uniqueness of Bluetooth Mac Id location tracking of these devices also be done.</a:t>
            </a:r>
          </a:p>
          <a:p>
            <a:pPr algn="just">
              <a:lnSpc>
                <a:spcPct val="107000"/>
              </a:lnSpc>
              <a:spcAft>
                <a:spcPts val="800"/>
              </a:spcAft>
            </a:pPr>
            <a:r>
              <a:rPr lang="en-IN" dirty="0">
                <a:latin typeface="Times New Roman" panose="02020603050405020304" pitchFamily="18" charset="0"/>
                <a:ea typeface="Calibri" panose="020F0502020204030204" pitchFamily="34" charset="0"/>
              </a:rPr>
              <a:t>	The task at hand involves developing a codebase capable of detecting these Bluetooth devices, particularly those integrated into cars. This detection aims to leverage the presence of such devices for various applications, with a primary focus on urban road intersections. The objective is to integrate this code onto a Raspberry Pi platform, thereby enabling the collection of data from diverse urban intersections. However, the challenge extends beyond mere data collection; it also encompasses the management of incoming data streams and the subsequent processing required to derive meaningful insights. By tackling this multifaceted challenge, the project aims to facilitate advancements in traffic analysis, volume prediction, and location tracking, thus contributing to the optimization of urban transportation systems.</a:t>
            </a:r>
          </a:p>
        </p:txBody>
      </p:sp>
    </p:spTree>
    <p:extLst>
      <p:ext uri="{BB962C8B-B14F-4D97-AF65-F5344CB8AC3E}">
        <p14:creationId xmlns:p14="http://schemas.microsoft.com/office/powerpoint/2010/main" val="204335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199" y="39795"/>
            <a:ext cx="2521528" cy="487506"/>
          </a:xfrm>
          <a:prstGeom prst="rect">
            <a:avLst/>
          </a:prstGeom>
        </p:spPr>
        <p:txBody>
          <a:bodyPr wrap="square">
            <a:spAutoFit/>
          </a:bodyPr>
          <a:lstStyle/>
          <a:p>
            <a:pPr algn="just">
              <a:lnSpc>
                <a:spcPct val="107000"/>
              </a:lnSpc>
              <a:spcBef>
                <a:spcPts val="200"/>
              </a:spcBef>
            </a:pPr>
            <a:r>
              <a:rPr lang="en-IN" sz="2400" b="1" dirty="0" smtClean="0">
                <a:solidFill>
                  <a:srgbClr val="000000"/>
                </a:solidFill>
                <a:latin typeface="Times New Roman" panose="02020603050405020304" pitchFamily="18" charset="0"/>
                <a:ea typeface="Times New Roman" panose="02020603050405020304" pitchFamily="18" charset="0"/>
              </a:rPr>
              <a:t>2. Our </a:t>
            </a:r>
            <a:r>
              <a:rPr lang="en-IN" sz="2400" b="1" dirty="0">
                <a:solidFill>
                  <a:srgbClr val="000000"/>
                </a:solidFill>
                <a:latin typeface="Times New Roman" panose="02020603050405020304" pitchFamily="18" charset="0"/>
                <a:ea typeface="Times New Roman" panose="02020603050405020304" pitchFamily="18" charset="0"/>
              </a:rPr>
              <a:t>Solution</a:t>
            </a:r>
          </a:p>
        </p:txBody>
      </p:sp>
      <p:sp>
        <p:nvSpPr>
          <p:cNvPr id="4" name="TextBox 3"/>
          <p:cNvSpPr txBox="1"/>
          <p:nvPr/>
        </p:nvSpPr>
        <p:spPr>
          <a:xfrm>
            <a:off x="711199" y="527301"/>
            <a:ext cx="6049819"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1. Utilization of </a:t>
            </a:r>
            <a:r>
              <a:rPr lang="en-IN" dirty="0">
                <a:latin typeface="Times New Roman" panose="02020603050405020304" pitchFamily="18" charset="0"/>
                <a:cs typeface="Times New Roman" panose="02020603050405020304" pitchFamily="18" charset="0"/>
                <a:hlinkClick r:id="rId2"/>
              </a:rPr>
              <a:t>BleakScanner</a:t>
            </a:r>
            <a:r>
              <a:rPr lang="en-IN" dirty="0" smtClean="0">
                <a:latin typeface="Times New Roman" panose="02020603050405020304" pitchFamily="18" charset="0"/>
                <a:cs typeface="Times New Roman" panose="02020603050405020304" pitchFamily="18" charset="0"/>
              </a:rPr>
              <a:t> for Bluetooth Low Energy (BLE) devices and </a:t>
            </a:r>
            <a:r>
              <a:rPr lang="en-IN" dirty="0" smtClean="0">
                <a:latin typeface="Times New Roman" panose="02020603050405020304" pitchFamily="18" charset="0"/>
                <a:cs typeface="Times New Roman" panose="02020603050405020304" pitchFamily="18" charset="0"/>
                <a:hlinkClick r:id="rId3"/>
              </a:rPr>
              <a:t>PyBluez</a:t>
            </a:r>
            <a:r>
              <a:rPr lang="en-IN" dirty="0" smtClean="0">
                <a:latin typeface="Times New Roman" panose="02020603050405020304" pitchFamily="18" charset="0"/>
                <a:cs typeface="Times New Roman" panose="02020603050405020304" pitchFamily="18" charset="0"/>
              </a:rPr>
              <a:t> for classic Bluetooth devices.</a:t>
            </a:r>
          </a:p>
        </p:txBody>
      </p:sp>
      <p:sp>
        <p:nvSpPr>
          <p:cNvPr id="5" name="TextBox 4"/>
          <p:cNvSpPr txBox="1"/>
          <p:nvPr/>
        </p:nvSpPr>
        <p:spPr>
          <a:xfrm>
            <a:off x="711199" y="1162062"/>
            <a:ext cx="6003637" cy="646331"/>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smtClean="0"/>
              <a:t>Bluetooth Python extension module to allow Python developers to use system Bluetooth resources. PyBluez works with GNU/Linux, macOS, and Windows.</a:t>
            </a:r>
          </a:p>
          <a:p>
            <a:pPr marL="171450" indent="-171450" algn="just">
              <a:buFont typeface="Arial" panose="020B0604020202020204" pitchFamily="34" charset="0"/>
              <a:buChar char="•"/>
            </a:pPr>
            <a:r>
              <a:rPr lang="en-US" sz="1200" dirty="0" smtClean="0"/>
              <a:t>Bleak is an acronym for Bluetooth Low Energy platform Agnostic </a:t>
            </a:r>
            <a:r>
              <a:rPr lang="en-US" sz="1200" dirty="0"/>
              <a:t>c</a:t>
            </a:r>
            <a:r>
              <a:rPr lang="en-US" sz="1200" dirty="0" smtClean="0"/>
              <a:t>lient.</a:t>
            </a:r>
            <a:endParaRPr lang="en-IN" sz="1200" dirty="0"/>
          </a:p>
        </p:txBody>
      </p:sp>
      <p:sp>
        <p:nvSpPr>
          <p:cNvPr id="6" name="Rectangle 5"/>
          <p:cNvSpPr/>
          <p:nvPr/>
        </p:nvSpPr>
        <p:spPr>
          <a:xfrm>
            <a:off x="6848856" y="573166"/>
            <a:ext cx="4617995" cy="369332"/>
          </a:xfrm>
          <a:prstGeom prst="rect">
            <a:avLst/>
          </a:prstGeom>
        </p:spPr>
        <p:txBody>
          <a:bodyPr wrap="none">
            <a:spAutoFit/>
          </a:bodyPr>
          <a:lstStyle/>
          <a:p>
            <a:r>
              <a:rPr lang="en-IN" dirty="0" smtClean="0"/>
              <a:t>2. </a:t>
            </a:r>
            <a:r>
              <a:rPr lang="en-IN" dirty="0">
                <a:latin typeface="Times New Roman" panose="02020603050405020304" pitchFamily="18" charset="0"/>
                <a:cs typeface="Times New Roman" panose="02020603050405020304" pitchFamily="18" charset="0"/>
              </a:rPr>
              <a:t>Integration of </a:t>
            </a:r>
            <a:r>
              <a:rPr lang="en-IN" dirty="0">
                <a:latin typeface="Times New Roman" panose="02020603050405020304" pitchFamily="18" charset="0"/>
                <a:cs typeface="Times New Roman" panose="02020603050405020304" pitchFamily="18" charset="0"/>
                <a:hlinkClick r:id="rId4"/>
              </a:rPr>
              <a:t>NodeMCU</a:t>
            </a:r>
            <a:r>
              <a:rPr lang="en-IN" dirty="0">
                <a:latin typeface="Times New Roman" panose="02020603050405020304" pitchFamily="18" charset="0"/>
                <a:cs typeface="Times New Roman" panose="02020603050405020304" pitchFamily="18" charset="0"/>
              </a:rPr>
              <a:t> for Wi-Fi scanning</a:t>
            </a:r>
            <a:r>
              <a:rPr lang="en-IN" dirty="0" smtClean="0"/>
              <a:t>.</a:t>
            </a:r>
          </a:p>
        </p:txBody>
      </p:sp>
      <p:sp>
        <p:nvSpPr>
          <p:cNvPr id="7" name="Rectangle 6"/>
          <p:cNvSpPr/>
          <p:nvPr/>
        </p:nvSpPr>
        <p:spPr>
          <a:xfrm>
            <a:off x="6881091" y="942498"/>
            <a:ext cx="4553527" cy="830997"/>
          </a:xfrm>
          <a:prstGeom prst="rect">
            <a:avLst/>
          </a:prstGeom>
        </p:spPr>
        <p:txBody>
          <a:bodyPr wrap="square">
            <a:spAutoFit/>
          </a:bodyPr>
          <a:lstStyle/>
          <a:p>
            <a:pPr marL="171450" indent="-171450" algn="just">
              <a:buFont typeface="Arial" panose="020B0604020202020204" pitchFamily="34" charset="0"/>
              <a:buChar char="•"/>
            </a:pPr>
            <a:r>
              <a:rPr lang="en-US" sz="1200" dirty="0"/>
              <a:t>ESP8266 NodeMCU Wi-Fi Scanner allows you to easily locate visible wireless networks and its corresponding information. </a:t>
            </a:r>
            <a:r>
              <a:rPr lang="en-US" sz="1200" dirty="0"/>
              <a:t>This program obtains the network name (SSID), signal strength (RSSI) and MAC Address, security.</a:t>
            </a:r>
            <a:endParaRPr lang="en-IN" sz="1200" dirty="0"/>
          </a:p>
        </p:txBody>
      </p:sp>
      <p:sp>
        <p:nvSpPr>
          <p:cNvPr id="8" name="Rectangle 7"/>
          <p:cNvSpPr/>
          <p:nvPr/>
        </p:nvSpPr>
        <p:spPr>
          <a:xfrm>
            <a:off x="6419272" y="3602668"/>
            <a:ext cx="4878900" cy="369332"/>
          </a:xfrm>
          <a:prstGeom prst="rect">
            <a:avLst/>
          </a:prstGeom>
        </p:spPr>
        <p:txBody>
          <a:bodyPr wrap="none">
            <a:spAutoFit/>
          </a:bodyPr>
          <a:lstStyle/>
          <a:p>
            <a:r>
              <a:rPr lang="en-IN" dirty="0"/>
              <a:t>4</a:t>
            </a:r>
            <a:r>
              <a:rPr lang="en-IN" dirty="0" smtClean="0"/>
              <a:t>. </a:t>
            </a:r>
            <a:r>
              <a:rPr lang="en-IN" dirty="0">
                <a:latin typeface="Times New Roman" panose="02020603050405020304" pitchFamily="18" charset="0"/>
                <a:cs typeface="Times New Roman" panose="02020603050405020304" pitchFamily="18" charset="0"/>
              </a:rPr>
              <a:t>Use of </a:t>
            </a:r>
            <a:r>
              <a:rPr lang="en-IN" dirty="0">
                <a:latin typeface="Times New Roman" panose="02020603050405020304" pitchFamily="18" charset="0"/>
                <a:cs typeface="Times New Roman" panose="02020603050405020304" pitchFamily="18" charset="0"/>
                <a:hlinkClick r:id="rId5"/>
              </a:rPr>
              <a:t>Raspberry</a:t>
            </a:r>
            <a:r>
              <a:rPr lang="en-IN" dirty="0">
                <a:latin typeface="Times New Roman" panose="02020603050405020304" pitchFamily="18" charset="0"/>
                <a:cs typeface="Times New Roman" panose="02020603050405020304" pitchFamily="18" charset="0"/>
              </a:rPr>
              <a:t> Pi Model 4 for data collection</a:t>
            </a:r>
            <a:r>
              <a:rPr lang="en-IN" dirty="0" smtClean="0"/>
              <a:t>.</a:t>
            </a:r>
            <a:endParaRPr lang="en-IN" dirty="0" smtClean="0"/>
          </a:p>
        </p:txBody>
      </p:sp>
      <p:sp>
        <p:nvSpPr>
          <p:cNvPr id="9" name="Rectangle 8"/>
          <p:cNvSpPr/>
          <p:nvPr/>
        </p:nvSpPr>
        <p:spPr>
          <a:xfrm>
            <a:off x="6419272" y="3991424"/>
            <a:ext cx="3879272" cy="478298"/>
          </a:xfrm>
          <a:prstGeom prst="rect">
            <a:avLst/>
          </a:prstGeom>
        </p:spPr>
        <p:txBody>
          <a:bodyPr wrap="square">
            <a:spAutoFit/>
          </a:bodyPr>
          <a:lstStyle/>
          <a:p>
            <a:pPr marL="171450" indent="-171450" algn="just">
              <a:buFont typeface="Arial" panose="020B0604020202020204" pitchFamily="34" charset="0"/>
              <a:buChar char="•"/>
            </a:pPr>
            <a:r>
              <a:rPr lang="en-US" sz="1200" dirty="0"/>
              <a:t>The Raspberry Pi 4 is the 4th generation of the mainline series of </a:t>
            </a:r>
            <a:r>
              <a:rPr lang="en-US" sz="1200" dirty="0" smtClean="0"/>
              <a:t>Raspberry Pi Model 4</a:t>
            </a:r>
            <a:endParaRPr lang="en-IN" sz="1200" dirty="0"/>
          </a:p>
        </p:txBody>
      </p:sp>
      <p:sp>
        <p:nvSpPr>
          <p:cNvPr id="10" name="Rectangle 9"/>
          <p:cNvSpPr/>
          <p:nvPr/>
        </p:nvSpPr>
        <p:spPr>
          <a:xfrm>
            <a:off x="711199" y="3279502"/>
            <a:ext cx="5098472" cy="646331"/>
          </a:xfrm>
          <a:prstGeom prst="rect">
            <a:avLst/>
          </a:prstGeom>
        </p:spPr>
        <p:txBody>
          <a:bodyPr wrap="square">
            <a:spAutoFit/>
          </a:bodyPr>
          <a:lstStyle/>
          <a:p>
            <a:r>
              <a:rPr lang="en-IN" dirty="0"/>
              <a:t>3</a:t>
            </a:r>
            <a:r>
              <a:rPr lang="en-IN" dirty="0" smtClean="0"/>
              <a:t>. </a:t>
            </a:r>
            <a:r>
              <a:rPr lang="en-IN" dirty="0">
                <a:latin typeface="Times New Roman" panose="02020603050405020304" pitchFamily="18" charset="0"/>
                <a:cs typeface="Times New Roman" panose="02020603050405020304" pitchFamily="18" charset="0"/>
              </a:rPr>
              <a:t>Comprehensive data collection and storage with </a:t>
            </a:r>
            <a:r>
              <a:rPr lang="en-IN" dirty="0">
                <a:latin typeface="Times New Roman" panose="02020603050405020304" pitchFamily="18" charset="0"/>
                <a:cs typeface="Times New Roman" panose="02020603050405020304" pitchFamily="18" charset="0"/>
                <a:hlinkClick r:id="rId6"/>
              </a:rPr>
              <a:t>MongoDB</a:t>
            </a:r>
            <a:r>
              <a:rPr lang="en-IN" dirty="0">
                <a:latin typeface="Times New Roman" panose="02020603050405020304" pitchFamily="18" charset="0"/>
                <a:cs typeface="Times New Roman" panose="02020603050405020304" pitchFamily="18" charset="0"/>
              </a:rPr>
              <a:t> and local storage options.</a:t>
            </a:r>
          </a:p>
        </p:txBody>
      </p:sp>
      <p:sp>
        <p:nvSpPr>
          <p:cNvPr id="12" name="TextBox 11"/>
          <p:cNvSpPr txBox="1"/>
          <p:nvPr/>
        </p:nvSpPr>
        <p:spPr>
          <a:xfrm>
            <a:off x="711199" y="3951664"/>
            <a:ext cx="5098472" cy="830997"/>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t>Here we got </a:t>
            </a:r>
            <a:r>
              <a:rPr lang="en-IN" sz="1200" dirty="0">
                <a:hlinkClick r:id="rId7"/>
              </a:rPr>
              <a:t>Mac-Addresses</a:t>
            </a:r>
            <a:r>
              <a:rPr lang="en-IN" sz="1200" dirty="0"/>
              <a:t> of Devices and there time of detection in </a:t>
            </a:r>
            <a:r>
              <a:rPr lang="en-IN" sz="1200" dirty="0">
                <a:hlinkClick r:id="rId8"/>
              </a:rPr>
              <a:t>Unix </a:t>
            </a:r>
            <a:r>
              <a:rPr lang="en-IN" sz="1200" dirty="0" smtClean="0">
                <a:hlinkClick r:id="rId8"/>
              </a:rPr>
              <a:t>timestamp</a:t>
            </a:r>
            <a:r>
              <a:rPr lang="en-IN" sz="1200" dirty="0" smtClean="0"/>
              <a:t>. JSON </a:t>
            </a:r>
            <a:r>
              <a:rPr lang="en-IN" sz="1200" dirty="0"/>
              <a:t>file is used for such non relational Data. MongoDB is database used to store non-relational </a:t>
            </a:r>
            <a:r>
              <a:rPr lang="en-IN" sz="1200" dirty="0" smtClean="0"/>
              <a:t>data and data operations (find, insert update and delete)</a:t>
            </a:r>
            <a:endParaRPr lang="en-IN" sz="1200" dirty="0"/>
          </a:p>
        </p:txBody>
      </p:sp>
      <p:pic>
        <p:nvPicPr>
          <p:cNvPr id="17" name="Picture 16"/>
          <p:cNvPicPr>
            <a:picLocks noChangeAspect="1"/>
          </p:cNvPicPr>
          <p:nvPr/>
        </p:nvPicPr>
        <p:blipFill>
          <a:blip r:embed="rId9"/>
          <a:stretch>
            <a:fillRect/>
          </a:stretch>
        </p:blipFill>
        <p:spPr>
          <a:xfrm>
            <a:off x="960582" y="1808393"/>
            <a:ext cx="4793674" cy="1167371"/>
          </a:xfrm>
          <a:prstGeom prst="rect">
            <a:avLst/>
          </a:prstGeom>
        </p:spPr>
      </p:pic>
      <p:pic>
        <p:nvPicPr>
          <p:cNvPr id="19" name="Picture 18"/>
          <p:cNvPicPr>
            <a:picLocks noChangeAspect="1"/>
          </p:cNvPicPr>
          <p:nvPr/>
        </p:nvPicPr>
        <p:blipFill>
          <a:blip r:embed="rId10"/>
          <a:stretch>
            <a:fillRect/>
          </a:stretch>
        </p:blipFill>
        <p:spPr>
          <a:xfrm>
            <a:off x="6559205" y="1741939"/>
            <a:ext cx="5503996" cy="1402429"/>
          </a:xfrm>
          <a:prstGeom prst="rect">
            <a:avLst/>
          </a:prstGeom>
        </p:spPr>
      </p:pic>
      <p:pic>
        <p:nvPicPr>
          <p:cNvPr id="20" name="Picture 19"/>
          <p:cNvPicPr/>
          <p:nvPr/>
        </p:nvPicPr>
        <p:blipFill>
          <a:blip r:embed="rId11"/>
          <a:stretch>
            <a:fillRect/>
          </a:stretch>
        </p:blipFill>
        <p:spPr>
          <a:xfrm>
            <a:off x="3408219" y="4797860"/>
            <a:ext cx="2623129" cy="1730853"/>
          </a:xfrm>
          <a:prstGeom prst="rect">
            <a:avLst/>
          </a:prstGeom>
          <a:ln>
            <a:solidFill>
              <a:schemeClr val="tx1"/>
            </a:solidFill>
          </a:ln>
        </p:spPr>
      </p:pic>
      <p:pic>
        <p:nvPicPr>
          <p:cNvPr id="22" name="Picture 21"/>
          <p:cNvPicPr>
            <a:picLocks noChangeAspect="1"/>
          </p:cNvPicPr>
          <p:nvPr/>
        </p:nvPicPr>
        <p:blipFill rotWithShape="1">
          <a:blip r:embed="rId12"/>
          <a:srcRect l="37925" r="10232"/>
          <a:stretch/>
        </p:blipFill>
        <p:spPr>
          <a:xfrm>
            <a:off x="434109" y="5020104"/>
            <a:ext cx="2974110" cy="1286367"/>
          </a:xfrm>
          <a:prstGeom prst="rect">
            <a:avLst/>
          </a:prstGeom>
          <a:ln>
            <a:solidFill>
              <a:schemeClr val="tx1"/>
            </a:solidFill>
          </a:ln>
        </p:spPr>
      </p:pic>
    </p:spTree>
    <p:extLst>
      <p:ext uri="{BB962C8B-B14F-4D97-AF65-F5344CB8AC3E}">
        <p14:creationId xmlns:p14="http://schemas.microsoft.com/office/powerpoint/2010/main" val="4168508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54" y="200569"/>
            <a:ext cx="4682837" cy="646331"/>
          </a:xfrm>
          <a:prstGeom prst="rect">
            <a:avLst/>
          </a:prstGeom>
        </p:spPr>
        <p:txBody>
          <a:bodyPr wrap="square">
            <a:spAutoFit/>
          </a:bodyPr>
          <a:lstStyle/>
          <a:p>
            <a:r>
              <a:rPr lang="en-IN" dirty="0" smtClean="0"/>
              <a:t>5. </a:t>
            </a:r>
            <a:r>
              <a:rPr lang="en-IN" dirty="0">
                <a:latin typeface="Times New Roman" panose="02020603050405020304" pitchFamily="18" charset="0"/>
                <a:cs typeface="Times New Roman" panose="02020603050405020304" pitchFamily="18" charset="0"/>
              </a:rPr>
              <a:t>User-friendly interface development with Tkinter for easy configuration and interaction</a:t>
            </a:r>
          </a:p>
        </p:txBody>
      </p:sp>
      <p:sp>
        <p:nvSpPr>
          <p:cNvPr id="3" name="Rectangle 2"/>
          <p:cNvSpPr/>
          <p:nvPr/>
        </p:nvSpPr>
        <p:spPr>
          <a:xfrm>
            <a:off x="369454" y="846914"/>
            <a:ext cx="4248728" cy="1200329"/>
          </a:xfrm>
          <a:prstGeom prst="rect">
            <a:avLst/>
          </a:prstGeom>
        </p:spPr>
        <p:txBody>
          <a:bodyPr wrap="square">
            <a:spAutoFit/>
          </a:bodyPr>
          <a:lstStyle/>
          <a:p>
            <a:pPr algn="just"/>
            <a:r>
              <a:rPr lang="en-US" sz="1200" dirty="0" smtClean="0"/>
              <a:t>The </a:t>
            </a:r>
            <a:r>
              <a:rPr lang="en-US" sz="1200" dirty="0"/>
              <a:t>application features a user-centric interface with Tkinter, facilitating easy configuration of MongoDB URI, database name, and collection name. </a:t>
            </a:r>
            <a:r>
              <a:rPr lang="en-US" sz="1200" dirty="0"/>
              <a:t>It provides enhanced control, allowing users to start/stop scanning, select storage options (MongoDB or local), and download data for analysis, ensuring adaptability to various operational needs.</a:t>
            </a:r>
            <a:endParaRPr lang="en-IN" sz="1200" dirty="0"/>
          </a:p>
        </p:txBody>
      </p:sp>
      <p:pic>
        <p:nvPicPr>
          <p:cNvPr id="4" name="Picture 3"/>
          <p:cNvPicPr/>
          <p:nvPr/>
        </p:nvPicPr>
        <p:blipFill>
          <a:blip r:embed="rId2"/>
          <a:stretch>
            <a:fillRect/>
          </a:stretch>
        </p:blipFill>
        <p:spPr>
          <a:xfrm>
            <a:off x="1046018" y="2047243"/>
            <a:ext cx="2895600" cy="3939540"/>
          </a:xfrm>
          <a:prstGeom prst="rect">
            <a:avLst/>
          </a:prstGeom>
        </p:spPr>
      </p:pic>
      <p:sp>
        <p:nvSpPr>
          <p:cNvPr id="5" name="TextBox 4"/>
          <p:cNvSpPr txBox="1"/>
          <p:nvPr/>
        </p:nvSpPr>
        <p:spPr>
          <a:xfrm>
            <a:off x="5532699" y="200569"/>
            <a:ext cx="420161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hlinkClick r:id="rId3" action="ppaction://hlinksldjump"/>
              </a:rPr>
              <a:t>To Store </a:t>
            </a:r>
            <a:r>
              <a:rPr lang="en-IN" dirty="0" smtClean="0">
                <a:latin typeface="Times New Roman" panose="02020603050405020304" pitchFamily="18" charset="0"/>
                <a:cs typeface="Times New Roman" panose="02020603050405020304" pitchFamily="18" charset="0"/>
                <a:hlinkClick r:id="rId3" action="ppaction://hlinksldjump"/>
              </a:rPr>
              <a:t>Locally </a:t>
            </a:r>
            <a:r>
              <a:rPr lang="en-IN" dirty="0" smtClean="0">
                <a:latin typeface="Times New Roman" panose="02020603050405020304" pitchFamily="18" charset="0"/>
                <a:cs typeface="Times New Roman" panose="02020603050405020304" pitchFamily="18" charset="0"/>
              </a:rPr>
              <a:t>(Memory Card)</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845214" y="569901"/>
            <a:ext cx="5960706" cy="1815882"/>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It is for those nodes where there is </a:t>
            </a:r>
            <a:r>
              <a:rPr lang="en-IN" sz="1400" b="1" dirty="0" smtClean="0">
                <a:latin typeface="Times New Roman" panose="02020603050405020304" pitchFamily="18" charset="0"/>
                <a:cs typeface="Times New Roman" panose="02020603050405020304" pitchFamily="18" charset="0"/>
              </a:rPr>
              <a:t>no Internet connection</a:t>
            </a:r>
          </a:p>
          <a:p>
            <a:r>
              <a:rPr lang="en-IN" sz="1400" dirty="0" smtClean="0">
                <a:latin typeface="Times New Roman" panose="02020603050405020304" pitchFamily="18" charset="0"/>
                <a:cs typeface="Times New Roman" panose="02020603050405020304" pitchFamily="18" charset="0"/>
              </a:rPr>
              <a:t>Steps:</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Choose to </a:t>
            </a:r>
            <a:r>
              <a:rPr lang="en-IN" sz="1400" dirty="0">
                <a:latin typeface="Times New Roman" panose="02020603050405020304" pitchFamily="18" charset="0"/>
                <a:cs typeface="Times New Roman" panose="02020603050405020304" pitchFamily="18" charset="0"/>
              </a:rPr>
              <a:t>S</a:t>
            </a:r>
            <a:r>
              <a:rPr lang="en-IN" sz="1400" dirty="0" smtClean="0">
                <a:latin typeface="Times New Roman" panose="02020603050405020304" pitchFamily="18" charset="0"/>
                <a:cs typeface="Times New Roman" panose="02020603050405020304" pitchFamily="18" charset="0"/>
              </a:rPr>
              <a:t>tore locally (CSV &amp; JSON)</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Click on “Start Scanning”</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Choose the folder to save data in pop up window </a:t>
            </a:r>
            <a:r>
              <a:rPr lang="en-IN" sz="1400" b="1" dirty="0" smtClean="0">
                <a:latin typeface="Times New Roman" panose="02020603050405020304" pitchFamily="18" charset="0"/>
                <a:cs typeface="Times New Roman" panose="02020603050405020304" pitchFamily="18" charset="0"/>
              </a:rPr>
              <a:t>(Example : Data12)</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And its start storing all devices of each scan </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 Then you can see data files in that folder </a:t>
            </a:r>
            <a:r>
              <a:rPr lang="en-IN" sz="1400" b="1" dirty="0" smtClean="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d</a:t>
            </a:r>
            <a:r>
              <a:rPr lang="en-IN" sz="1400" b="1" dirty="0" err="1" smtClean="0">
                <a:latin typeface="Times New Roman" panose="02020603050405020304" pitchFamily="18" charset="0"/>
                <a:cs typeface="Times New Roman" panose="02020603050405020304" pitchFamily="18" charset="0"/>
              </a:rPr>
              <a:t>evices.json</a:t>
            </a:r>
            <a:r>
              <a:rPr lang="en-IN" sz="1400" b="1" dirty="0" smtClean="0">
                <a:latin typeface="Times New Roman" panose="02020603050405020304" pitchFamily="18" charset="0"/>
                <a:cs typeface="Times New Roman" panose="02020603050405020304" pitchFamily="18" charset="0"/>
              </a:rPr>
              <a:t> &amp; devices.csv)</a:t>
            </a:r>
          </a:p>
          <a:p>
            <a:r>
              <a:rPr lang="en-IN" sz="1400" dirty="0" smtClean="0">
                <a:latin typeface="Times New Roman" panose="02020603050405020304" pitchFamily="18" charset="0"/>
                <a:cs typeface="Times New Roman" panose="02020603050405020304" pitchFamily="18" charset="0"/>
              </a:rPr>
              <a:t>Note : Don’t open files till you click “Stop Scanning”</a:t>
            </a:r>
            <a:endParaRPr lang="en-IN"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532699" y="2755115"/>
            <a:ext cx="420161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hlinkClick r:id="rId4" action="ppaction://hlinksldjump"/>
              </a:rPr>
              <a:t>To </a:t>
            </a:r>
            <a:r>
              <a:rPr lang="en-IN" dirty="0" smtClean="0">
                <a:latin typeface="Times New Roman" panose="02020603050405020304" pitchFamily="18" charset="0"/>
                <a:cs typeface="Times New Roman" panose="02020603050405020304" pitchFamily="18" charset="0"/>
                <a:hlinkClick r:id="rId4" action="ppaction://hlinksldjump"/>
              </a:rPr>
              <a:t>Store in MongoDB </a:t>
            </a:r>
            <a:r>
              <a:rPr lang="en-IN" dirty="0" smtClean="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750560" y="3124447"/>
            <a:ext cx="6167120" cy="3108543"/>
          </a:xfrm>
          <a:prstGeom prst="rect">
            <a:avLst/>
          </a:prstGeom>
          <a:noFill/>
        </p:spPr>
        <p:txBody>
          <a:bodyPr wrap="square" rtlCol="0">
            <a:spAutoFit/>
          </a:bodyPr>
          <a:lstStyle/>
          <a:p>
            <a:r>
              <a:rPr lang="en-IN" sz="1400" dirty="0" smtClean="0"/>
              <a:t>MongoDB is database used to store non-relational data and data operations (find, insert update and delete)</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It is for those nodes </a:t>
            </a:r>
            <a:r>
              <a:rPr lang="en-IN" sz="1400" b="1" dirty="0" smtClean="0">
                <a:latin typeface="Times New Roman" panose="02020603050405020304" pitchFamily="18" charset="0"/>
                <a:cs typeface="Times New Roman" panose="02020603050405020304" pitchFamily="18" charset="0"/>
              </a:rPr>
              <a:t>with Internet connection</a:t>
            </a:r>
          </a:p>
          <a:p>
            <a:r>
              <a:rPr lang="en-IN" sz="1400" dirty="0" smtClean="0">
                <a:latin typeface="Times New Roman" panose="02020603050405020304" pitchFamily="18" charset="0"/>
                <a:cs typeface="Times New Roman" panose="02020603050405020304" pitchFamily="18" charset="0"/>
              </a:rPr>
              <a:t>Steps:</a:t>
            </a:r>
          </a:p>
          <a:p>
            <a:pPr marL="342900" indent="-342900">
              <a:buAutoNum type="arabicPeriod"/>
            </a:pPr>
            <a:endParaRPr lang="en-IN" sz="1400" dirty="0" smtClean="0">
              <a:latin typeface="Times New Roman" panose="02020603050405020304" pitchFamily="18" charset="0"/>
              <a:cs typeface="Times New Roman" panose="02020603050405020304" pitchFamily="18" charset="0"/>
            </a:endParaRPr>
          </a:p>
          <a:p>
            <a:pPr marL="342900" indent="-342900">
              <a:buAutoNum type="arabicPeriod"/>
            </a:pPr>
            <a:r>
              <a:rPr lang="en-IN" sz="1400" dirty="0" smtClean="0">
                <a:latin typeface="Times New Roman" panose="02020603050405020304" pitchFamily="18" charset="0"/>
                <a:cs typeface="Times New Roman" panose="02020603050405020304" pitchFamily="18" charset="0"/>
              </a:rPr>
              <a:t>Fill MongoDB Credentials (Example : </a:t>
            </a:r>
          </a:p>
          <a:p>
            <a:pPr marL="342900" indent="-342900">
              <a:buFontTx/>
              <a:buAutoNum type="arabicPeriod"/>
            </a:pPr>
            <a:r>
              <a:rPr lang="en-IN" sz="1400" dirty="0" smtClean="0">
                <a:latin typeface="Times New Roman" panose="02020603050405020304" pitchFamily="18" charset="0"/>
                <a:cs typeface="Times New Roman" panose="02020603050405020304" pitchFamily="18" charset="0"/>
              </a:rPr>
              <a:t>Choose to Store in MongoDB</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Click on “Start Scanning”</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Now Go to MongoDB Compass or Atlas ( For Data)</a:t>
            </a:r>
          </a:p>
          <a:p>
            <a:pPr marL="342900" indent="-342900">
              <a:buFontTx/>
              <a:buAutoNum type="arabicPeriod"/>
            </a:pPr>
            <a:r>
              <a:rPr lang="en-IN" sz="1400" dirty="0" smtClean="0">
                <a:latin typeface="Times New Roman" panose="02020603050405020304" pitchFamily="18" charset="0"/>
                <a:cs typeface="Times New Roman" panose="02020603050405020304" pitchFamily="18" charset="0"/>
              </a:rPr>
              <a:t>Now You can perform MongoDB operation to handle Data such as </a:t>
            </a:r>
            <a:r>
              <a:rPr lang="en-IN" sz="1400" dirty="0" smtClean="0"/>
              <a:t>(find, insert update and delete). </a:t>
            </a:r>
            <a:r>
              <a:rPr lang="en-IN" sz="1400" dirty="0" smtClean="0"/>
              <a:t>(Example : </a:t>
            </a:r>
            <a:r>
              <a:rPr lang="en-IN" sz="1400" b="1" dirty="0" smtClean="0"/>
              <a:t>find({MAC_add:"0A:ED:2C:62:AC:18"}))</a:t>
            </a:r>
            <a:endParaRPr lang="en-IN" sz="1400" b="1"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Note : You can perform any </a:t>
            </a:r>
            <a:r>
              <a:rPr lang="en-IN" sz="1400" dirty="0" err="1" smtClean="0">
                <a:latin typeface="Times New Roman" panose="02020603050405020304" pitchFamily="18" charset="0"/>
                <a:cs typeface="Times New Roman" panose="02020603050405020304" pitchFamily="18" charset="0"/>
              </a:rPr>
              <a:t>mongodb</a:t>
            </a:r>
            <a:r>
              <a:rPr lang="en-IN" sz="1400" dirty="0" smtClean="0">
                <a:latin typeface="Times New Roman" panose="02020603050405020304" pitchFamily="18" charset="0"/>
                <a:cs typeface="Times New Roman" panose="02020603050405020304" pitchFamily="18" charset="0"/>
              </a:rPr>
              <a:t> operation and can export both query and raw data in both csv and </a:t>
            </a:r>
            <a:r>
              <a:rPr lang="en-IN" sz="1400" dirty="0" err="1" smtClean="0">
                <a:latin typeface="Times New Roman" panose="02020603050405020304" pitchFamily="18" charset="0"/>
                <a:cs typeface="Times New Roman" panose="02020603050405020304" pitchFamily="18" charset="0"/>
              </a:rPr>
              <a:t>json</a:t>
            </a:r>
            <a:r>
              <a:rPr lang="en-IN" sz="1400" dirty="0" smtClean="0">
                <a:latin typeface="Times New Roman" panose="02020603050405020304" pitchFamily="18" charset="0"/>
                <a:cs typeface="Times New Roman" panose="02020603050405020304" pitchFamily="18" charset="0"/>
              </a:rPr>
              <a:t> format.</a:t>
            </a:r>
            <a:endParaRPr lang="en-IN"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9287604" y="4017013"/>
            <a:ext cx="2275502" cy="932281"/>
          </a:xfrm>
          <a:prstGeom prst="rect">
            <a:avLst/>
          </a:prstGeom>
          <a:ln>
            <a:solidFill>
              <a:schemeClr val="tx1"/>
            </a:solidFill>
          </a:ln>
        </p:spPr>
      </p:pic>
    </p:spTree>
    <p:extLst>
      <p:ext uri="{BB962C8B-B14F-4D97-AF65-F5344CB8AC3E}">
        <p14:creationId xmlns:p14="http://schemas.microsoft.com/office/powerpoint/2010/main" val="39518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b="46487"/>
          <a:stretch/>
        </p:blipFill>
        <p:spPr>
          <a:xfrm>
            <a:off x="-1874" y="1264796"/>
            <a:ext cx="4423403" cy="2524589"/>
          </a:xfrm>
          <a:prstGeom prst="rect">
            <a:avLst/>
          </a:prstGeom>
        </p:spPr>
      </p:pic>
      <p:pic>
        <p:nvPicPr>
          <p:cNvPr id="4" name="Picture 3"/>
          <p:cNvPicPr>
            <a:picLocks noChangeAspect="1"/>
          </p:cNvPicPr>
          <p:nvPr/>
        </p:nvPicPr>
        <p:blipFill>
          <a:blip r:embed="rId3"/>
          <a:stretch>
            <a:fillRect/>
          </a:stretch>
        </p:blipFill>
        <p:spPr>
          <a:xfrm>
            <a:off x="4666784" y="358161"/>
            <a:ext cx="3618223" cy="4922399"/>
          </a:xfrm>
          <a:prstGeom prst="rect">
            <a:avLst/>
          </a:prstGeom>
        </p:spPr>
      </p:pic>
      <p:pic>
        <p:nvPicPr>
          <p:cNvPr id="5" name="Picture 4"/>
          <p:cNvPicPr>
            <a:picLocks noChangeAspect="1"/>
          </p:cNvPicPr>
          <p:nvPr/>
        </p:nvPicPr>
        <p:blipFill>
          <a:blip r:embed="rId4"/>
          <a:stretch>
            <a:fillRect/>
          </a:stretch>
        </p:blipFill>
        <p:spPr>
          <a:xfrm>
            <a:off x="8795630" y="476666"/>
            <a:ext cx="3396370" cy="4232126"/>
          </a:xfrm>
          <a:prstGeom prst="rect">
            <a:avLst/>
          </a:prstGeom>
        </p:spPr>
      </p:pic>
      <p:pic>
        <p:nvPicPr>
          <p:cNvPr id="6" name="Picture 5"/>
          <p:cNvPicPr>
            <a:picLocks noChangeAspect="1"/>
          </p:cNvPicPr>
          <p:nvPr/>
        </p:nvPicPr>
        <p:blipFill>
          <a:blip r:embed="rId5"/>
          <a:stretch>
            <a:fillRect/>
          </a:stretch>
        </p:blipFill>
        <p:spPr>
          <a:xfrm>
            <a:off x="6778412" y="5638723"/>
            <a:ext cx="5413588" cy="1219277"/>
          </a:xfrm>
          <a:prstGeom prst="rect">
            <a:avLst/>
          </a:prstGeom>
        </p:spPr>
      </p:pic>
      <p:sp>
        <p:nvSpPr>
          <p:cNvPr id="7" name="Rectangle 6"/>
          <p:cNvSpPr/>
          <p:nvPr/>
        </p:nvSpPr>
        <p:spPr>
          <a:xfrm>
            <a:off x="1817225" y="2338086"/>
            <a:ext cx="1562583" cy="2546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581090" y="2043856"/>
            <a:ext cx="1319076" cy="2942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652380" y="2070814"/>
            <a:ext cx="1799558" cy="267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522720" y="5834514"/>
            <a:ext cx="2355062" cy="9386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9600953" y="3016276"/>
            <a:ext cx="1244526" cy="267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flipH="1">
            <a:off x="1817223" y="2019784"/>
            <a:ext cx="3253244" cy="646331"/>
          </a:xfrm>
          <a:prstGeom prst="rect">
            <a:avLst/>
          </a:prstGeom>
          <a:noFill/>
        </p:spPr>
        <p:txBody>
          <a:bodyPr wrap="square" rtlCol="0">
            <a:spAutoFit/>
          </a:bodyPr>
          <a:lstStyle/>
          <a:p>
            <a:r>
              <a:rPr lang="en-IN" b="1" dirty="0" smtClean="0">
                <a:solidFill>
                  <a:srgbClr val="FF0000"/>
                </a:solidFill>
              </a:rPr>
              <a:t>1.</a:t>
            </a: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Choose to Store locally (CSV &amp; JSON)</a:t>
            </a:r>
          </a:p>
          <a:p>
            <a:endParaRPr lang="en-IN" b="1" dirty="0">
              <a:solidFill>
                <a:srgbClr val="FF0000"/>
              </a:solidFill>
            </a:endParaRPr>
          </a:p>
        </p:txBody>
      </p:sp>
      <p:sp>
        <p:nvSpPr>
          <p:cNvPr id="13" name="TextBox 12"/>
          <p:cNvSpPr txBox="1"/>
          <p:nvPr/>
        </p:nvSpPr>
        <p:spPr>
          <a:xfrm flipH="1">
            <a:off x="5365012" y="1558119"/>
            <a:ext cx="2541483" cy="646331"/>
          </a:xfrm>
          <a:prstGeom prst="rect">
            <a:avLst/>
          </a:prstGeom>
          <a:noFill/>
        </p:spPr>
        <p:txBody>
          <a:bodyPr wrap="square" rtlCol="0">
            <a:spAutoFit/>
          </a:bodyPr>
          <a:lstStyle/>
          <a:p>
            <a:r>
              <a:rPr lang="en-IN" b="1" dirty="0">
                <a:solidFill>
                  <a:srgbClr val="FF0000"/>
                </a:solidFill>
              </a:rPr>
              <a:t>2</a:t>
            </a:r>
            <a:r>
              <a:rPr lang="en-IN" b="1" dirty="0" smtClean="0">
                <a:solidFill>
                  <a:srgbClr val="FF0000"/>
                </a:solidFill>
              </a:rPr>
              <a:t>. </a:t>
            </a:r>
            <a:r>
              <a:rPr lang="en-IN" sz="1400" dirty="0">
                <a:solidFill>
                  <a:schemeClr val="tx1">
                    <a:lumMod val="95000"/>
                    <a:lumOff val="5000"/>
                  </a:schemeClr>
                </a:solidFill>
                <a:latin typeface="Times New Roman" panose="02020603050405020304" pitchFamily="18" charset="0"/>
                <a:cs typeface="Times New Roman" panose="02020603050405020304" pitchFamily="18" charset="0"/>
              </a:rPr>
              <a:t>Click on “Start Scanning”</a:t>
            </a:r>
          </a:p>
          <a:p>
            <a:endParaRPr lang="en-IN" b="1" dirty="0">
              <a:solidFill>
                <a:srgbClr val="FF0000"/>
              </a:solidFill>
            </a:endParaRPr>
          </a:p>
        </p:txBody>
      </p:sp>
      <p:sp>
        <p:nvSpPr>
          <p:cNvPr id="14" name="TextBox 13"/>
          <p:cNvSpPr txBox="1"/>
          <p:nvPr/>
        </p:nvSpPr>
        <p:spPr>
          <a:xfrm flipH="1">
            <a:off x="8949138" y="1426196"/>
            <a:ext cx="2660270" cy="369332"/>
          </a:xfrm>
          <a:prstGeom prst="rect">
            <a:avLst/>
          </a:prstGeom>
          <a:noFill/>
        </p:spPr>
        <p:txBody>
          <a:bodyPr wrap="square" rtlCol="0">
            <a:spAutoFit/>
          </a:bodyPr>
          <a:lstStyle/>
          <a:p>
            <a:r>
              <a:rPr lang="en-IN" b="1" dirty="0" smtClean="0">
                <a:solidFill>
                  <a:srgbClr val="FF0000"/>
                </a:solidFill>
              </a:rPr>
              <a:t>3. </a:t>
            </a:r>
            <a:r>
              <a:rPr lang="en-IN" sz="1400" dirty="0" smtClean="0">
                <a:latin typeface="Times New Roman" panose="02020603050405020304" pitchFamily="18" charset="0"/>
                <a:cs typeface="Times New Roman" panose="02020603050405020304" pitchFamily="18" charset="0"/>
              </a:rPr>
              <a:t>Save </a:t>
            </a:r>
            <a:r>
              <a:rPr lang="en-IN" sz="1400" dirty="0">
                <a:latin typeface="Times New Roman" panose="02020603050405020304" pitchFamily="18" charset="0"/>
                <a:cs typeface="Times New Roman" panose="02020603050405020304" pitchFamily="18" charset="0"/>
              </a:rPr>
              <a:t>data in pop up window </a:t>
            </a:r>
            <a:endParaRPr lang="en-IN" sz="1400" b="1" dirty="0">
              <a:solidFill>
                <a:srgbClr val="FF0000"/>
              </a:solidFill>
            </a:endParaRPr>
          </a:p>
        </p:txBody>
      </p:sp>
      <p:sp>
        <p:nvSpPr>
          <p:cNvPr id="15" name="TextBox 14"/>
          <p:cNvSpPr txBox="1"/>
          <p:nvPr/>
        </p:nvSpPr>
        <p:spPr>
          <a:xfrm flipH="1">
            <a:off x="9485205" y="2723140"/>
            <a:ext cx="2320971" cy="369332"/>
          </a:xfrm>
          <a:prstGeom prst="rect">
            <a:avLst/>
          </a:prstGeom>
          <a:noFill/>
        </p:spPr>
        <p:txBody>
          <a:bodyPr wrap="square" rtlCol="0">
            <a:spAutoFit/>
          </a:bodyPr>
          <a:lstStyle/>
          <a:p>
            <a:r>
              <a:rPr lang="en-IN" b="1" dirty="0">
                <a:solidFill>
                  <a:srgbClr val="FF0000"/>
                </a:solidFill>
              </a:rPr>
              <a:t>4</a:t>
            </a:r>
            <a:r>
              <a:rPr lang="en-IN" b="1" dirty="0" smtClean="0">
                <a:solidFill>
                  <a:srgbClr val="FF0000"/>
                </a:solidFill>
              </a:rPr>
              <a:t>. </a:t>
            </a:r>
            <a:r>
              <a:rPr lang="en-IN" dirty="0">
                <a:solidFill>
                  <a:srgbClr val="FF0000"/>
                </a:solidFill>
                <a:latin typeface="Times New Roman" panose="02020603050405020304" pitchFamily="18" charset="0"/>
                <a:cs typeface="Times New Roman" panose="02020603050405020304" pitchFamily="18" charset="0"/>
              </a:rPr>
              <a:t>Choose the folder to </a:t>
            </a:r>
            <a:endParaRPr lang="en-IN" b="1" dirty="0">
              <a:solidFill>
                <a:srgbClr val="FF0000"/>
              </a:solidFill>
            </a:endParaRPr>
          </a:p>
        </p:txBody>
      </p:sp>
      <p:sp>
        <p:nvSpPr>
          <p:cNvPr id="16" name="TextBox 15"/>
          <p:cNvSpPr txBox="1"/>
          <p:nvPr/>
        </p:nvSpPr>
        <p:spPr>
          <a:xfrm flipH="1">
            <a:off x="6240628" y="5320421"/>
            <a:ext cx="4410675" cy="369332"/>
          </a:xfrm>
          <a:prstGeom prst="rect">
            <a:avLst/>
          </a:prstGeom>
          <a:noFill/>
        </p:spPr>
        <p:txBody>
          <a:bodyPr wrap="square" rtlCol="0">
            <a:spAutoFit/>
          </a:bodyPr>
          <a:lstStyle/>
          <a:p>
            <a:r>
              <a:rPr lang="en-IN" b="1" dirty="0">
                <a:solidFill>
                  <a:srgbClr val="FF0000"/>
                </a:solidFill>
              </a:rPr>
              <a:t>5</a:t>
            </a:r>
            <a:r>
              <a:rPr lang="en-IN" b="1" dirty="0" smtClean="0">
                <a:solidFill>
                  <a:srgbClr val="FF0000"/>
                </a:solidFill>
              </a:rPr>
              <a:t>. </a:t>
            </a:r>
            <a:r>
              <a:rPr lang="en-IN" dirty="0">
                <a:latin typeface="Times New Roman" panose="02020603050405020304" pitchFamily="18" charset="0"/>
                <a:cs typeface="Times New Roman" panose="02020603050405020304" pitchFamily="18" charset="0"/>
              </a:rPr>
              <a:t>Then you can see data files in that folder </a:t>
            </a:r>
            <a:endParaRPr lang="en-IN" b="1" dirty="0">
              <a:solidFill>
                <a:srgbClr val="FF0000"/>
              </a:solidFill>
            </a:endParaRPr>
          </a:p>
        </p:txBody>
      </p:sp>
      <p:sp>
        <p:nvSpPr>
          <p:cNvPr id="17" name="TextBox 16"/>
          <p:cNvSpPr txBox="1"/>
          <p:nvPr/>
        </p:nvSpPr>
        <p:spPr>
          <a:xfrm>
            <a:off x="91440" y="328041"/>
            <a:ext cx="3870960"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3. To Store Data Locally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880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1440" y="328041"/>
            <a:ext cx="3870960"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4. To Store Data in MongoDB</a:t>
            </a:r>
            <a:endParaRPr lang="en-IN" sz="20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flipH="1">
            <a:off x="1683312" y="720573"/>
            <a:ext cx="687216" cy="369332"/>
          </a:xfrm>
          <a:prstGeom prst="rect">
            <a:avLst/>
          </a:prstGeom>
          <a:noFill/>
        </p:spPr>
        <p:txBody>
          <a:bodyPr wrap="square" rtlCol="0">
            <a:spAutoFit/>
          </a:bodyPr>
          <a:lstStyle/>
          <a:p>
            <a:r>
              <a:rPr lang="en-IN" b="1" dirty="0" smtClean="0">
                <a:solidFill>
                  <a:srgbClr val="FF0000"/>
                </a:solidFill>
              </a:rPr>
              <a:t>1.</a:t>
            </a:r>
            <a:endParaRPr lang="en-IN" b="1" dirty="0">
              <a:solidFill>
                <a:srgbClr val="FF0000"/>
              </a:solidFill>
            </a:endParaRPr>
          </a:p>
        </p:txBody>
      </p:sp>
      <p:grpSp>
        <p:nvGrpSpPr>
          <p:cNvPr id="21" name="Group 20"/>
          <p:cNvGrpSpPr/>
          <p:nvPr/>
        </p:nvGrpSpPr>
        <p:grpSpPr>
          <a:xfrm>
            <a:off x="679791" y="806406"/>
            <a:ext cx="11512209" cy="4894469"/>
            <a:chOff x="679791" y="806406"/>
            <a:chExt cx="11512209" cy="4894469"/>
          </a:xfrm>
        </p:grpSpPr>
        <p:pic>
          <p:nvPicPr>
            <p:cNvPr id="2" name="Picture 1"/>
            <p:cNvPicPr>
              <a:picLocks noChangeAspect="1"/>
            </p:cNvPicPr>
            <p:nvPr/>
          </p:nvPicPr>
          <p:blipFill>
            <a:blip r:embed="rId2"/>
            <a:stretch>
              <a:fillRect/>
            </a:stretch>
          </p:blipFill>
          <p:spPr>
            <a:xfrm>
              <a:off x="679791" y="806406"/>
              <a:ext cx="3117448" cy="4234369"/>
            </a:xfrm>
            <a:prstGeom prst="rect">
              <a:avLst/>
            </a:prstGeom>
          </p:spPr>
        </p:pic>
        <p:pic>
          <p:nvPicPr>
            <p:cNvPr id="3" name="Picture 2"/>
            <p:cNvPicPr>
              <a:picLocks noChangeAspect="1"/>
            </p:cNvPicPr>
            <p:nvPr/>
          </p:nvPicPr>
          <p:blipFill>
            <a:blip r:embed="rId3"/>
            <a:stretch>
              <a:fillRect/>
            </a:stretch>
          </p:blipFill>
          <p:spPr>
            <a:xfrm>
              <a:off x="4500272" y="806406"/>
              <a:ext cx="3116138" cy="4234369"/>
            </a:xfrm>
            <a:prstGeom prst="rect">
              <a:avLst/>
            </a:prstGeom>
          </p:spPr>
        </p:pic>
        <p:pic>
          <p:nvPicPr>
            <p:cNvPr id="4" name="Picture 3"/>
            <p:cNvPicPr>
              <a:picLocks noChangeAspect="1"/>
            </p:cNvPicPr>
            <p:nvPr/>
          </p:nvPicPr>
          <p:blipFill>
            <a:blip r:embed="rId4"/>
            <a:stretch>
              <a:fillRect/>
            </a:stretch>
          </p:blipFill>
          <p:spPr>
            <a:xfrm>
              <a:off x="7948603" y="1193174"/>
              <a:ext cx="4243397" cy="1400537"/>
            </a:xfrm>
            <a:prstGeom prst="rect">
              <a:avLst/>
            </a:prstGeom>
          </p:spPr>
        </p:pic>
        <p:sp>
          <p:nvSpPr>
            <p:cNvPr id="5" name="Rectangle 4"/>
            <p:cNvSpPr/>
            <p:nvPr/>
          </p:nvSpPr>
          <p:spPr>
            <a:xfrm>
              <a:off x="1284790" y="995423"/>
              <a:ext cx="1909823" cy="775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48669" y="1837501"/>
              <a:ext cx="942178" cy="111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437403" y="2360291"/>
              <a:ext cx="942178" cy="111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813964" y="2849437"/>
              <a:ext cx="2194403" cy="125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68797" y="2061901"/>
              <a:ext cx="942178" cy="111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891854" y="1596894"/>
              <a:ext cx="1574722" cy="352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flipH="1">
              <a:off x="679791" y="1846372"/>
              <a:ext cx="966836" cy="1077218"/>
            </a:xfrm>
            <a:prstGeom prst="rect">
              <a:avLst/>
            </a:prstGeom>
            <a:noFill/>
          </p:spPr>
          <p:txBody>
            <a:bodyPr wrap="square" rtlCol="0">
              <a:spAutoFit/>
            </a:bodyPr>
            <a:lstStyle/>
            <a:p>
              <a:r>
                <a:rPr lang="en-IN" b="1" dirty="0">
                  <a:solidFill>
                    <a:srgbClr val="FF0000"/>
                  </a:solidFill>
                </a:rPr>
                <a:t>2</a:t>
              </a:r>
              <a:r>
                <a:rPr lang="en-IN" b="1" dirty="0" smtClean="0">
                  <a:solidFill>
                    <a:srgbClr val="FF0000"/>
                  </a:solidFill>
                </a:rPr>
                <a:t>. </a:t>
              </a:r>
              <a:r>
                <a:rPr lang="en-IN" sz="1400" dirty="0">
                  <a:latin typeface="Times New Roman" panose="02020603050405020304" pitchFamily="18" charset="0"/>
                  <a:cs typeface="Times New Roman" panose="02020603050405020304" pitchFamily="18" charset="0"/>
                </a:rPr>
                <a:t>Choose to Store in MongoDB</a:t>
              </a:r>
            </a:p>
            <a:p>
              <a:endParaRPr lang="en-IN" b="1" dirty="0">
                <a:solidFill>
                  <a:srgbClr val="FF0000"/>
                </a:solidFill>
              </a:endParaRPr>
            </a:p>
          </p:txBody>
        </p:sp>
        <p:sp>
          <p:nvSpPr>
            <p:cNvPr id="15" name="TextBox 14"/>
            <p:cNvSpPr txBox="1"/>
            <p:nvPr/>
          </p:nvSpPr>
          <p:spPr>
            <a:xfrm flipH="1">
              <a:off x="5364988" y="2061901"/>
              <a:ext cx="2361768" cy="646331"/>
            </a:xfrm>
            <a:prstGeom prst="rect">
              <a:avLst/>
            </a:prstGeom>
            <a:noFill/>
          </p:spPr>
          <p:txBody>
            <a:bodyPr wrap="square" rtlCol="0">
              <a:spAutoFit/>
            </a:bodyPr>
            <a:lstStyle/>
            <a:p>
              <a:r>
                <a:rPr lang="en-IN" b="1" dirty="0">
                  <a:solidFill>
                    <a:srgbClr val="FF0000"/>
                  </a:solidFill>
                </a:rPr>
                <a:t>3</a:t>
              </a:r>
              <a:r>
                <a:rPr lang="en-IN" b="1" dirty="0" smtClean="0">
                  <a:solidFill>
                    <a:srgbClr val="FF0000"/>
                  </a:solidFill>
                </a:rPr>
                <a:t>. </a:t>
              </a:r>
              <a:r>
                <a:rPr lang="en-IN" sz="1400" dirty="0">
                  <a:latin typeface="Times New Roman" panose="02020603050405020304" pitchFamily="18" charset="0"/>
                  <a:cs typeface="Times New Roman" panose="02020603050405020304" pitchFamily="18" charset="0"/>
                </a:rPr>
                <a:t>Click on “Start Scanning”</a:t>
              </a:r>
            </a:p>
            <a:p>
              <a:endParaRPr lang="en-IN" b="1" dirty="0">
                <a:solidFill>
                  <a:srgbClr val="FF0000"/>
                </a:solidFill>
              </a:endParaRPr>
            </a:p>
          </p:txBody>
        </p:sp>
        <p:sp>
          <p:nvSpPr>
            <p:cNvPr id="16" name="TextBox 15"/>
            <p:cNvSpPr txBox="1"/>
            <p:nvPr/>
          </p:nvSpPr>
          <p:spPr>
            <a:xfrm flipH="1">
              <a:off x="7913340" y="1708775"/>
              <a:ext cx="687216" cy="369332"/>
            </a:xfrm>
            <a:prstGeom prst="rect">
              <a:avLst/>
            </a:prstGeom>
            <a:noFill/>
          </p:spPr>
          <p:txBody>
            <a:bodyPr wrap="square" rtlCol="0">
              <a:spAutoFit/>
            </a:bodyPr>
            <a:lstStyle/>
            <a:p>
              <a:r>
                <a:rPr lang="en-IN" b="1" dirty="0" smtClean="0">
                  <a:solidFill>
                    <a:srgbClr val="FF0000"/>
                  </a:solidFill>
                </a:rPr>
                <a:t>4.</a:t>
              </a:r>
              <a:endParaRPr lang="en-IN" b="1" dirty="0">
                <a:solidFill>
                  <a:srgbClr val="FF0000"/>
                </a:solidFill>
              </a:endParaRPr>
            </a:p>
          </p:txBody>
        </p:sp>
        <p:pic>
          <p:nvPicPr>
            <p:cNvPr id="17" name="Picture 16"/>
            <p:cNvPicPr>
              <a:picLocks noChangeAspect="1"/>
            </p:cNvPicPr>
            <p:nvPr/>
          </p:nvPicPr>
          <p:blipFill>
            <a:blip r:embed="rId5"/>
            <a:stretch>
              <a:fillRect/>
            </a:stretch>
          </p:blipFill>
          <p:spPr>
            <a:xfrm>
              <a:off x="7886967" y="3606777"/>
              <a:ext cx="4240177" cy="2094098"/>
            </a:xfrm>
            <a:prstGeom prst="rect">
              <a:avLst/>
            </a:prstGeom>
          </p:spPr>
        </p:pic>
        <p:sp>
          <p:nvSpPr>
            <p:cNvPr id="18" name="Rectangle 17"/>
            <p:cNvSpPr/>
            <p:nvPr/>
          </p:nvSpPr>
          <p:spPr>
            <a:xfrm>
              <a:off x="8449290" y="3760828"/>
              <a:ext cx="2198390" cy="526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8449290" y="5289498"/>
              <a:ext cx="1974870" cy="318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flipH="1">
              <a:off x="8334799" y="3391496"/>
              <a:ext cx="687216" cy="369332"/>
            </a:xfrm>
            <a:prstGeom prst="rect">
              <a:avLst/>
            </a:prstGeom>
            <a:noFill/>
          </p:spPr>
          <p:txBody>
            <a:bodyPr wrap="square" rtlCol="0">
              <a:spAutoFit/>
            </a:bodyPr>
            <a:lstStyle/>
            <a:p>
              <a:r>
                <a:rPr lang="en-IN" b="1" dirty="0">
                  <a:solidFill>
                    <a:srgbClr val="FF0000"/>
                  </a:solidFill>
                </a:rPr>
                <a:t>5</a:t>
              </a:r>
              <a:r>
                <a:rPr lang="en-IN" b="1" dirty="0" smtClean="0">
                  <a:solidFill>
                    <a:srgbClr val="FF0000"/>
                  </a:solidFill>
                </a:rPr>
                <a:t>.</a:t>
              </a:r>
              <a:endParaRPr lang="en-IN" b="1" dirty="0">
                <a:solidFill>
                  <a:srgbClr val="FF0000"/>
                </a:solidFill>
              </a:endParaRPr>
            </a:p>
          </p:txBody>
        </p:sp>
      </p:grpSp>
      <p:sp>
        <p:nvSpPr>
          <p:cNvPr id="22" name="TextBox 21"/>
          <p:cNvSpPr txBox="1"/>
          <p:nvPr/>
        </p:nvSpPr>
        <p:spPr>
          <a:xfrm flipH="1">
            <a:off x="1984625" y="653999"/>
            <a:ext cx="2914906" cy="369332"/>
          </a:xfrm>
          <a:prstGeom prst="rect">
            <a:avLst/>
          </a:prstGeom>
          <a:noFill/>
        </p:spPr>
        <p:txBody>
          <a:bodyPr wrap="square" rtlCol="0">
            <a:spAutoFit/>
          </a:bodyPr>
          <a:lstStyle/>
          <a:p>
            <a:r>
              <a:rPr lang="en-IN" b="1" dirty="0" smtClean="0">
                <a:solidFill>
                  <a:srgbClr val="FF0000"/>
                </a:solidFill>
              </a:rPr>
              <a:t>1. </a:t>
            </a:r>
            <a:r>
              <a:rPr lang="en-IN" sz="1400" dirty="0">
                <a:latin typeface="Times New Roman" panose="02020603050405020304" pitchFamily="18" charset="0"/>
                <a:cs typeface="Times New Roman" panose="02020603050405020304" pitchFamily="18" charset="0"/>
              </a:rPr>
              <a:t>Fill MongoDB Credentials </a:t>
            </a:r>
            <a:endParaRPr lang="en-IN" sz="1400" b="1" dirty="0">
              <a:solidFill>
                <a:srgbClr val="FF0000"/>
              </a:solidFill>
            </a:endParaRPr>
          </a:p>
        </p:txBody>
      </p:sp>
    </p:spTree>
    <p:extLst>
      <p:ext uri="{BB962C8B-B14F-4D97-AF65-F5344CB8AC3E}">
        <p14:creationId xmlns:p14="http://schemas.microsoft.com/office/powerpoint/2010/main" val="1055806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344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513</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Kashyap</dc:creator>
  <cp:lastModifiedBy>Vishal Kashyap</cp:lastModifiedBy>
  <cp:revision>18</cp:revision>
  <dcterms:created xsi:type="dcterms:W3CDTF">2024-05-12T13:40:51Z</dcterms:created>
  <dcterms:modified xsi:type="dcterms:W3CDTF">2024-05-12T18:36:04Z</dcterms:modified>
</cp:coreProperties>
</file>