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  <p:sldMasterId id="2147483671" r:id="rId2"/>
  </p:sldMasterIdLst>
  <p:notesMasterIdLst>
    <p:notesMasterId r:id="rId8"/>
  </p:notesMasterIdLst>
  <p:handoutMasterIdLst>
    <p:handoutMasterId r:id="rId9"/>
  </p:handoutMasterIdLst>
  <p:sldIdLst>
    <p:sldId id="380" r:id="rId3"/>
    <p:sldId id="393" r:id="rId4"/>
    <p:sldId id="394" r:id="rId5"/>
    <p:sldId id="395" r:id="rId6"/>
    <p:sldId id="384" r:id="rId7"/>
  </p:sldIdLst>
  <p:sldSz cx="9144000" cy="6858000" type="screen4x3"/>
  <p:notesSz cx="9601200" cy="7315200"/>
  <p:custShowLst>
    <p:custShow name="Custom Show 1" id="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5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1EC6"/>
    <a:srgbClr val="FFCC00"/>
    <a:srgbClr val="33F34E"/>
    <a:srgbClr val="A7EDDB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9" autoAdjust="0"/>
    <p:restoredTop sz="94660"/>
  </p:normalViewPr>
  <p:slideViewPr>
    <p:cSldViewPr snapToGrid="0">
      <p:cViewPr>
        <p:scale>
          <a:sx n="57" d="100"/>
          <a:sy n="57" d="100"/>
        </p:scale>
        <p:origin x="1536" y="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440"/>
    </p:cViewPr>
  </p:sorterViewPr>
  <p:notesViewPr>
    <p:cSldViewPr snapToGrid="0">
      <p:cViewPr varScale="1">
        <p:scale>
          <a:sx n="35" d="100"/>
          <a:sy n="35" d="100"/>
        </p:scale>
        <p:origin x="-864" y="-67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i="1">
                <a:latin typeface="Tahom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364" y="1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 i="1">
                <a:latin typeface="Tahom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50075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 i="1">
                <a:latin typeface="Tahom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364" y="6950075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 i="1">
                <a:latin typeface="Tahoma" pitchFamily="34" charset="0"/>
              </a:defRPr>
            </a:lvl1pPr>
          </a:lstStyle>
          <a:p>
            <a:pPr>
              <a:defRPr/>
            </a:pPr>
            <a:fld id="{01C8C35E-D167-466F-A74A-A07B92D589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775" y="1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9B3A9-F51E-403D-BE04-81D6384DEBE3}" type="datetimeFigureOut">
              <a:rPr lang="en-US" smtClean="0"/>
              <a:pPr/>
              <a:t>9/18/2023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3388" y="549275"/>
            <a:ext cx="3656012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439" y="3475039"/>
            <a:ext cx="7680325" cy="3290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488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775" y="6948488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D5D4E-60A9-4457-B3D7-D26F69C5748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2DB51-20D3-4AE4-B686-374856330848}" type="datetime12">
              <a:rPr lang="en-US" smtClean="0"/>
              <a:t>11:13 PM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8AAAF-B818-4EDD-95FA-5D7567CDFE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7D9FD-41C3-4C33-8880-CCA95AFA6CB8}" type="datetime12">
              <a:rPr lang="en-US" smtClean="0"/>
              <a:t>11:13 PM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6DBB6-2ACD-4D79-9BBD-7365AEF5C1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E1E957-9BDB-464D-ADCE-6EA808F5D260}" type="datetime12">
              <a:rPr lang="en-US" smtClean="0"/>
              <a:t>11:13 PM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F0E9A-7282-4D41-844C-B767263C7E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3D684-C9AB-4ADA-B678-6A17800EB8F9}" type="datetime12">
              <a:rPr lang="en-US" smtClean="0"/>
              <a:t>11:13 PM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B6954-E848-48CA-833C-E75A2CF688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DD0D-E48F-4033-BA7E-C0EDDF5FDEEB}" type="datetime12">
              <a:rPr lang="en-US" smtClean="0"/>
              <a:t>11:13 PM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0981-AFDC-4D16-BD21-CF71251AB6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FB04-BF78-4FCD-972F-C2CBFF65E1F3}" type="datetime12">
              <a:rPr lang="en-US" smtClean="0"/>
              <a:t>11:13 PM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0981-AFDC-4D16-BD21-CF71251AB6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EB63-BABD-4A00-BAFB-73AEE8229C6C}" type="datetime12">
              <a:rPr lang="en-US" smtClean="0"/>
              <a:t>11:13 PM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0981-AFDC-4D16-BD21-CF71251AB6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9549-B7A4-46D5-B232-BFB32DB363CF}" type="datetime12">
              <a:rPr lang="en-US" smtClean="0"/>
              <a:t>11:13 PM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0981-AFDC-4D16-BD21-CF71251AB6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96CC-D0BC-4636-801C-4474A2F0FFD3}" type="datetime12">
              <a:rPr lang="en-US" smtClean="0"/>
              <a:t>11:13 PM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0981-AFDC-4D16-BD21-CF71251AB6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BD9C-F598-43D4-9B92-D4A8C73AC649}" type="datetime12">
              <a:rPr lang="en-US" smtClean="0"/>
              <a:t>11:13 PM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0981-AFDC-4D16-BD21-CF71251AB6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B492-09C9-48B9-A84A-D7EBEFF40D7E}" type="datetime12">
              <a:rPr lang="en-US" smtClean="0"/>
              <a:t>11:13 PM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0981-AFDC-4D16-BD21-CF71251AB6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921B1-348E-4FF1-B7F5-6F39FE10D7F6}" type="datetime12">
              <a:rPr lang="en-US" smtClean="0"/>
              <a:t>11:13 PM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fld id="{BF69FD0C-6E08-4C8C-89B2-20548EF77D24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/19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F764-8C99-4A6A-AF13-D7DFFB7B1F69}" type="datetime12">
              <a:rPr lang="en-US" smtClean="0"/>
              <a:t>11:13 PM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0981-AFDC-4D16-BD21-CF71251AB6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A325-2FD9-45FD-82C8-8DE2438FA69C}" type="datetime12">
              <a:rPr lang="en-US" smtClean="0"/>
              <a:t>11:13 PM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0981-AFDC-4D16-BD21-CF71251AB6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6F11-E80F-4E7C-9FD1-C81D1F41969E}" type="datetime12">
              <a:rPr lang="en-US" smtClean="0"/>
              <a:t>11:13 PM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0981-AFDC-4D16-BD21-CF71251AB6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2CFF5-2315-4666-A39C-F439C4AAAE67}" type="datetime12">
              <a:rPr lang="en-US" smtClean="0"/>
              <a:t>11:13 PM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0981-AFDC-4D16-BD21-CF71251AB6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A089AC-10A2-46A7-924C-F75850BA2D4A}" type="datetime12">
              <a:rPr lang="en-US" smtClean="0"/>
              <a:t>11:13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372900-1C69-4D90-B128-1973154AE2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A646D-698B-4CF7-B722-EE73E011A96C}" type="datetime12">
              <a:rPr lang="en-US" smtClean="0"/>
              <a:t>11:13 PM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3774F-6C45-49FB-AD5F-9888E1AFA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75E1D-67F0-46C7-9DA0-1C9D7EC4B0B0}" type="datetime12">
              <a:rPr lang="en-US" smtClean="0"/>
              <a:t>11:13 PM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AB148-88B1-4C6D-84A7-F2BCAA6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4D52E-E2B6-41C7-A44B-A9E82E9789E0}" type="datetime12">
              <a:rPr lang="en-US" smtClean="0"/>
              <a:t>11:13 PM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02C5F-D04C-4710-8A0E-2F700B3C81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F10D8-0150-4CB5-9122-42F59533DCAE}" type="datetime12">
              <a:rPr lang="en-US" smtClean="0"/>
              <a:t>11:13 PM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E8EBA0-F894-480F-9123-E39A13EEF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0"/>
            <a:ext cx="2133600" cy="476250"/>
          </a:xfr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fld id="{95AECF8D-CC07-4CC5-BB85-21ED6654AB38}" type="datetime12">
              <a:rPr lang="en-US" smtClean="0"/>
              <a:t>11:13 PM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0"/>
            <a:ext cx="2133600" cy="476250"/>
          </a:xfr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fld id="{C708907C-ABA4-4C05-816F-8822B6E87C7B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/19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191D8-13C6-4822-B6E3-B671FD6730E5}" type="datetime12">
              <a:rPr lang="en-US" smtClean="0"/>
              <a:t>11:13 PM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426C3-972B-4236-890A-BA6B86E9D8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7F862E59-969C-480F-ABB9-65C37C372376}" type="datetime12">
              <a:rPr lang="en-US" smtClean="0"/>
              <a:t>11:13 PM</a:t>
            </a:fld>
            <a:endParaRPr lang="en-US"/>
          </a:p>
        </p:txBody>
      </p:sp>
      <p:sp>
        <p:nvSpPr>
          <p:cNvPr id="1925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0372900-1C69-4D90-B128-1973154AE2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8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1B0BB-5F9B-4C70-8205-771F18ED0C8F}" type="datetime12">
              <a:rPr lang="en-US" smtClean="0"/>
              <a:t>11:13 PM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70981-AFDC-4D16-BD21-CF71251AB6A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385763" y="273050"/>
            <a:ext cx="8758237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 algn="l">
              <a:lnSpc>
                <a:spcPct val="90000"/>
              </a:lnSpc>
              <a:spcBef>
                <a:spcPct val="20000"/>
              </a:spcBef>
              <a:buSzPct val="100000"/>
              <a:buFont typeface="Wingdings" pitchFamily="2" charset="2"/>
              <a:buChar char="q"/>
            </a:pPr>
            <a:r>
              <a:rPr lang="en-US" sz="3200" dirty="0"/>
              <a:t>The above procedure can be </a:t>
            </a:r>
            <a:r>
              <a:rPr lang="en-US" sz="3200" b="1" dirty="0"/>
              <a:t>generalized </a:t>
            </a:r>
            <a:r>
              <a:rPr lang="en-US" sz="3200" dirty="0"/>
              <a:t>for any number of functions. This is called </a:t>
            </a:r>
            <a:r>
              <a:rPr lang="en-US" sz="3200" b="1" dirty="0"/>
              <a:t>generalized least squares</a:t>
            </a:r>
          </a:p>
          <a:p>
            <a:pPr marL="514350" indent="-514350" algn="l">
              <a:lnSpc>
                <a:spcPct val="90000"/>
              </a:lnSpc>
              <a:spcBef>
                <a:spcPct val="20000"/>
              </a:spcBef>
              <a:buSzPct val="100000"/>
              <a:buFont typeface="Wingdings" pitchFamily="2" charset="2"/>
              <a:buChar char="q"/>
            </a:pPr>
            <a:r>
              <a:rPr lang="en-US" sz="3200" dirty="0"/>
              <a:t>Let us denote the F matrix as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124075" y="2219325"/>
            <a:ext cx="5667375" cy="3194050"/>
            <a:chOff x="2124075" y="2219325"/>
            <a:chExt cx="5667375" cy="3194050"/>
          </a:xfrm>
        </p:grpSpPr>
        <p:graphicFrame>
          <p:nvGraphicFramePr>
            <p:cNvPr id="115713" name="Object 1"/>
            <p:cNvGraphicFramePr>
              <a:graphicFrameLocks noChangeAspect="1"/>
            </p:cNvGraphicFramePr>
            <p:nvPr/>
          </p:nvGraphicFramePr>
          <p:xfrm>
            <a:off x="2124075" y="2219325"/>
            <a:ext cx="3887788" cy="3194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16" name="Equation" r:id="rId3" imgW="1422360" imgH="1168200" progId="Equation.3">
                    <p:embed/>
                  </p:oleObj>
                </mc:Choice>
                <mc:Fallback>
                  <p:oleObj name="Equation" r:id="rId3" imgW="1422360" imgH="1168200" progId="Equation.3">
                    <p:embed/>
                    <p:pic>
                      <p:nvPicPr>
                        <p:cNvPr id="115713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4075" y="2219325"/>
                          <a:ext cx="3887788" cy="3194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TextBox 31"/>
            <p:cNvSpPr txBox="1"/>
            <p:nvPr/>
          </p:nvSpPr>
          <p:spPr>
            <a:xfrm>
              <a:off x="6648450" y="2800350"/>
              <a:ext cx="1143000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n x 2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58763" y="5454650"/>
            <a:ext cx="8789987" cy="1319213"/>
            <a:chOff x="258763" y="5454650"/>
            <a:chExt cx="8789987" cy="1319213"/>
          </a:xfrm>
        </p:grpSpPr>
        <p:graphicFrame>
          <p:nvGraphicFramePr>
            <p:cNvPr id="115715" name="Object 3"/>
            <p:cNvGraphicFramePr>
              <a:graphicFrameLocks noChangeAspect="1"/>
            </p:cNvGraphicFramePr>
            <p:nvPr/>
          </p:nvGraphicFramePr>
          <p:xfrm>
            <a:off x="258763" y="5454650"/>
            <a:ext cx="7635875" cy="1319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17" name="Equation" r:id="rId5" imgW="2793960" imgH="482400" progId="Equation.3">
                    <p:embed/>
                  </p:oleObj>
                </mc:Choice>
                <mc:Fallback>
                  <p:oleObj name="Equation" r:id="rId5" imgW="2793960" imgH="482400" progId="Equation.3">
                    <p:embed/>
                    <p:pic>
                      <p:nvPicPr>
                        <p:cNvPr id="115715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763" y="5454650"/>
                          <a:ext cx="7635875" cy="1319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TextBox 32"/>
            <p:cNvSpPr txBox="1"/>
            <p:nvPr/>
          </p:nvSpPr>
          <p:spPr>
            <a:xfrm>
              <a:off x="7905750" y="5543550"/>
              <a:ext cx="1143000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2 x n</a:t>
              </a:r>
            </a:p>
          </p:txBody>
        </p:sp>
      </p:grp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8907C-ABA4-4C05-816F-8822B6E87C7B}" type="slidenum">
              <a:rPr lang="en-US" smtClean="0"/>
              <a:pPr>
                <a:defRPr/>
              </a:pPr>
              <a:t>1</a:t>
            </a:fld>
            <a:r>
              <a:rPr lang="en-US"/>
              <a:t>/15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4F3B06-89EC-450D-8270-C1FEA9D8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535BE4-355B-4811-8FB1-DE3CA6DACD87}" type="datetime12">
              <a:rPr lang="en-US" smtClean="0"/>
              <a:t>9:52 AM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931" name="Object 3"/>
          <p:cNvGraphicFramePr>
            <a:graphicFrameLocks noChangeAspect="1"/>
          </p:cNvGraphicFramePr>
          <p:nvPr/>
        </p:nvGraphicFramePr>
        <p:xfrm>
          <a:off x="437131" y="857250"/>
          <a:ext cx="8358869" cy="2666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0" name="Equation" r:id="rId3" imgW="2705040" imgH="863280" progId="Equation.3">
                  <p:embed/>
                </p:oleObj>
              </mc:Choice>
              <mc:Fallback>
                <p:oleObj name="Equation" r:id="rId3" imgW="2705040" imgH="863280" progId="Equation.3">
                  <p:embed/>
                  <p:pic>
                    <p:nvPicPr>
                      <p:cNvPr id="1249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131" y="857250"/>
                        <a:ext cx="8358869" cy="26669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2" name="Object 4"/>
          <p:cNvGraphicFramePr>
            <a:graphicFrameLocks noChangeAspect="1"/>
          </p:cNvGraphicFramePr>
          <p:nvPr/>
        </p:nvGraphicFramePr>
        <p:xfrm>
          <a:off x="1851025" y="3590925"/>
          <a:ext cx="5327650" cy="308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1" name="Equation" r:id="rId5" imgW="2019240" imgH="1168200" progId="Equation.3">
                  <p:embed/>
                </p:oleObj>
              </mc:Choice>
              <mc:Fallback>
                <p:oleObj name="Equation" r:id="rId5" imgW="2019240" imgH="1168200" progId="Equation.3">
                  <p:embed/>
                  <p:pic>
                    <p:nvPicPr>
                      <p:cNvPr id="1249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5" y="3590925"/>
                        <a:ext cx="5327650" cy="308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026"/>
          <p:cNvSpPr txBox="1">
            <a:spLocks noChangeArrowheads="1"/>
          </p:cNvSpPr>
          <p:nvPr/>
        </p:nvSpPr>
        <p:spPr bwMode="auto">
          <a:xfrm>
            <a:off x="600075" y="-150662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Generalized least Squares-II</a:t>
            </a:r>
            <a:endParaRPr lang="en-GB" sz="4000" b="1" kern="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8907C-ABA4-4C05-816F-8822B6E87C7B}" type="slidenum">
              <a:rPr lang="en-US" smtClean="0"/>
              <a:pPr>
                <a:defRPr/>
              </a:pPr>
              <a:t>2</a:t>
            </a:fld>
            <a:r>
              <a:rPr lang="en-US"/>
              <a:t>/15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C3B94-381F-4281-B13D-70CF1CD35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0F3135-DB6F-496A-9077-72DC54D0BBD9}" type="datetime12">
              <a:rPr lang="en-US" smtClean="0"/>
              <a:t>9:52 AM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7"/>
          <p:cNvSpPr>
            <a:spLocks noChangeArrowheads="1"/>
          </p:cNvSpPr>
          <p:nvPr/>
        </p:nvSpPr>
        <p:spPr bwMode="auto">
          <a:xfrm>
            <a:off x="228600" y="1657350"/>
            <a:ext cx="8758237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 algn="l">
              <a:lnSpc>
                <a:spcPct val="90000"/>
              </a:lnSpc>
              <a:spcBef>
                <a:spcPct val="20000"/>
              </a:spcBef>
              <a:buSzPct val="100000"/>
              <a:buFont typeface="Wingdings" pitchFamily="2" charset="2"/>
              <a:buChar char="q"/>
            </a:pPr>
            <a:r>
              <a:rPr lang="en-GB" sz="3200" dirty="0"/>
              <a:t>The linear least square can therefore be generalized as</a:t>
            </a:r>
          </a:p>
        </p:txBody>
      </p:sp>
      <p:graphicFrame>
        <p:nvGraphicFramePr>
          <p:cNvPr id="125954" name="Object 2"/>
          <p:cNvGraphicFramePr>
            <a:graphicFrameLocks noChangeAspect="1"/>
          </p:cNvGraphicFramePr>
          <p:nvPr/>
        </p:nvGraphicFramePr>
        <p:xfrm>
          <a:off x="2820988" y="2509838"/>
          <a:ext cx="3509962" cy="268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3" name="Equation" r:id="rId3" imgW="1523880" imgH="1168200" progId="Equation.3">
                  <p:embed/>
                </p:oleObj>
              </mc:Choice>
              <mc:Fallback>
                <p:oleObj name="Equation" r:id="rId3" imgW="1523880" imgH="1168200" progId="Equation.3">
                  <p:embed/>
                  <p:pic>
                    <p:nvPicPr>
                      <p:cNvPr id="1259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988" y="2509838"/>
                        <a:ext cx="3509962" cy="2689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026"/>
          <p:cNvSpPr txBox="1">
            <a:spLocks noChangeArrowheads="1"/>
          </p:cNvSpPr>
          <p:nvPr/>
        </p:nvSpPr>
        <p:spPr bwMode="auto">
          <a:xfrm>
            <a:off x="600075" y="7235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Generalized least Squares-III</a:t>
            </a:r>
            <a:endParaRPr lang="en-GB" sz="4000" b="1" kern="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8907C-ABA4-4C05-816F-8822B6E87C7B}" type="slidenum">
              <a:rPr lang="en-US" smtClean="0"/>
              <a:pPr>
                <a:defRPr/>
              </a:pPr>
              <a:t>3</a:t>
            </a:fld>
            <a:r>
              <a:rPr lang="en-US"/>
              <a:t>/15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AC8F97-24A6-42AF-A0FF-03B96D3D3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9AAFAF-A3F9-46F4-90E4-2190DF4B8C28}" type="datetime12">
              <a:rPr lang="en-US" smtClean="0"/>
              <a:t>9:52 AM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2881" y="1730569"/>
            <a:ext cx="8758237" cy="3249687"/>
            <a:chOff x="177800" y="2089150"/>
            <a:chExt cx="8758237" cy="3249687"/>
          </a:xfrm>
        </p:grpSpPr>
        <p:sp>
          <p:nvSpPr>
            <p:cNvPr id="3" name="Rectangle 17"/>
            <p:cNvSpPr>
              <a:spLocks noChangeArrowheads="1"/>
            </p:cNvSpPr>
            <p:nvPr/>
          </p:nvSpPr>
          <p:spPr bwMode="auto">
            <a:xfrm>
              <a:off x="177800" y="2089150"/>
              <a:ext cx="8758237" cy="574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514350" indent="-514350" algn="l">
                <a:lnSpc>
                  <a:spcPct val="90000"/>
                </a:lnSpc>
                <a:spcBef>
                  <a:spcPct val="20000"/>
                </a:spcBef>
                <a:buSzPct val="100000"/>
                <a:buFont typeface="Wingdings" pitchFamily="2" charset="2"/>
                <a:buChar char="q"/>
              </a:pPr>
              <a:r>
                <a:rPr lang="en-GB" sz="3200" dirty="0"/>
                <a:t>In engineering parlance, the more relevant parameter that can be easily connected is the RMS error</a:t>
              </a:r>
            </a:p>
          </p:txBody>
        </p:sp>
        <p:graphicFrame>
          <p:nvGraphicFramePr>
            <p:cNvPr id="126978" name="Object 2"/>
            <p:cNvGraphicFramePr>
              <a:graphicFrameLocks noChangeAspect="1"/>
            </p:cNvGraphicFramePr>
            <p:nvPr/>
          </p:nvGraphicFramePr>
          <p:xfrm>
            <a:off x="2370139" y="3434028"/>
            <a:ext cx="1530530" cy="19048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787" name="Equation" r:id="rId3" imgW="520560" imgH="647640" progId="Equation.3">
                    <p:embed/>
                  </p:oleObj>
                </mc:Choice>
                <mc:Fallback>
                  <p:oleObj name="Equation" r:id="rId3" imgW="520560" imgH="647640" progId="Equation.3">
                    <p:embed/>
                    <p:pic>
                      <p:nvPicPr>
                        <p:cNvPr id="126978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0139" y="3434028"/>
                          <a:ext cx="1530530" cy="19048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228600" y="5247892"/>
            <a:ext cx="8758237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 algn="l">
              <a:lnSpc>
                <a:spcPct val="90000"/>
              </a:lnSpc>
              <a:spcBef>
                <a:spcPct val="20000"/>
              </a:spcBef>
              <a:buSzPct val="100000"/>
              <a:buFont typeface="Wingdings" pitchFamily="2" charset="2"/>
              <a:buChar char="q"/>
            </a:pPr>
            <a:r>
              <a:rPr lang="en-GB" sz="3200" dirty="0"/>
              <a:t>Often the error is normalised with the true value to express the RMS error as a fraction or as percentage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8907C-ABA4-4C05-816F-8822B6E87C7B}" type="slidenum">
              <a:rPr lang="en-US" smtClean="0"/>
              <a:pPr>
                <a:defRPr/>
              </a:pPr>
              <a:t>4</a:t>
            </a:fld>
            <a:r>
              <a:rPr lang="en-US"/>
              <a:t>/15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808067-74FE-487A-B795-B4A7C2632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9B3C46-1E90-4194-96F4-48EB8CBE7B5A}" type="datetime12">
              <a:rPr lang="en-US" smtClean="0"/>
              <a:t>9:54 AM</a:t>
            </a:fld>
            <a:endParaRPr lang="en-US" dirty="0"/>
          </a:p>
        </p:txBody>
      </p:sp>
      <p:sp>
        <p:nvSpPr>
          <p:cNvPr id="10" name="Rectangle 1026">
            <a:extLst>
              <a:ext uri="{FF2B5EF4-FFF2-40B4-BE49-F238E27FC236}">
                <a16:creationId xmlns:a16="http://schemas.microsoft.com/office/drawing/2014/main" id="{9AA552DA-56EE-4F1B-BB68-BBDF0A303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239626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Generalized least Squares-IV</a:t>
            </a:r>
            <a:endParaRPr lang="en-GB" sz="4000" b="1" kern="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595" name="Object 3"/>
          <p:cNvGraphicFramePr>
            <a:graphicFrameLocks noChangeAspect="1"/>
          </p:cNvGraphicFramePr>
          <p:nvPr/>
        </p:nvGraphicFramePr>
        <p:xfrm>
          <a:off x="517525" y="5268683"/>
          <a:ext cx="8096250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3" name="Equation" r:id="rId3" imgW="3504960" imgH="533160" progId="Equation.3">
                  <p:embed/>
                </p:oleObj>
              </mc:Choice>
              <mc:Fallback>
                <p:oleObj name="Equation" r:id="rId3" imgW="3504960" imgH="533160" progId="Equation.3">
                  <p:embed/>
                  <p:pic>
                    <p:nvPicPr>
                      <p:cNvPr id="1105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" y="5268683"/>
                        <a:ext cx="8096250" cy="1233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1397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Natural Cubic Spline</a:t>
            </a:r>
            <a:endParaRPr kumimoji="0" lang="en-GB" sz="4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9C925E-CDA4-4DB6-AA64-F49BF494C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4EF8B6-4CB2-44F9-B35B-ACB849655C0E}" type="datetime12">
              <a:rPr lang="en-US" smtClean="0"/>
              <a:t>9:52 AM</a:t>
            </a:fld>
            <a:endParaRPr lang="en-US" dirty="0"/>
          </a:p>
        </p:txBody>
      </p:sp>
      <p:graphicFrame>
        <p:nvGraphicFramePr>
          <p:cNvPr id="10" name="Object 2">
            <a:extLst>
              <a:ext uri="{FF2B5EF4-FFF2-40B4-BE49-F238E27FC236}">
                <a16:creationId xmlns:a16="http://schemas.microsoft.com/office/drawing/2014/main" id="{0247C78E-7E3D-46BD-BFD5-6EA6291949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9983" y="4030342"/>
          <a:ext cx="4492625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4" name="Equation" r:id="rId5" imgW="1828800" imgH="431640" progId="Equation.3">
                  <p:embed/>
                </p:oleObj>
              </mc:Choice>
              <mc:Fallback>
                <p:oleObj name="Equation" r:id="rId5" imgW="1828800" imgH="431640" progId="Equation.3">
                  <p:embed/>
                  <p:pic>
                    <p:nvPicPr>
                      <p:cNvPr id="10" name="Object 2">
                        <a:extLst>
                          <a:ext uri="{FF2B5EF4-FFF2-40B4-BE49-F238E27FC236}">
                            <a16:creationId xmlns:a16="http://schemas.microsoft.com/office/drawing/2014/main" id="{0247C78E-7E3D-46BD-BFD5-6EA6291949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9983" y="4030342"/>
                        <a:ext cx="4492625" cy="1062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6E6EEA56-500C-4E88-8E1F-C5B8730A8C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42" y="1530137"/>
          <a:ext cx="8950325" cy="193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5" name="Equation" r:id="rId7" imgW="3873240" imgH="838080" progId="Equation.3">
                  <p:embed/>
                </p:oleObj>
              </mc:Choice>
              <mc:Fallback>
                <p:oleObj name="Equation" r:id="rId7" imgW="3873240" imgH="838080" progId="Equation.3">
                  <p:embed/>
                  <p:pic>
                    <p:nvPicPr>
                      <p:cNvPr id="11" name="Object 4">
                        <a:extLst>
                          <a:ext uri="{FF2B5EF4-FFF2-40B4-BE49-F238E27FC236}">
                            <a16:creationId xmlns:a16="http://schemas.microsoft.com/office/drawing/2014/main" id="{6E6EEA56-500C-4E88-8E1F-C5B8730A8C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42" y="1530137"/>
                        <a:ext cx="8950325" cy="193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7">
            <a:extLst>
              <a:ext uri="{FF2B5EF4-FFF2-40B4-BE49-F238E27FC236}">
                <a16:creationId xmlns:a16="http://schemas.microsoft.com/office/drawing/2014/main" id="{E4EADFF0-4E6E-4BA0-A798-460F64D14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19" y="906158"/>
            <a:ext cx="2520176" cy="447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 algn="l">
              <a:lnSpc>
                <a:spcPct val="90000"/>
              </a:lnSpc>
              <a:spcBef>
                <a:spcPct val="20000"/>
              </a:spcBef>
              <a:buSzPct val="100000"/>
              <a:buFont typeface="Wingdings" pitchFamily="2" charset="2"/>
              <a:buChar char="q"/>
            </a:pPr>
            <a:r>
              <a:rPr lang="en-US" sz="2800" dirty="0"/>
              <a:t>Step-1</a:t>
            </a:r>
            <a:endParaRPr lang="en-US" sz="2800" baseline="-25000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FF4F6E02-C7DB-422F-95EB-7E61AF5C7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685625"/>
            <a:ext cx="2520176" cy="447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 algn="l">
              <a:lnSpc>
                <a:spcPct val="90000"/>
              </a:lnSpc>
              <a:spcBef>
                <a:spcPct val="20000"/>
              </a:spcBef>
              <a:buSzPct val="100000"/>
              <a:buFont typeface="Wingdings" pitchFamily="2" charset="2"/>
              <a:buChar char="q"/>
            </a:pPr>
            <a:r>
              <a:rPr lang="en-US" sz="2800" dirty="0"/>
              <a:t>Step-2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412545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20369</TotalTime>
  <Words>100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10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  <vt:variant>
        <vt:lpstr>Custom Shows</vt:lpstr>
      </vt:variant>
      <vt:variant>
        <vt:i4>1</vt:i4>
      </vt:variant>
    </vt:vector>
  </HeadingPairs>
  <TitlesOfParts>
    <vt:vector size="14" baseType="lpstr">
      <vt:lpstr>Arial</vt:lpstr>
      <vt:lpstr>Calibri</vt:lpstr>
      <vt:lpstr>Tahoma</vt:lpstr>
      <vt:lpstr>Times New Roman</vt:lpstr>
      <vt:lpstr>Wingdings</vt:lpstr>
      <vt:lpstr>Default Design</vt:lpstr>
      <vt:lpstr>Custom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Show 1</vt:lpstr>
    </vt:vector>
  </TitlesOfParts>
  <Company>IIT 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Thermal Hydraulic Test Facility</dc:title>
  <dc:creator>kiyer</dc:creator>
  <cp:lastModifiedBy>Kannan</cp:lastModifiedBy>
  <cp:revision>141</cp:revision>
  <cp:lastPrinted>2023-09-18T17:45:03Z</cp:lastPrinted>
  <dcterms:created xsi:type="dcterms:W3CDTF">2001-03-05T17:12:35Z</dcterms:created>
  <dcterms:modified xsi:type="dcterms:W3CDTF">2023-09-19T05:03:56Z</dcterms:modified>
</cp:coreProperties>
</file>