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20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3" r:id="rId9"/>
    <p:sldId id="275" r:id="rId10"/>
    <p:sldId id="266" r:id="rId11"/>
    <p:sldId id="271" r:id="rId12"/>
    <p:sldId id="268" r:id="rId13"/>
    <p:sldId id="269" r:id="rId14"/>
    <p:sldId id="264" r:id="rId15"/>
    <p:sldId id="272" r:id="rId16"/>
    <p:sldId id="273" r:id="rId17"/>
    <p:sldId id="27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39B0D-0C1D-439E-8EF9-98C8A2E09C2C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F0421-3AEA-4756-939B-E9649189A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Just like we showed in the last report our model of the KD2BD modem has successfully been recreated in Simulink,</a:t>
            </a:r>
            <a:r>
              <a:rPr lang="en-US" baseline="0" dirty="0" smtClean="0"/>
              <a:t> to assess the modem, we implemented a AWGN channel and a BER calculator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3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Demodulation</a:t>
            </a:r>
          </a:p>
          <a:p>
            <a:pPr lvl="1"/>
            <a:r>
              <a:rPr lang="en-US" dirty="0" smtClean="0"/>
              <a:t>Implementation of the Costas Loop was simulated using Simulink to demodulate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F0421-3AEA-4756-939B-E9649189A0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660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0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6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5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2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6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4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1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6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758" y="277857"/>
            <a:ext cx="9843351" cy="282738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Programmable Communication Group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</a:t>
            </a:r>
            <a:r>
              <a:rPr lang="en-US" sz="3200" dirty="0" smtClean="0">
                <a:latin typeface="Calibri" panose="020F0502020204030204" pitchFamily="34" charset="0"/>
              </a:rPr>
              <a:t>FPGA Technology </a:t>
            </a:r>
            <a:r>
              <a:rPr lang="en-US" sz="3200" dirty="0">
                <a:latin typeface="Calibri" panose="020F0502020204030204" pitchFamily="34" charset="0"/>
              </a:rPr>
              <a:t>to M</a:t>
            </a:r>
            <a:r>
              <a:rPr lang="en-US" sz="3200" dirty="0" smtClean="0">
                <a:latin typeface="Calibri" panose="020F0502020204030204" pitchFamily="34" charset="0"/>
              </a:rPr>
              <a:t>odernize the </a:t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KD2BD Amateur Radio Satellite Modem</a:t>
            </a:r>
            <a:br>
              <a:rPr lang="en-US" sz="3200" dirty="0" smtClean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645" y="2456298"/>
            <a:ext cx="8791575" cy="36962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Category 2 – Project with active research agenda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04416"/>
            <a:ext cx="12192000" cy="203132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Team: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Brandon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Keith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(ECE)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Cedric Destin (EE)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Brian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Thibodeau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(EE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Advisor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Professor Dennis Silage, PhD (ECE)</a:t>
            </a:r>
          </a:p>
        </p:txBody>
      </p:sp>
    </p:spTree>
    <p:extLst>
      <p:ext uri="{BB962C8B-B14F-4D97-AF65-F5344CB8AC3E}">
        <p14:creationId xmlns:p14="http://schemas.microsoft.com/office/powerpoint/2010/main" val="2992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Analyze </a:t>
            </a:r>
            <a:r>
              <a:rPr lang="en-US" dirty="0" smtClean="0">
                <a:solidFill>
                  <a:srgbClr val="FFFF00"/>
                </a:solidFill>
              </a:rPr>
              <a:t>System</a:t>
            </a:r>
            <a:r>
              <a:rPr lang="en-US" sz="2400" dirty="0" smtClean="0">
                <a:solidFill>
                  <a:srgbClr val="FFFF00"/>
                </a:solidFill>
              </a:rPr>
              <a:t>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9983" y="2962316"/>
            <a:ext cx="8947150" cy="32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Analyze System</a:t>
            </a:r>
            <a:r>
              <a:rPr lang="en-US" sz="2400" dirty="0" smtClean="0">
                <a:solidFill>
                  <a:srgbClr val="FFFF00"/>
                </a:solidFill>
              </a:rPr>
              <a:t>1 Simulation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389335"/>
                  </p:ext>
                </p:extLst>
              </p:nvPr>
            </p:nvGraphicFramePr>
            <p:xfrm>
              <a:off x="2655536" y="2486295"/>
              <a:ext cx="6122704" cy="190282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39642"/>
                    <a:gridCol w="3247379"/>
                    <a:gridCol w="1435683"/>
                  </a:tblGrid>
                  <a:tr h="7128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𝒔𝒆𝒄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Amplitude</a:t>
                          </a:r>
                          <a:r>
                            <a:rPr lang="en-US" baseline="0" dirty="0" smtClean="0"/>
                            <a:t> of BPSK (V)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 (Watt)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89962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389335"/>
                  </p:ext>
                </p:extLst>
              </p:nvPr>
            </p:nvGraphicFramePr>
            <p:xfrm>
              <a:off x="2655536" y="2486295"/>
              <a:ext cx="6122704" cy="190282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439642"/>
                    <a:gridCol w="3247379"/>
                    <a:gridCol w="1435683"/>
                  </a:tblGrid>
                  <a:tr h="712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4" t="-4237" r="-327966" b="-167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Amplitude</a:t>
                          </a:r>
                          <a:r>
                            <a:rPr lang="en-US" baseline="0" dirty="0" smtClean="0"/>
                            <a:t> of BPSK (V)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 (Watt)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189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4" t="-62755" r="-327966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6271" t="-62755" r="-2119" b="-1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058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Analyze </a:t>
            </a:r>
            <a:r>
              <a:rPr lang="en-US" dirty="0" smtClean="0">
                <a:solidFill>
                  <a:srgbClr val="FFFF00"/>
                </a:solidFill>
              </a:rPr>
              <a:t>System</a:t>
            </a:r>
            <a:r>
              <a:rPr lang="en-US" sz="2800" dirty="0" smtClean="0">
                <a:solidFill>
                  <a:srgbClr val="FFFF00"/>
                </a:solidFill>
              </a:rPr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9983" y="1442434"/>
            <a:ext cx="813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we showed in the last report our system the modem has successfully been recreated in </a:t>
            </a:r>
            <a:r>
              <a:rPr lang="en-US" dirty="0" err="1" smtClean="0"/>
              <a:t>Simulnk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the BER due do the AWGN of KD2BD </a:t>
            </a:r>
            <a:r>
              <a:rPr lang="en-US" dirty="0" err="1" smtClean="0"/>
              <a:t>Pacsat</a:t>
            </a:r>
            <a:r>
              <a:rPr lang="en-US" dirty="0" smtClean="0"/>
              <a:t> Modem in Simulink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95881"/>
              </p:ext>
            </p:extLst>
          </p:nvPr>
        </p:nvGraphicFramePr>
        <p:xfrm>
          <a:off x="1491088" y="2936382"/>
          <a:ext cx="8128000" cy="3703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343531"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0.008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0.009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0.011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0.008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0.005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0.006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0.002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0.008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0.005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62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Analyze </a:t>
            </a:r>
            <a:r>
              <a:rPr lang="en-US" dirty="0" smtClean="0">
                <a:solidFill>
                  <a:srgbClr val="FFFF00"/>
                </a:solidFill>
              </a:rPr>
              <a:t>System</a:t>
            </a:r>
            <a:r>
              <a:rPr lang="en-US" sz="2400" dirty="0" smtClean="0">
                <a:solidFill>
                  <a:srgbClr val="FFFF00"/>
                </a:solidFill>
              </a:rPr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John </a:t>
            </a:r>
            <a:r>
              <a:rPr lang="en-US" dirty="0" err="1" smtClean="0"/>
              <a:t>Mcgliacane</a:t>
            </a:r>
            <a:r>
              <a:rPr lang="en-US" dirty="0" smtClean="0"/>
              <a:t> promoted, the modem is able to operate under with very low SNR using the </a:t>
            </a:r>
            <a:r>
              <a:rPr lang="en-US" sz="1800" i="1" dirty="0" smtClean="0"/>
              <a:t>Square and Divide by 2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However the modem must be implemented with very narrow filters before being processed</a:t>
            </a:r>
          </a:p>
          <a:p>
            <a:r>
              <a:rPr lang="en-US" dirty="0" smtClean="0"/>
              <a:t>And must be tuned manually to obtain optimum performance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88591" y="4051495"/>
            <a:ext cx="4220307" cy="26306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872" y="4276578"/>
            <a:ext cx="4202422" cy="238274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188591" y="6136107"/>
            <a:ext cx="1519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Square and Divide by 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Proposed </a:t>
            </a:r>
            <a:r>
              <a:rPr lang="en-US" dirty="0" smtClean="0">
                <a:solidFill>
                  <a:srgbClr val="FFFF00"/>
                </a:solidFill>
              </a:rPr>
              <a:t>Solution</a:t>
            </a:r>
            <a:r>
              <a:rPr lang="en-US" sz="2400" dirty="0" smtClean="0">
                <a:solidFill>
                  <a:srgbClr val="FFFF00"/>
                </a:solidFill>
              </a:rPr>
              <a:t>2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25" y="2250016"/>
            <a:ext cx="7173326" cy="38010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855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1561513" y="1505242"/>
            <a:ext cx="8918918" cy="49518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5023391" y="3716973"/>
            <a:ext cx="1108038" cy="581354"/>
            <a:chOff x="2870627" y="2423174"/>
            <a:chExt cx="888146" cy="581354"/>
          </a:xfrm>
        </p:grpSpPr>
        <p:sp>
          <p:nvSpPr>
            <p:cNvPr id="84" name="Rectangle 83"/>
            <p:cNvSpPr/>
            <p:nvPr/>
          </p:nvSpPr>
          <p:spPr>
            <a:xfrm>
              <a:off x="2870627" y="2423174"/>
              <a:ext cx="888146" cy="581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1671" y="2529185"/>
              <a:ext cx="72710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VCO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222239" y="1854242"/>
            <a:ext cx="888146" cy="581354"/>
            <a:chOff x="2870627" y="2423174"/>
            <a:chExt cx="888146" cy="581354"/>
          </a:xfrm>
        </p:grpSpPr>
        <p:sp>
          <p:nvSpPr>
            <p:cNvPr id="87" name="Rectangle 86"/>
            <p:cNvSpPr/>
            <p:nvPr/>
          </p:nvSpPr>
          <p:spPr>
            <a:xfrm>
              <a:off x="2870627" y="2423174"/>
              <a:ext cx="888146" cy="581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31671" y="2529185"/>
              <a:ext cx="56605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LPF</a:t>
              </a:r>
              <a:endParaRPr lang="en-US" dirty="0"/>
            </a:p>
          </p:txBody>
        </p:sp>
      </p:grpSp>
      <p:sp>
        <p:nvSpPr>
          <p:cNvPr id="89" name="Flowchart: Summing Junction 88"/>
          <p:cNvSpPr/>
          <p:nvPr/>
        </p:nvSpPr>
        <p:spPr>
          <a:xfrm>
            <a:off x="3815851" y="1905433"/>
            <a:ext cx="478971" cy="478972"/>
          </a:xfrm>
          <a:prstGeom prst="flowChartSummingJunc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89" idx="6"/>
            <a:endCxn id="87" idx="1"/>
          </p:cNvCxnSpPr>
          <p:nvPr/>
        </p:nvCxnSpPr>
        <p:spPr>
          <a:xfrm>
            <a:off x="4294822" y="2144919"/>
            <a:ext cx="19274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Summing Junction 90"/>
          <p:cNvSpPr/>
          <p:nvPr/>
        </p:nvSpPr>
        <p:spPr>
          <a:xfrm>
            <a:off x="3815851" y="5569799"/>
            <a:ext cx="478971" cy="478972"/>
          </a:xfrm>
          <a:prstGeom prst="flowChartSummingJunc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3757969" y="4416247"/>
            <a:ext cx="604880" cy="581354"/>
            <a:chOff x="2870627" y="2423174"/>
            <a:chExt cx="888146" cy="581354"/>
          </a:xfrm>
        </p:grpSpPr>
        <p:sp>
          <p:nvSpPr>
            <p:cNvPr id="93" name="Rectangle 92"/>
            <p:cNvSpPr/>
            <p:nvPr/>
          </p:nvSpPr>
          <p:spPr>
            <a:xfrm>
              <a:off x="2870627" y="2423174"/>
              <a:ext cx="888146" cy="581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3143933" y="2525203"/>
                  <a:ext cx="470795" cy="4583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933" y="2525203"/>
                  <a:ext cx="470795" cy="45839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/>
          <p:cNvCxnSpPr/>
          <p:nvPr/>
        </p:nvCxnSpPr>
        <p:spPr>
          <a:xfrm>
            <a:off x="4055335" y="5029544"/>
            <a:ext cx="0" cy="54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6222239" y="5518608"/>
            <a:ext cx="888146" cy="581354"/>
            <a:chOff x="2870627" y="2423174"/>
            <a:chExt cx="888146" cy="581354"/>
          </a:xfrm>
        </p:grpSpPr>
        <p:sp>
          <p:nvSpPr>
            <p:cNvPr id="97" name="Rectangle 96"/>
            <p:cNvSpPr/>
            <p:nvPr/>
          </p:nvSpPr>
          <p:spPr>
            <a:xfrm>
              <a:off x="2870627" y="2423174"/>
              <a:ext cx="888146" cy="581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31671" y="2529185"/>
              <a:ext cx="56605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LPF</a:t>
              </a:r>
              <a:endParaRPr lang="en-US" dirty="0"/>
            </a:p>
          </p:txBody>
        </p:sp>
      </p:grpSp>
      <p:sp>
        <p:nvSpPr>
          <p:cNvPr id="99" name="Flowchart: Summing Junction 98"/>
          <p:cNvSpPr/>
          <p:nvPr/>
        </p:nvSpPr>
        <p:spPr>
          <a:xfrm>
            <a:off x="8801647" y="3770831"/>
            <a:ext cx="478971" cy="478972"/>
          </a:xfrm>
          <a:prstGeom prst="flowChartSummingJunct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7027700" y="3716973"/>
            <a:ext cx="888146" cy="581354"/>
            <a:chOff x="2870627" y="2423174"/>
            <a:chExt cx="888146" cy="581354"/>
          </a:xfrm>
        </p:grpSpPr>
        <p:sp>
          <p:nvSpPr>
            <p:cNvPr id="101" name="Rectangle 100"/>
            <p:cNvSpPr/>
            <p:nvPr/>
          </p:nvSpPr>
          <p:spPr>
            <a:xfrm>
              <a:off x="2870627" y="2423174"/>
              <a:ext cx="888146" cy="581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31671" y="2529185"/>
              <a:ext cx="56605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LPF</a:t>
              </a:r>
              <a:endParaRPr lang="en-US" dirty="0"/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 flipH="1">
            <a:off x="7922625" y="4013809"/>
            <a:ext cx="8790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148678" y="4013809"/>
            <a:ext cx="8790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7" idx="3"/>
            <a:endCxn id="99" idx="0"/>
          </p:cNvCxnSpPr>
          <p:nvPr/>
        </p:nvCxnSpPr>
        <p:spPr>
          <a:xfrm>
            <a:off x="7110385" y="2144919"/>
            <a:ext cx="1930748" cy="162591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9" idx="4"/>
          </p:cNvCxnSpPr>
          <p:nvPr/>
        </p:nvCxnSpPr>
        <p:spPr>
          <a:xfrm flipV="1">
            <a:off x="7110385" y="4249803"/>
            <a:ext cx="1930748" cy="155948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97" idx="1"/>
          </p:cNvCxnSpPr>
          <p:nvPr/>
        </p:nvCxnSpPr>
        <p:spPr>
          <a:xfrm>
            <a:off x="4305751" y="5809285"/>
            <a:ext cx="191648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3" idx="0"/>
            <a:endCxn id="89" idx="4"/>
          </p:cNvCxnSpPr>
          <p:nvPr/>
        </p:nvCxnSpPr>
        <p:spPr>
          <a:xfrm flipH="1" flipV="1">
            <a:off x="4055337" y="2384405"/>
            <a:ext cx="5072" cy="203184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4" idx="1"/>
          </p:cNvCxnSpPr>
          <p:nvPr/>
        </p:nvCxnSpPr>
        <p:spPr>
          <a:xfrm flipH="1">
            <a:off x="4055335" y="4007650"/>
            <a:ext cx="9680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9041132" y="2144919"/>
            <a:ext cx="9818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/>
              <p:cNvSpPr/>
              <p:nvPr/>
            </p:nvSpPr>
            <p:spPr>
              <a:xfrm>
                <a:off x="1705405" y="3586165"/>
                <a:ext cx="64024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05" y="3586165"/>
                <a:ext cx="64024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4055016" y="2476602"/>
                <a:ext cx="729943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16" y="2476602"/>
                <a:ext cx="7299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4039505" y="5093430"/>
                <a:ext cx="735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505" y="5093430"/>
                <a:ext cx="73526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Elbow Connector 113"/>
          <p:cNvCxnSpPr>
            <a:stCxn id="89" idx="2"/>
            <a:endCxn id="91" idx="2"/>
          </p:cNvCxnSpPr>
          <p:nvPr/>
        </p:nvCxnSpPr>
        <p:spPr>
          <a:xfrm rot="10800000" flipV="1">
            <a:off x="3815851" y="2144919"/>
            <a:ext cx="12700" cy="3664366"/>
          </a:xfrm>
          <a:prstGeom prst="bentConnector3">
            <a:avLst>
              <a:gd name="adj1" fmla="val 7411772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791107" y="3977102"/>
            <a:ext cx="111234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4984535" y="1745040"/>
                <a:ext cx="70282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35" y="1745040"/>
                <a:ext cx="70282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4870347" y="5870380"/>
                <a:ext cx="77636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347" y="5870380"/>
                <a:ext cx="77636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6327860" y="3571062"/>
                <a:ext cx="64504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60" y="3571062"/>
                <a:ext cx="64504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7591656" y="5918925"/>
                <a:ext cx="78168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56" y="5918925"/>
                <a:ext cx="78168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7631089" y="1735444"/>
                <a:ext cx="708143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089" y="1735444"/>
                <a:ext cx="70814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itle 1"/>
          <p:cNvSpPr txBox="1">
            <a:spLocks/>
          </p:cNvSpPr>
          <p:nvPr/>
        </p:nvSpPr>
        <p:spPr>
          <a:xfrm>
            <a:off x="798511" y="605118"/>
            <a:ext cx="9404723" cy="8213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rgbClr val="FFFF00"/>
                </a:solidFill>
              </a:rPr>
              <a:t>Candidate Solution </a:t>
            </a:r>
            <a:r>
              <a:rPr lang="en-US" sz="2400" dirty="0" smtClean="0">
                <a:solidFill>
                  <a:srgbClr val="FFFF00"/>
                </a:solidFill>
              </a:rPr>
              <a:t>Costas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3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Candidate Solution </a:t>
            </a:r>
            <a:r>
              <a:rPr lang="en-US" sz="2400" dirty="0">
                <a:solidFill>
                  <a:srgbClr val="FFFF00"/>
                </a:solidFill>
              </a:rPr>
              <a:t>Costas </a:t>
            </a:r>
            <a:r>
              <a:rPr lang="en-US" sz="2400" dirty="0" smtClean="0">
                <a:solidFill>
                  <a:srgbClr val="FFFF00"/>
                </a:solidFill>
              </a:rPr>
              <a:t>Loop</a:t>
            </a:r>
            <a:r>
              <a:rPr lang="en-US" sz="1400" dirty="0" smtClean="0">
                <a:solidFill>
                  <a:srgbClr val="FFFF00"/>
                </a:solidFill>
              </a:rPr>
              <a:t>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5077" y="1491175"/>
            <a:ext cx="9622302" cy="49940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1732" y="1531349"/>
                <a:ext cx="9158068" cy="4874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When </a:t>
                </a:r>
                <a:r>
                  <a:rPr lang="en-US" dirty="0">
                    <a:solidFill>
                      <a:schemeClr val="bg1"/>
                    </a:solidFill>
                  </a:rPr>
                  <a:t>the Costas loop is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tracking</a:t>
                </a:r>
                <a:endParaRPr lang="en-US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When the Costas Loop is locked</a:t>
                </a:r>
              </a:p>
              <a:p>
                <a:pPr lvl="0" algn="ctr"/>
                <a:endParaRPr lang="en-US" i="1" dirty="0" smtClean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𝐴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1"/>
                          </a:solidFill>
                        </a:rPr>
                        <m:t>,              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=±1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𝐴𝑐𝑜𝑠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𝐴𝑠𝑖𝑛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(2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𝐿𝑃𝐹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</a:rPr>
                        <m:t>= 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32" y="1531349"/>
                <a:ext cx="9158068" cy="4874348"/>
              </a:xfrm>
              <a:prstGeom prst="rect">
                <a:avLst/>
              </a:prstGeom>
              <a:blipFill rotWithShape="0">
                <a:blip r:embed="rId2"/>
                <a:stretch>
                  <a:fillRect l="-133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916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Simulation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6" y="1484762"/>
            <a:ext cx="104489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4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Analyze </a:t>
            </a:r>
            <a:r>
              <a:rPr lang="en-US" dirty="0" smtClean="0">
                <a:solidFill>
                  <a:srgbClr val="FFFF00"/>
                </a:solidFill>
              </a:rPr>
              <a:t>System</a:t>
            </a:r>
            <a:r>
              <a:rPr lang="en-US" sz="2800" dirty="0" smtClean="0">
                <a:solidFill>
                  <a:srgbClr val="FFFF00"/>
                </a:solidFill>
              </a:rPr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the BER due do the AWGN of Costas Loop in Simulink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43602"/>
              </p:ext>
            </p:extLst>
          </p:nvPr>
        </p:nvGraphicFramePr>
        <p:xfrm>
          <a:off x="1518383" y="2995455"/>
          <a:ext cx="8128000" cy="296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343531">
                <a:tc>
                  <a:txBody>
                    <a:bodyPr/>
                    <a:lstStyle/>
                    <a:p>
                      <a:r>
                        <a:rPr lang="en-US" dirty="0" smtClean="0"/>
                        <a:t>SNR (dB)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Brandon Keith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+mn-lt"/>
              </a:rPr>
              <a:t>Problem Statement</a:t>
            </a:r>
            <a:endParaRPr lang="en-US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The goal of this senior design project is to use inexpensive FPGA technology to </a:t>
            </a:r>
            <a:r>
              <a:rPr lang="en-US" sz="2800" b="1" i="1" dirty="0" smtClean="0">
                <a:solidFill>
                  <a:srgbClr val="FFC000"/>
                </a:solidFill>
              </a:rPr>
              <a:t>modernize</a:t>
            </a:r>
            <a:r>
              <a:rPr lang="en-US" sz="2800" dirty="0" smtClean="0"/>
              <a:t> the 1200 bps BPSK amateur radio satellite modem originally designed by John A. </a:t>
            </a:r>
            <a:r>
              <a:rPr lang="en-US" sz="2800" dirty="0" err="1" smtClean="0"/>
              <a:t>Magliacane</a:t>
            </a:r>
            <a:r>
              <a:rPr lang="en-US" sz="2800" dirty="0" smtClean="0"/>
              <a:t> (KD2BD) in 1994.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32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Design Specifications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61989"/>
              </p:ext>
            </p:extLst>
          </p:nvPr>
        </p:nvGraphicFramePr>
        <p:xfrm>
          <a:off x="646113" y="1561512"/>
          <a:ext cx="10917528" cy="48882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9588"/>
                <a:gridCol w="1819588"/>
                <a:gridCol w="1819588"/>
                <a:gridCol w="1819588"/>
                <a:gridCol w="1819588"/>
                <a:gridCol w="1819588"/>
              </a:tblGrid>
              <a:tr h="77345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System Specifications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Modulation Specifications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Demodulation Specifications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Environmental and Physical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Available Options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BER Performance</a:t>
                      </a:r>
                      <a:endParaRPr lang="en-US" b="1" dirty="0"/>
                    </a:p>
                  </a:txBody>
                  <a:tcPr/>
                </a:tc>
              </a:tr>
              <a:tr h="6892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Operating frequency</a:t>
                      </a:r>
                      <a:r>
                        <a:rPr lang="en-US" b="1" baseline="0" dirty="0" smtClean="0"/>
                        <a:t> range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 power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 power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Prime</a:t>
                      </a:r>
                      <a:r>
                        <a:rPr lang="en-US" b="1" baseline="0" dirty="0" smtClean="0"/>
                        <a:t> power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Automatic frequency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BPSK without FEC</a:t>
                      </a:r>
                      <a:endParaRPr lang="en-US" b="1" dirty="0"/>
                    </a:p>
                  </a:txBody>
                  <a:tcPr/>
                </a:tc>
              </a:tr>
              <a:tr h="4825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Digital 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 return loss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 return loss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Automatic</a:t>
                      </a:r>
                      <a:r>
                        <a:rPr lang="en-US" b="1" baseline="0" dirty="0" smtClean="0"/>
                        <a:t> gain control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BPSK with FEC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25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Digital data</a:t>
                      </a:r>
                      <a:r>
                        <a:rPr lang="en-US" b="1" baseline="0" dirty="0" smtClean="0"/>
                        <a:t>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r>
                        <a:rPr lang="en-US" b="1" baseline="0" dirty="0" smtClean="0"/>
                        <a:t> impedance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r>
                        <a:rPr lang="en-US" b="1" baseline="0" dirty="0" smtClean="0"/>
                        <a:t> impedance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Weight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Data carrier detection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</a:tr>
              <a:tr h="68928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Symbol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Spurious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 connector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Temperature (Operating</a:t>
                      </a:r>
                      <a:r>
                        <a:rPr lang="en-US" b="1" baseline="0" dirty="0" smtClean="0"/>
                        <a:t> &amp; Storage)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Forward error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correction (FEC)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4825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Modulation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 connector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Humidity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29721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9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Project Budget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850" y="2972008"/>
            <a:ext cx="8946541" cy="4195481"/>
          </a:xfrm>
        </p:spPr>
        <p:txBody>
          <a:bodyPr/>
          <a:lstStyle/>
          <a:p>
            <a:r>
              <a:rPr lang="en-US" sz="3600" dirty="0" smtClean="0"/>
              <a:t>Our goal is to keep the cost of final product to under </a:t>
            </a:r>
            <a:r>
              <a:rPr lang="en-US" sz="5400" dirty="0" smtClean="0">
                <a:solidFill>
                  <a:srgbClr val="FFFF00"/>
                </a:solidFill>
              </a:rPr>
              <a:t>$200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100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Proposed Solution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29" y="2040735"/>
            <a:ext cx="8946541" cy="4195481"/>
          </a:xfrm>
        </p:spPr>
        <p:txBody>
          <a:bodyPr/>
          <a:lstStyle/>
          <a:p>
            <a:r>
              <a:rPr lang="en-US" b="1" dirty="0" smtClean="0"/>
              <a:t>        </a:t>
            </a:r>
            <a:r>
              <a:rPr lang="en-US" b="1" dirty="0">
                <a:solidFill>
                  <a:srgbClr val="FFFF00"/>
                </a:solidFill>
              </a:rPr>
              <a:t>($89</a:t>
            </a:r>
            <a:r>
              <a:rPr lang="en-US" b="1" dirty="0" smtClean="0">
                <a:solidFill>
                  <a:srgbClr val="FFFF00"/>
                </a:solidFill>
              </a:rPr>
              <a:t>) </a:t>
            </a:r>
            <a:r>
              <a:rPr lang="en-US" b="1" dirty="0" smtClean="0"/>
              <a:t>Xilinx </a:t>
            </a:r>
            <a:r>
              <a:rPr lang="en-US" b="1" dirty="0"/>
              <a:t>Spartan-6 FPGA LX9 </a:t>
            </a:r>
            <a:r>
              <a:rPr lang="en-US" b="1" dirty="0" err="1" smtClean="0"/>
              <a:t>MicroBoard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/>
              <a:t>+      </a:t>
            </a:r>
            <a:r>
              <a:rPr lang="en-US" b="1" dirty="0">
                <a:solidFill>
                  <a:srgbClr val="FFFF00"/>
                </a:solidFill>
              </a:rPr>
              <a:t>($35</a:t>
            </a:r>
            <a:r>
              <a:rPr lang="en-US" b="1" dirty="0" smtClean="0">
                <a:solidFill>
                  <a:srgbClr val="FFFF00"/>
                </a:solidFill>
              </a:rPr>
              <a:t>) </a:t>
            </a:r>
            <a:r>
              <a:rPr lang="en-US" b="1" dirty="0" err="1" smtClean="0"/>
              <a:t>Digilent</a:t>
            </a:r>
            <a:r>
              <a:rPr lang="en-US" b="1" dirty="0" smtClean="0"/>
              <a:t> </a:t>
            </a:r>
            <a:r>
              <a:rPr lang="en-US" b="1" dirty="0" err="1"/>
              <a:t>Pmod</a:t>
            </a:r>
            <a:r>
              <a:rPr lang="en-US" b="1" dirty="0"/>
              <a:t> </a:t>
            </a:r>
            <a:r>
              <a:rPr lang="en-US" b="1" dirty="0" smtClean="0"/>
              <a:t>AD1 </a:t>
            </a:r>
            <a:r>
              <a:rPr lang="en-US" b="1" dirty="0"/>
              <a:t>(12-bit </a:t>
            </a:r>
            <a:r>
              <a:rPr lang="en-US" b="1" dirty="0" smtClean="0"/>
              <a:t>ADC) </a:t>
            </a:r>
          </a:p>
          <a:p>
            <a:r>
              <a:rPr lang="en-US" b="1" dirty="0" smtClean="0"/>
              <a:t>+      </a:t>
            </a:r>
            <a:r>
              <a:rPr lang="en-US" b="1" dirty="0">
                <a:solidFill>
                  <a:srgbClr val="FFFF00"/>
                </a:solidFill>
              </a:rPr>
              <a:t>($29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/>
              <a:t> </a:t>
            </a:r>
            <a:r>
              <a:rPr lang="en-US" b="1" dirty="0" err="1" smtClean="0"/>
              <a:t>Digilent</a:t>
            </a:r>
            <a:r>
              <a:rPr lang="en-US" b="1" dirty="0" smtClean="0"/>
              <a:t> </a:t>
            </a:r>
            <a:r>
              <a:rPr lang="en-US" b="1" dirty="0" err="1" smtClean="0"/>
              <a:t>Pmod</a:t>
            </a:r>
            <a:r>
              <a:rPr lang="en-US" b="1" dirty="0" smtClean="0"/>
              <a:t> DA2 (12-bit DAC)</a:t>
            </a:r>
          </a:p>
          <a:p>
            <a:r>
              <a:rPr lang="en-US" b="1" u="sng" dirty="0" smtClean="0"/>
              <a:t>+      </a:t>
            </a:r>
            <a:r>
              <a:rPr lang="en-US" b="1" u="sng" dirty="0" smtClean="0">
                <a:solidFill>
                  <a:srgbClr val="FFFF00"/>
                </a:solidFill>
              </a:rPr>
              <a:t>($10)</a:t>
            </a:r>
            <a:r>
              <a:rPr lang="en-US" b="1" u="sng" dirty="0" smtClean="0"/>
              <a:t> XLR microphone cable               _ </a:t>
            </a:r>
          </a:p>
          <a:p>
            <a:r>
              <a:rPr lang="en-US" dirty="0" smtClean="0"/>
              <a:t>=     </a:t>
            </a:r>
            <a:r>
              <a:rPr lang="en-US" sz="2400" b="1" dirty="0" smtClean="0">
                <a:solidFill>
                  <a:srgbClr val="FFC000"/>
                </a:solidFill>
              </a:rPr>
              <a:t>$ 163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    Satisfies $200 final product cost.</a:t>
            </a:r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04" y="2862272"/>
            <a:ext cx="5495584" cy="29519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3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Proposed </a:t>
            </a:r>
            <a:r>
              <a:rPr lang="en-US" dirty="0" smtClean="0">
                <a:solidFill>
                  <a:srgbClr val="FFFF00"/>
                </a:solidFill>
              </a:rPr>
              <a:t>Solution</a:t>
            </a:r>
            <a:r>
              <a:rPr lang="en-US" sz="2400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9" y="1547446"/>
            <a:ext cx="9335902" cy="49469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870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758" y="277857"/>
            <a:ext cx="9843351" cy="282738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  <a:latin typeface="+mn-lt"/>
                <a:cs typeface="Aharoni" panose="02010803020104030203" pitchFamily="2" charset="-79"/>
              </a:rPr>
              <a:t>Programmable Communication Group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smtClean="0">
                <a:latin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Using </a:t>
            </a:r>
            <a:r>
              <a:rPr lang="en-US" sz="3200" dirty="0" smtClean="0">
                <a:latin typeface="Calibri" panose="020F0502020204030204" pitchFamily="34" charset="0"/>
              </a:rPr>
              <a:t>FPGA Technology </a:t>
            </a:r>
            <a:r>
              <a:rPr lang="en-US" sz="3200" dirty="0">
                <a:latin typeface="Calibri" panose="020F0502020204030204" pitchFamily="34" charset="0"/>
              </a:rPr>
              <a:t>to M</a:t>
            </a:r>
            <a:r>
              <a:rPr lang="en-US" sz="3200" dirty="0" smtClean="0">
                <a:latin typeface="Calibri" panose="020F0502020204030204" pitchFamily="34" charset="0"/>
              </a:rPr>
              <a:t>odernize the </a:t>
            </a:r>
            <a:br>
              <a:rPr lang="en-US" sz="3200" dirty="0" smtClean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KD2BD Amateur Radio Satellite Modem</a:t>
            </a:r>
            <a:br>
              <a:rPr lang="en-US" sz="3200" dirty="0" smtClean="0">
                <a:latin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645" y="2456298"/>
            <a:ext cx="8791575" cy="369623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sz="24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Category 2 – Project with active research agenda</a:t>
            </a:r>
          </a:p>
          <a:p>
            <a:pPr algn="ctr"/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304416"/>
            <a:ext cx="12192000" cy="2031325"/>
          </a:xfrm>
          <a:prstGeom prst="rect">
            <a:avLst/>
          </a:prstGeom>
          <a:solidFill>
            <a:schemeClr val="bg1">
              <a:alpha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Team: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Brandon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Keith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(ECE)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Cedric Destin (EE)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Brian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</a:rPr>
              <a:t>Thibodeau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(EE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SD1 Advisor</a:t>
            </a:r>
            <a:r>
              <a:rPr lang="en-US" b="1" dirty="0">
                <a:solidFill>
                  <a:srgbClr val="FFFF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Professor Dennis Silage, PhD (ECE)</a:t>
            </a:r>
          </a:p>
        </p:txBody>
      </p:sp>
    </p:spTree>
    <p:extLst>
      <p:ext uri="{BB962C8B-B14F-4D97-AF65-F5344CB8AC3E}">
        <p14:creationId xmlns:p14="http://schemas.microsoft.com/office/powerpoint/2010/main" val="36128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Progress Report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Cedric Destin</a:t>
            </a:r>
          </a:p>
          <a:p>
            <a:r>
              <a:rPr lang="en-US" dirty="0" smtClean="0"/>
              <a:t>10/18/2013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39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1017</TotalTime>
  <Words>511</Words>
  <Application>Microsoft Office PowerPoint</Application>
  <PresentationFormat>Widescreen</PresentationFormat>
  <Paragraphs>160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Aharoni</vt:lpstr>
      <vt:lpstr>Arial</vt:lpstr>
      <vt:lpstr>Calibri</vt:lpstr>
      <vt:lpstr>Cambria Math</vt:lpstr>
      <vt:lpstr>Century Gothic</vt:lpstr>
      <vt:lpstr>Wingdings 3</vt:lpstr>
      <vt:lpstr>Ion</vt:lpstr>
      <vt:lpstr>Programmable Communication Group    Using FPGA Technology to Modernize the  KD2BD Amateur Radio Satellite Modem </vt:lpstr>
      <vt:lpstr>Introduction</vt:lpstr>
      <vt:lpstr>Problem Statement</vt:lpstr>
      <vt:lpstr>Design Specifications</vt:lpstr>
      <vt:lpstr>Project Budget</vt:lpstr>
      <vt:lpstr>Proposed Solution</vt:lpstr>
      <vt:lpstr>Proposed Solution1</vt:lpstr>
      <vt:lpstr>Programmable Communication Group    Using FPGA Technology to Modernize the  KD2BD Amateur Radio Satellite Modem </vt:lpstr>
      <vt:lpstr>Progress Report</vt:lpstr>
      <vt:lpstr>Analyze System1</vt:lpstr>
      <vt:lpstr>Analyze System1 Simulation Parameters</vt:lpstr>
      <vt:lpstr>Analyze System2</vt:lpstr>
      <vt:lpstr>Analyze System3</vt:lpstr>
      <vt:lpstr>Proposed Solution2</vt:lpstr>
      <vt:lpstr>PowerPoint Presentation</vt:lpstr>
      <vt:lpstr>Candidate Solution Costas Loop2</vt:lpstr>
      <vt:lpstr>Simulation</vt:lpstr>
      <vt:lpstr>Analyze System2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Implementation of a BPSK MODEM utilized for Amateur Radio Satellite Communication</dc:title>
  <dc:creator>brandon keith</dc:creator>
  <cp:lastModifiedBy>Cédric Destin</cp:lastModifiedBy>
  <cp:revision>43</cp:revision>
  <dcterms:created xsi:type="dcterms:W3CDTF">2013-10-03T20:21:38Z</dcterms:created>
  <dcterms:modified xsi:type="dcterms:W3CDTF">2013-10-17T17:37:42Z</dcterms:modified>
</cp:coreProperties>
</file>