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1" r:id="rId11"/>
    <p:sldId id="272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Amateur Satellite Telemetry BER Performance in AWGN Roundup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1200 b/sec BFSK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0.00E+00</c:formatCode>
                <c:ptCount val="9"/>
                <c:pt idx="0">
                  <c:v>0.24560000000000001</c:v>
                </c:pt>
                <c:pt idx="1">
                  <c:v>0.21</c:v>
                </c:pt>
                <c:pt idx="2">
                  <c:v>0.18332999999999999</c:v>
                </c:pt>
                <c:pt idx="3">
                  <c:v>0.15</c:v>
                </c:pt>
                <c:pt idx="4">
                  <c:v>0.13519999999999999</c:v>
                </c:pt>
                <c:pt idx="5">
                  <c:v>0.1</c:v>
                </c:pt>
                <c:pt idx="6">
                  <c:v>8.0399999999999999E-2</c:v>
                </c:pt>
                <c:pt idx="7">
                  <c:v>0.05</c:v>
                </c:pt>
                <c:pt idx="8">
                  <c:v>3.5000000000000003E-2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1200 b/sec BPSK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Sheet1!$C$2:$C$10</c:f>
              <c:numCache>
                <c:formatCode>0.00E+00</c:formatCode>
                <c:ptCount val="9"/>
                <c:pt idx="0">
                  <c:v>8.3989999999999995E-2</c:v>
                </c:pt>
                <c:pt idx="1">
                  <c:v>6.0589999999999998E-2</c:v>
                </c:pt>
                <c:pt idx="2">
                  <c:v>3.9699999999999999E-2</c:v>
                </c:pt>
                <c:pt idx="3">
                  <c:v>2.53E-2</c:v>
                </c:pt>
                <c:pt idx="4">
                  <c:v>1.47E-2</c:v>
                </c:pt>
                <c:pt idx="5">
                  <c:v>6.0990000000000003E-3</c:v>
                </c:pt>
                <c:pt idx="6">
                  <c:v>1.9E-3</c:v>
                </c:pt>
                <c:pt idx="7">
                  <c:v>7.9989999999999998E-4</c:v>
                </c:pt>
                <c:pt idx="8" formatCode="General">
                  <c:v>0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1200 b/sec BPSK-FEC (hard-decision)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Sheet1!$D$2:$D$10</c:f>
              <c:numCache>
                <c:formatCode>0.00E+00</c:formatCode>
                <c:ptCount val="9"/>
                <c:pt idx="0">
                  <c:v>0.39739999999999998</c:v>
                </c:pt>
                <c:pt idx="1">
                  <c:v>0.29420000000000002</c:v>
                </c:pt>
                <c:pt idx="2">
                  <c:v>0.1124</c:v>
                </c:pt>
                <c:pt idx="3">
                  <c:v>2.0209999999999999E-2</c:v>
                </c:pt>
                <c:pt idx="4">
                  <c:v>8.0440000000000004E-4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1200 b/sec BPSK-FEC (soft-decision)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Sheet1!$E$2:$E$10</c:f>
              <c:numCache>
                <c:formatCode>0.00E+00</c:formatCode>
                <c:ptCount val="9"/>
                <c:pt idx="0">
                  <c:v>0.2802</c:v>
                </c:pt>
                <c:pt idx="1">
                  <c:v>0.1057</c:v>
                </c:pt>
                <c:pt idx="2">
                  <c:v>1.0359999999999999E-2</c:v>
                </c:pt>
                <c:pt idx="3">
                  <c:v>2.0110000000000001E-4</c:v>
                </c:pt>
                <c:pt idx="4" formatCode="General">
                  <c:v>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988144"/>
        <c:axId val="174988704"/>
      </c:lineChart>
      <c:catAx>
        <c:axId val="1749881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Eb</a:t>
                </a:r>
                <a:r>
                  <a:rPr lang="en-US" dirty="0" smtClean="0"/>
                  <a:t>/N0 (dB)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88704"/>
        <c:crosses val="autoZero"/>
        <c:auto val="1"/>
        <c:lblAlgn val="ctr"/>
        <c:lblOffset val="100"/>
        <c:noMultiLvlLbl val="0"/>
      </c:catAx>
      <c:valAx>
        <c:axId val="1749887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BER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8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Our 1200 b/sec BPSK</a:t>
            </a:r>
            <a:r>
              <a:rPr lang="en-US" baseline="0" dirty="0" smtClean="0"/>
              <a:t> </a:t>
            </a:r>
            <a:r>
              <a:rPr lang="en-US" dirty="0" smtClean="0"/>
              <a:t>BER Performance vs. Theoretical in AWGN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BPSK</c:v>
                </c:pt>
              </c:strCache>
            </c:strRef>
          </c:tx>
          <c:spPr>
            <a:ln w="4127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10</c:v>
                </c:pt>
                <c:pt idx="1">
                  <c:v>12</c:v>
                </c:pt>
                <c:pt idx="2">
                  <c:v>14</c:v>
                </c:pt>
                <c:pt idx="3">
                  <c:v>16</c:v>
                </c:pt>
                <c:pt idx="4">
                  <c:v>18</c:v>
                </c:pt>
                <c:pt idx="5">
                  <c:v>20</c:v>
                </c:pt>
                <c:pt idx="6">
                  <c:v>22</c:v>
                </c:pt>
                <c:pt idx="7">
                  <c:v>24</c:v>
                </c:pt>
                <c:pt idx="8">
                  <c:v>26</c:v>
                </c:pt>
              </c:numCache>
            </c:numRef>
          </c:cat>
          <c:val>
            <c:numRef>
              <c:f>Sheet1!$B$2:$B$10</c:f>
              <c:numCache>
                <c:formatCode>0.00E+00</c:formatCode>
                <c:ptCount val="9"/>
                <c:pt idx="0">
                  <c:v>0.49138999999999999</c:v>
                </c:pt>
                <c:pt idx="1">
                  <c:v>8.3210000000000006E-2</c:v>
                </c:pt>
                <c:pt idx="2">
                  <c:v>5.0709999999999998E-2</c:v>
                </c:pt>
                <c:pt idx="3">
                  <c:v>2.9510000000000002E-2</c:v>
                </c:pt>
                <c:pt idx="4">
                  <c:v>1.26E-2</c:v>
                </c:pt>
                <c:pt idx="5">
                  <c:v>4.6010000000000001E-3</c:v>
                </c:pt>
                <c:pt idx="6">
                  <c:v>1.4E-3</c:v>
                </c:pt>
                <c:pt idx="7">
                  <c:v>2.0000000000000001E-4</c:v>
                </c:pt>
                <c:pt idx="8">
                  <c:v>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Theoretical BPSK</c:v>
                </c:pt>
              </c:strCache>
            </c:strRef>
          </c:tx>
          <c:spPr>
            <a:ln w="603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10</c:v>
                </c:pt>
                <c:pt idx="1">
                  <c:v>12</c:v>
                </c:pt>
                <c:pt idx="2">
                  <c:v>14</c:v>
                </c:pt>
                <c:pt idx="3">
                  <c:v>16</c:v>
                </c:pt>
                <c:pt idx="4">
                  <c:v>18</c:v>
                </c:pt>
                <c:pt idx="5">
                  <c:v>20</c:v>
                </c:pt>
                <c:pt idx="6">
                  <c:v>22</c:v>
                </c:pt>
                <c:pt idx="7">
                  <c:v>24</c:v>
                </c:pt>
                <c:pt idx="8">
                  <c:v>26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991504"/>
        <c:axId val="173250784"/>
      </c:lineChart>
      <c:catAx>
        <c:axId val="1749915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Eb</a:t>
                </a:r>
                <a:r>
                  <a:rPr lang="en-US" dirty="0" smtClean="0"/>
                  <a:t>/N0 (dB)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50784"/>
        <c:crosses val="autoZero"/>
        <c:auto val="1"/>
        <c:lblAlgn val="ctr"/>
        <c:lblOffset val="100"/>
        <c:noMultiLvlLbl val="0"/>
      </c:catAx>
      <c:valAx>
        <c:axId val="1732507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BER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9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SD1 TEAM 23 : Programmable Communication Group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F1C-BAA8-4790-9609-9FBA855167B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Temple University - Fall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CB692-332C-40A3-8931-913AF19AF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673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SD1 TEAM 23 : Programmable Communication Group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D20A7-3B4A-4DEA-B51D-ABE1AF15F777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Temple University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5EED0-3D9D-4A5C-AB96-714C1E45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077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5EED0-3D9D-4A5C-AB96-714C1E450125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Temple University - Fall 2013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SD1 TEAM 23 : Programmable Communication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SD1 TEAM 23 : Programmable Communication Group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Temple University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ED0-3D9D-4A5C-AB96-714C1E4501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CD7-ED27-4F63-853F-8444E932519F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A0E-04C7-4A4E-BF4B-3E42BE709241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0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2BCD-99F3-4DF0-A688-948A1904A8A2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BCE0-7394-433A-BF6D-00870EB60C94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6A02-0467-4413-B26E-8E3E6E615740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27A6-D208-43CF-9B9E-7F757EA9A073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BA2-644C-480D-8EAE-3CD2E6FCE0A8}" type="datetime1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0D1B-3D41-45F2-94BE-7159EC02D538}" type="datetime1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9BAF-AEFB-4D34-A90F-7D24E8A3B37D}" type="datetime1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4873-6898-455E-8F56-65569CAD0156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1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C29C-5FB5-418B-8A70-1F92EA8E928D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743E-47C9-4E51-9C10-50E268DCD856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SD1 Fall 2013: Error Correcting Codes in Amateur Radio Satellite Telemetry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6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7892"/>
            <a:ext cx="9144000" cy="344749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SDI Team 23: Programmable Communication Group 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dirty="0" smtClean="0"/>
              <a:t>Error Correcting Codes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</a:t>
            </a:r>
            <a:br>
              <a:rPr lang="en-US" dirty="0" smtClean="0"/>
            </a:br>
            <a:r>
              <a:rPr lang="en-US" dirty="0" smtClean="0"/>
              <a:t>Amateur Radio </a:t>
            </a:r>
            <a:br>
              <a:rPr lang="en-US" dirty="0" smtClean="0"/>
            </a:br>
            <a:r>
              <a:rPr lang="en-US" dirty="0" smtClean="0"/>
              <a:t>Satellite Telemetry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Category 2 – Project with </a:t>
            </a:r>
            <a:r>
              <a:rPr lang="en-US" sz="3200" dirty="0"/>
              <a:t>a</a:t>
            </a:r>
            <a:r>
              <a:rPr lang="en-US" sz="3200" dirty="0" smtClean="0"/>
              <a:t>ctive </a:t>
            </a:r>
            <a:r>
              <a:rPr lang="en-US" sz="3200" dirty="0"/>
              <a:t>r</a:t>
            </a:r>
            <a:r>
              <a:rPr lang="en-US" sz="3200" dirty="0" smtClean="0"/>
              <a:t>esearch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30838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December 7,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58" t="13160" r="26574" b="31734"/>
          <a:stretch/>
        </p:blipFill>
        <p:spPr>
          <a:xfrm>
            <a:off x="251460" y="3306462"/>
            <a:ext cx="7433474" cy="3231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Polarity Reversal at 10 dB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19" t="13726" r="27237" b="31562"/>
          <a:stretch/>
        </p:blipFill>
        <p:spPr>
          <a:xfrm>
            <a:off x="6305714" y="2080982"/>
            <a:ext cx="5196840" cy="226931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7" name="Straight Connector 6"/>
          <p:cNvCxnSpPr/>
          <p:nvPr/>
        </p:nvCxnSpPr>
        <p:spPr>
          <a:xfrm flipH="1">
            <a:off x="4339750" y="4350295"/>
            <a:ext cx="1981206" cy="5719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339750" y="2080982"/>
            <a:ext cx="1965964" cy="28412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339750" y="4350295"/>
            <a:ext cx="7162805" cy="5719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8916" y="2015309"/>
            <a:ext cx="456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AWGN at 10 dB causes 180 phase shifts resulting in the PLL tracking in the wrong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39367" y="5313102"/>
            <a:ext cx="3263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Necessitates need for differential encoding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09" t="13541" r="26293" b="31875"/>
          <a:stretch/>
        </p:blipFill>
        <p:spPr>
          <a:xfrm>
            <a:off x="861060" y="2477725"/>
            <a:ext cx="7071360" cy="3039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Error Response to Frequency Step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0580" y="2843255"/>
            <a:ext cx="247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PLL phase error becomes Amplitude Modulated after frequency step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Necessitates need for AGC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28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Future Work – Short-term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Integrate FEC and BPSK simulations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53" y="2368353"/>
            <a:ext cx="8538694" cy="41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20" y="2221307"/>
            <a:ext cx="5135671" cy="383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" y="533400"/>
            <a:ext cx="11323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  <a:cs typeface="Times New Roman" panose="02020603050405020304" pitchFamily="18" charset="0"/>
              </a:rPr>
              <a:t>Future Work</a:t>
            </a:r>
            <a:endParaRPr lang="en-US" sz="4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" y="1577363"/>
            <a:ext cx="25427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+mj-lt"/>
                <a:cs typeface="Times New Roman" panose="02020603050405020304" pitchFamily="18" charset="0"/>
              </a:rPr>
              <a:t>___Winter Break___</a:t>
            </a:r>
          </a:p>
          <a:p>
            <a:endParaRPr lang="en-US" u="sng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Complete System C simulation (BPSK + FEC)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Develop AWGN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Develop BERT (software)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Develop USB-R232 HDL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Begin converting Simulink models to HDL models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2667" y="1577363"/>
            <a:ext cx="2781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+mj-lt"/>
              </a:rPr>
              <a:t>___</a:t>
            </a:r>
            <a:r>
              <a:rPr lang="en-US" b="1" u="sng" dirty="0" smtClean="0">
                <a:latin typeface="+mj-lt"/>
                <a:cs typeface="Times New Roman" panose="02020603050405020304" pitchFamily="18" charset="0"/>
              </a:rPr>
              <a:t>Senior Design II </a:t>
            </a:r>
            <a:r>
              <a:rPr lang="en-US" b="1" u="sng" dirty="0" smtClean="0">
                <a:latin typeface="+mj-lt"/>
              </a:rPr>
              <a:t>___</a:t>
            </a:r>
          </a:p>
          <a:p>
            <a:endParaRPr lang="en-US" u="sng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FPGA Implementation of System B &amp; System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Test and verification of modem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Comprehensive budget link analysis to assess reduced power consumption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37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7892"/>
            <a:ext cx="9144000" cy="344749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SDI Team 23: Programmable Communication Group 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dirty="0" smtClean="0"/>
              <a:t>Error Correcting Codes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</a:t>
            </a:r>
            <a:br>
              <a:rPr lang="en-US" dirty="0" smtClean="0"/>
            </a:br>
            <a:r>
              <a:rPr lang="en-US" dirty="0" smtClean="0"/>
              <a:t>Amateur Radio </a:t>
            </a:r>
            <a:br>
              <a:rPr lang="en-US" dirty="0" smtClean="0"/>
            </a:br>
            <a:r>
              <a:rPr lang="en-US" dirty="0" smtClean="0"/>
              <a:t>Satellite Telemetry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Category 2 – Project with </a:t>
            </a:r>
            <a:r>
              <a:rPr lang="en-US" sz="3200" dirty="0"/>
              <a:t>a</a:t>
            </a:r>
            <a:r>
              <a:rPr lang="en-US" sz="3200" dirty="0" smtClean="0"/>
              <a:t>ctive </a:t>
            </a:r>
            <a:r>
              <a:rPr lang="en-US" sz="3200" dirty="0"/>
              <a:t>r</a:t>
            </a:r>
            <a:r>
              <a:rPr lang="en-US" sz="3200" dirty="0" smtClean="0"/>
              <a:t>esearch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30838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December 7,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amateur radio satellite telemetry?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67" y="1583901"/>
            <a:ext cx="7672109" cy="4590974"/>
          </a:xfrm>
        </p:spPr>
      </p:pic>
    </p:spTree>
    <p:extLst>
      <p:ext uri="{BB962C8B-B14F-4D97-AF65-F5344CB8AC3E}">
        <p14:creationId xmlns:p14="http://schemas.microsoft.com/office/powerpoint/2010/main" val="30347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utomatic repeat request is not used, so </a:t>
            </a:r>
            <a:r>
              <a:rPr lang="en-US" b="1" dirty="0" smtClean="0"/>
              <a:t>strong signals are transmitted</a:t>
            </a:r>
            <a:r>
              <a:rPr lang="en-US" dirty="0" smtClean="0"/>
              <a:t> to ensure telemetry packets are received without error.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Strong signals require </a:t>
            </a:r>
            <a:r>
              <a:rPr lang="en-US" b="1" dirty="0" smtClean="0"/>
              <a:t>high power consumption</a:t>
            </a:r>
            <a:r>
              <a:rPr lang="en-US" dirty="0" smtClean="0"/>
              <a:t>. This leads to expensive</a:t>
            </a:r>
            <a:r>
              <a:rPr lang="en-US" dirty="0"/>
              <a:t> </a:t>
            </a:r>
            <a:r>
              <a:rPr lang="en-US" dirty="0" smtClean="0"/>
              <a:t>and esoteric means of communication.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Miniaturized satellites would be </a:t>
            </a:r>
            <a:r>
              <a:rPr lang="en-US" b="1" dirty="0" smtClean="0"/>
              <a:t>more accessible</a:t>
            </a:r>
            <a:r>
              <a:rPr lang="en-US" dirty="0" smtClean="0"/>
              <a:t> to prospective amateur satellite operators if the equipment involved weren’t so expensive and esoteric.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Solution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4411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 more power-efficient </a:t>
            </a:r>
            <a:r>
              <a:rPr lang="en-US" dirty="0" err="1" smtClean="0"/>
              <a:t>bandpass</a:t>
            </a:r>
            <a:r>
              <a:rPr lang="en-US" dirty="0" smtClean="0"/>
              <a:t> digital modulation scheme</a:t>
            </a:r>
          </a:p>
          <a:p>
            <a:pPr lvl="1"/>
            <a:r>
              <a:rPr lang="en-US" dirty="0" smtClean="0"/>
              <a:t>BPSK instead of Bell 202 BFSK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forward error correction (channel coding)</a:t>
            </a:r>
          </a:p>
          <a:p>
            <a:pPr lvl="1"/>
            <a:r>
              <a:rPr lang="en-US" dirty="0" smtClean="0"/>
              <a:t>Convolutional code – corrects random errors</a:t>
            </a:r>
            <a:endParaRPr lang="en-US" dirty="0"/>
          </a:p>
        </p:txBody>
      </p:sp>
      <p:pic>
        <p:nvPicPr>
          <p:cNvPr id="2052" name="Picture 4" descr="http://www.seeedstudio.com/depot/images/product/Papilio%20Pro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923" y="1690688"/>
            <a:ext cx="2559034" cy="19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XEM6001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824" y="4001294"/>
            <a:ext cx="3054976" cy="187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robotshop.com/media/files/images/digilent-atlys-spartan-6-fpga-development-kit-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1342"/>
            <a:ext cx="2714234" cy="22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0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46726" cy="44485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Developing three digital loopback systems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Each have bit error rate tester (BERT)</a:t>
            </a:r>
          </a:p>
          <a:p>
            <a:pPr lvl="1"/>
            <a:r>
              <a:rPr lang="en-US" dirty="0" smtClean="0"/>
              <a:t>Each have AWGN channel (random noise)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System </a:t>
            </a:r>
            <a:r>
              <a:rPr lang="en-US" dirty="0" smtClean="0"/>
              <a:t>A </a:t>
            </a:r>
            <a:r>
              <a:rPr lang="en-US" dirty="0" smtClean="0"/>
              <a:t>(more power-efficient modulation)</a:t>
            </a:r>
          </a:p>
          <a:p>
            <a:pPr lvl="2"/>
            <a:r>
              <a:rPr lang="en-US" dirty="0" smtClean="0"/>
              <a:t>Modulation scheme: 1200 b/sec BPSK</a:t>
            </a:r>
          </a:p>
          <a:p>
            <a:pPr lvl="2"/>
            <a:r>
              <a:rPr lang="en-US" dirty="0" smtClean="0"/>
              <a:t>Channel coding: none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System </a:t>
            </a:r>
            <a:r>
              <a:rPr lang="en-US" smtClean="0"/>
              <a:t>B </a:t>
            </a:r>
            <a:r>
              <a:rPr lang="en-US" dirty="0" smtClean="0"/>
              <a:t>( </a:t>
            </a:r>
            <a:r>
              <a:rPr lang="en-US" dirty="0" smtClean="0"/>
              <a:t>System B +</a:t>
            </a:r>
            <a:r>
              <a:rPr lang="en-US" dirty="0" smtClean="0"/>
              <a:t> </a:t>
            </a:r>
            <a:r>
              <a:rPr lang="en-US" dirty="0" smtClean="0"/>
              <a:t>forward error correction)</a:t>
            </a:r>
          </a:p>
          <a:p>
            <a:pPr lvl="2"/>
            <a:r>
              <a:rPr lang="en-US" dirty="0" smtClean="0"/>
              <a:t>Modulation scheme: 1200 b/sec BPSK</a:t>
            </a:r>
          </a:p>
          <a:p>
            <a:pPr lvl="2"/>
            <a:r>
              <a:rPr lang="en-US" dirty="0" smtClean="0"/>
              <a:t>Channel coding: convolutional FEC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3074" name="Picture 2" descr="http://t3.gstatic.com/images?q=tbn:ANd9GcSvH2v7xdr8l-gxC7xrLY_EqqgbCMeT4ExGL4z6SjClvsrHp-AEWsR1idD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26" y="1637921"/>
            <a:ext cx="3840482" cy="236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freshersjob.net/wp-content/uploads/2013/06/xilinx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74" y="4200559"/>
            <a:ext cx="3742006" cy="140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674" y="1259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Current Progress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6757667"/>
              </p:ext>
            </p:extLst>
          </p:nvPr>
        </p:nvGraphicFramePr>
        <p:xfrm>
          <a:off x="407964" y="1322362"/>
          <a:ext cx="11338560" cy="514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11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Progress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18362487"/>
              </p:ext>
            </p:extLst>
          </p:nvPr>
        </p:nvGraphicFramePr>
        <p:xfrm>
          <a:off x="838200" y="1825625"/>
          <a:ext cx="10515600" cy="4604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5830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Signal</a:t>
                      </a:r>
                      <a:r>
                        <a:rPr lang="en-US" baseline="0" dirty="0" smtClean="0"/>
                        <a:t>-to-noise ratio</a:t>
                      </a:r>
                    </a:p>
                    <a:p>
                      <a:pPr algn="ctr"/>
                      <a:r>
                        <a:rPr lang="en-US" baseline="0" dirty="0" smtClean="0"/>
                        <a:t>(dB)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 b/sec BFSK</a:t>
                      </a:r>
                    </a:p>
                    <a:p>
                      <a:pPr algn="ctr"/>
                      <a:r>
                        <a:rPr lang="en-US" dirty="0" smtClean="0"/>
                        <a:t>THEORETICAL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 b/sec BPSK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 b/sec BPSK </a:t>
                      </a:r>
                    </a:p>
                    <a:p>
                      <a:pPr algn="ctr"/>
                      <a:r>
                        <a:rPr lang="en-US" dirty="0" smtClean="0"/>
                        <a:t>FEC (hard-decision)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 b/sec BPSK</a:t>
                      </a:r>
                    </a:p>
                    <a:p>
                      <a:pPr algn="ctr"/>
                      <a:r>
                        <a:rPr lang="en-US" dirty="0" smtClean="0"/>
                        <a:t>FEC (soft-decision)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3.50e-2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7.999e-4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8.04e-2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1.9e-3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6.099e-3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1.352e-1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1.47e-2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8.044e-4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2.53e-2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2.021e-2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2.011e-4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1.833e-1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3.97e-2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1.124e-1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1.036e-2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6.059e-2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2.942e-1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1.057e-1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2.456e-1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8.399e-2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3.974e-1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2.802e-1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0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791" t="29381" r="3512" b="11341"/>
          <a:stretch/>
        </p:blipFill>
        <p:spPr>
          <a:xfrm>
            <a:off x="1264920" y="2164616"/>
            <a:ext cx="10242451" cy="42832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" y="533400"/>
            <a:ext cx="113233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Current Progress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Simulink Model of BPSK Modem</a:t>
            </a:r>
            <a:endParaRPr lang="en-US" sz="2400" b="1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3860" y="533400"/>
            <a:ext cx="11323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  <a:cs typeface="Times New Roman" panose="02020603050405020304" pitchFamily="18" charset="0"/>
              </a:rPr>
              <a:t>Current Progress</a:t>
            </a:r>
            <a:endParaRPr lang="en-US" sz="4400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20845795"/>
              </p:ext>
            </p:extLst>
          </p:nvPr>
        </p:nvGraphicFramePr>
        <p:xfrm>
          <a:off x="1291883" y="1575582"/>
          <a:ext cx="9547274" cy="490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420</Words>
  <Application>Microsoft Office PowerPoint</Application>
  <PresentationFormat>Widescreen</PresentationFormat>
  <Paragraphs>128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 SDI Team 23: Programmable Communication Group    Error Correcting Codes  in  Amateur Radio  Satellite Telemetry  Category 2 – Project with active research agenda</vt:lpstr>
      <vt:lpstr>What is amateur radio satellite telemetry?</vt:lpstr>
      <vt:lpstr>Problem Statement</vt:lpstr>
      <vt:lpstr>Proposed Solution Concept</vt:lpstr>
      <vt:lpstr>Current Progress</vt:lpstr>
      <vt:lpstr>Current Progress</vt:lpstr>
      <vt:lpstr>Current Progress</vt:lpstr>
      <vt:lpstr>PowerPoint Presentation</vt:lpstr>
      <vt:lpstr>PowerPoint Presentation</vt:lpstr>
      <vt:lpstr>PowerPoint Presentation</vt:lpstr>
      <vt:lpstr>PowerPoint Presentation</vt:lpstr>
      <vt:lpstr>Future Work – Short-term  Integrate FEC and BPSK simulations</vt:lpstr>
      <vt:lpstr>PowerPoint Presentation</vt:lpstr>
      <vt:lpstr> SDI Team 23: Programmable Communication Group    Error Correcting Codes  in  Amateur Radio  Satellite Telemetry  Category 2 – Project with active research 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Communication Group (SD1 Team 23)    Error Correcting Codes  in  Amateur Satellite Telemetry</dc:title>
  <dc:creator>brandon keith</dc:creator>
  <cp:lastModifiedBy>Brian Thibodeau</cp:lastModifiedBy>
  <cp:revision>47</cp:revision>
  <dcterms:created xsi:type="dcterms:W3CDTF">2013-12-05T19:47:55Z</dcterms:created>
  <dcterms:modified xsi:type="dcterms:W3CDTF">2013-12-06T18:44:31Z</dcterms:modified>
</cp:coreProperties>
</file>