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8"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03" autoAdjust="0"/>
  </p:normalViewPr>
  <p:slideViewPr>
    <p:cSldViewPr snapToObjects="1">
      <p:cViewPr>
        <p:scale>
          <a:sx n="25" d="100"/>
          <a:sy n="25" d="100"/>
        </p:scale>
        <p:origin x="-162" y="-70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A91F10-F105-F240-BB11-F3B689646099}" type="datetimeFigureOut">
              <a:rPr lang="en-US" smtClean="0"/>
              <a:pPr/>
              <a:t>4/30/2014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313593-E61B-054B-81C4-FAE256538AED}" type="slidenum">
              <a:rPr lang="en-US" smtClean="0"/>
              <a:pPr/>
              <a:t>‹#›</a:t>
            </a:fld>
            <a:endParaRPr lang="en-US"/>
          </a:p>
        </p:txBody>
      </p:sp>
    </p:spTree>
    <p:extLst>
      <p:ext uri="{BB962C8B-B14F-4D97-AF65-F5344CB8AC3E}">
        <p14:creationId xmlns:p14="http://schemas.microsoft.com/office/powerpoint/2010/main" val="1520268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4/30/2014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a:p>
        </p:txBody>
      </p:sp>
    </p:spTree>
    <p:extLst>
      <p:ext uri="{BB962C8B-B14F-4D97-AF65-F5344CB8AC3E}">
        <p14:creationId xmlns:p14="http://schemas.microsoft.com/office/powerpoint/2010/main" val="213320238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107" charset="-128"/>
                <a:cs typeface="ＭＳ Ｐゴシック" pitchFamily="-107" charset="-128"/>
              </a:rPr>
              <a:t>Need more flow charts and more pictures….</a:t>
            </a:r>
          </a:p>
          <a:p>
            <a:pPr eaLnBrk="1" hangingPunct="1">
              <a:spcBef>
                <a:spcPct val="0"/>
              </a:spcBef>
            </a:pPr>
            <a:r>
              <a:rPr lang="en-US" dirty="0" smtClean="0">
                <a:ea typeface="ＭＳ Ｐゴシック" pitchFamily="-107" charset="-128"/>
                <a:cs typeface="ＭＳ Ｐゴシック" pitchFamily="-107" charset="-128"/>
              </a:rPr>
              <a:t>Shorten Motivation</a:t>
            </a:r>
          </a:p>
          <a:p>
            <a:pPr eaLnBrk="1" hangingPunct="1">
              <a:spcBef>
                <a:spcPct val="0"/>
              </a:spcBef>
            </a:pPr>
            <a:r>
              <a:rPr lang="en-US" dirty="0" smtClean="0">
                <a:ea typeface="ＭＳ Ｐゴシック" pitchFamily="-107" charset="-128"/>
                <a:cs typeface="ＭＳ Ｐゴシック" pitchFamily="-107" charset="-128"/>
              </a:rPr>
              <a:t>Write</a:t>
            </a:r>
            <a:r>
              <a:rPr lang="en-US" baseline="0" dirty="0" smtClean="0">
                <a:ea typeface="ＭＳ Ｐゴシック" pitchFamily="-107" charset="-128"/>
                <a:cs typeface="ＭＳ Ｐゴシック" pitchFamily="-107" charset="-128"/>
              </a:rPr>
              <a:t> up conclusion</a:t>
            </a:r>
          </a:p>
          <a:p>
            <a:pPr eaLnBrk="1" hangingPunct="1">
              <a:spcBef>
                <a:spcPct val="0"/>
              </a:spcBef>
            </a:pPr>
            <a:r>
              <a:rPr lang="en-US" dirty="0" smtClean="0">
                <a:ea typeface="ＭＳ Ｐゴシック" pitchFamily="-107" charset="-128"/>
                <a:cs typeface="ＭＳ Ｐゴシック" pitchFamily="-107" charset="-128"/>
              </a:rPr>
              <a:t>More results</a:t>
            </a:r>
            <a:endParaRPr lang="en-US" dirty="0">
              <a:ea typeface="ＭＳ Ｐゴシック" pitchFamily="-107" charset="-128"/>
              <a:cs typeface="ＭＳ Ｐゴシック" pitchFamily="-107" charset="-128"/>
            </a:endParaRP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5EECD738-4B14-F841-9471-716CEC54BDFE}"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smtClean="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238067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4/30/2014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4/30/2014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4/30/2014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4/30/2014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4/30/2014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4/30/2014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4/30/2014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4/30/2014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4/30/2014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4/30/2014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4/30/2014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2194560" fontAlgn="auto">
              <a:spcBef>
                <a:spcPts val="0"/>
              </a:spcBef>
              <a:spcAft>
                <a:spcPts val="0"/>
              </a:spcAft>
              <a:defRPr sz="5800">
                <a:solidFill>
                  <a:schemeClr val="tx1">
                    <a:tint val="75000"/>
                  </a:schemeClr>
                </a:solidFill>
                <a:latin typeface="+mn-lt"/>
                <a:ea typeface="+mn-ea"/>
                <a:cs typeface="+mn-cs"/>
              </a:defRPr>
            </a:lvl1pPr>
          </a:lstStyle>
          <a:p>
            <a:pPr>
              <a:defRPr/>
            </a:pPr>
            <a:fld id="{7D63A7D0-97BF-1846-9583-B99EC1CA1C7E}" type="datetime1">
              <a:rPr lang="en-US"/>
              <a:pPr>
                <a:defRPr/>
              </a:pPr>
              <a:t>4/30/2014</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2194560" fontAlgn="auto">
              <a:spcBef>
                <a:spcPts val="0"/>
              </a:spcBef>
              <a:spcAft>
                <a:spcPts val="0"/>
              </a:spcAft>
              <a:defRPr sz="5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2194560" fontAlgn="auto">
              <a:spcBef>
                <a:spcPts val="0"/>
              </a:spcBef>
              <a:spcAft>
                <a:spcPts val="0"/>
              </a:spcAft>
              <a:defRPr sz="58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pitchFamily="-107"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pitchFamily="-107"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pitchFamily="-107"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1.png"/><Relationship Id="rId21" Type="http://schemas.openxmlformats.org/officeDocument/2006/relationships/image" Target="../media/image17.jpeg"/><Relationship Id="rId7" Type="http://schemas.openxmlformats.org/officeDocument/2006/relationships/image" Target="../media/image5.png"/><Relationship Id="rId12" Type="http://schemas.openxmlformats.org/officeDocument/2006/relationships/image" Target="../media/image7.png"/><Relationship Id="rId17" Type="http://schemas.openxmlformats.org/officeDocument/2006/relationships/image" Target="../media/image13.gif"/><Relationship Id="rId2" Type="http://schemas.openxmlformats.org/officeDocument/2006/relationships/notesSlide" Target="../notesSlides/notesSlide1.xml"/><Relationship Id="rId16" Type="http://schemas.openxmlformats.org/officeDocument/2006/relationships/image" Target="../media/image12.JPG"/><Relationship Id="rId20"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3.jpg"/><Relationship Id="rId15" Type="http://schemas.openxmlformats.org/officeDocument/2006/relationships/image" Target="../media/image11.png"/><Relationship Id="rId10" Type="http://schemas.openxmlformats.org/officeDocument/2006/relationships/image" Target="../media/image8.png"/><Relationship Id="rId19" Type="http://schemas.openxmlformats.org/officeDocument/2006/relationships/image" Target="../media/image15.png"/><Relationship Id="rId4" Type="http://schemas.openxmlformats.org/officeDocument/2006/relationships/image" Target="../media/image2.png"/><Relationship Id="rId14" Type="http://schemas.openxmlformats.org/officeDocument/2006/relationships/image" Target="../media/image10.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chemeClr val="accent2">
                <a:lumMod val="75000"/>
              </a:schemeClr>
            </a:gs>
            <a:gs pos="90000">
              <a:schemeClr val="bg1"/>
            </a:gs>
          </a:gsLst>
          <a:lin ang="15300000" scaled="0"/>
          <a:tileRect/>
        </a:gradFill>
        <a:effectLst/>
      </p:bgPr>
    </p:bg>
    <p:spTree>
      <p:nvGrpSpPr>
        <p:cNvPr id="1" name=""/>
        <p:cNvGrpSpPr/>
        <p:nvPr/>
      </p:nvGrpSpPr>
      <p:grpSpPr>
        <a:xfrm>
          <a:off x="0" y="0"/>
          <a:ext cx="0" cy="0"/>
          <a:chOff x="0" y="0"/>
          <a:chExt cx="0" cy="0"/>
        </a:xfrm>
      </p:grpSpPr>
      <p:pic>
        <p:nvPicPr>
          <p:cNvPr id="29" name="Picture 28"/>
          <p:cNvPicPr>
            <a:picLocks noChangeAspect="1"/>
          </p:cNvPicPr>
          <p:nvPr/>
        </p:nvPicPr>
        <p:blipFill rotWithShape="1">
          <a:blip r:embed="rId3"/>
          <a:srcRect l="18910" t="11727" r="16899" b="5102"/>
          <a:stretch/>
        </p:blipFill>
        <p:spPr>
          <a:xfrm>
            <a:off x="31085264" y="9838051"/>
            <a:ext cx="12248468" cy="9224187"/>
          </a:xfrm>
          <a:prstGeom prst="rect">
            <a:avLst/>
          </a:prstGeom>
        </p:spPr>
      </p:pic>
      <p:cxnSp>
        <p:nvCxnSpPr>
          <p:cNvPr id="27" name="Straight Connector 26"/>
          <p:cNvCxnSpPr/>
          <p:nvPr/>
        </p:nvCxnSpPr>
        <p:spPr>
          <a:xfrm>
            <a:off x="0" y="4114800"/>
            <a:ext cx="43891200" cy="1588"/>
          </a:xfrm>
          <a:prstGeom prst="line">
            <a:avLst/>
          </a:prstGeom>
          <a:ln w="76200" cap="flat" cmpd="sng" algn="ctr">
            <a:solidFill>
              <a:schemeClr val="bg1"/>
            </a:solidFill>
            <a:prstDash val="solid"/>
            <a:round/>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4339" name="Rectangle 5"/>
          <p:cNvSpPr>
            <a:spLocks noChangeArrowheads="1"/>
          </p:cNvSpPr>
          <p:nvPr/>
        </p:nvSpPr>
        <p:spPr bwMode="auto">
          <a:xfrm>
            <a:off x="6620794" y="1962205"/>
            <a:ext cx="29489400" cy="2015722"/>
          </a:xfrm>
          <a:prstGeom prst="rect">
            <a:avLst/>
          </a:prstGeom>
          <a:noFill/>
          <a:ln w="9525">
            <a:noFill/>
            <a:miter lim="800000"/>
            <a:headEnd/>
            <a:tailEnd/>
          </a:ln>
        </p:spPr>
        <p:txBody>
          <a:bodyPr wrap="square" lIns="91243" tIns="45614" rIns="91243" bIns="45614">
            <a:prstTxWarp prst="textNoShape">
              <a:avLst/>
            </a:prstTxWarp>
            <a:spAutoFit/>
          </a:bodyPr>
          <a:lstStyle/>
          <a:p>
            <a:pPr algn="ctr">
              <a:spcBef>
                <a:spcPct val="50000"/>
              </a:spcBef>
            </a:pPr>
            <a:r>
              <a:rPr lang="en-US" sz="5000" b="1" dirty="0" smtClean="0"/>
              <a:t>Cedric Destin, Brandon Keith, Brian </a:t>
            </a:r>
            <a:r>
              <a:rPr lang="en-US" sz="5000" b="1" dirty="0" err="1" smtClean="0"/>
              <a:t>Thibodeau</a:t>
            </a:r>
            <a:endParaRPr lang="en-US" sz="5000" b="1" dirty="0" smtClean="0"/>
          </a:p>
          <a:p>
            <a:pPr algn="ctr">
              <a:spcBef>
                <a:spcPct val="50000"/>
              </a:spcBef>
            </a:pPr>
            <a:r>
              <a:rPr lang="en-US" sz="5000" b="1" dirty="0" smtClean="0"/>
              <a:t>Programmable Communication Group</a:t>
            </a:r>
            <a:endParaRPr lang="en-US" sz="2800" b="1" dirty="0"/>
          </a:p>
        </p:txBody>
      </p:sp>
      <p:sp>
        <p:nvSpPr>
          <p:cNvPr id="14340" name="TextBox 93"/>
          <p:cNvSpPr txBox="1">
            <a:spLocks noChangeArrowheads="1"/>
          </p:cNvSpPr>
          <p:nvPr/>
        </p:nvSpPr>
        <p:spPr bwMode="auto">
          <a:xfrm>
            <a:off x="1134979" y="696853"/>
            <a:ext cx="41605200" cy="1446212"/>
          </a:xfrm>
          <a:prstGeom prst="rect">
            <a:avLst/>
          </a:prstGeom>
          <a:noFill/>
          <a:ln w="9525">
            <a:noFill/>
            <a:miter lim="800000"/>
            <a:headEnd/>
            <a:tailEnd/>
          </a:ln>
        </p:spPr>
        <p:txBody>
          <a:bodyPr>
            <a:prstTxWarp prst="textNoShape">
              <a:avLst/>
            </a:prstTxWarp>
            <a:spAutoFit/>
          </a:bodyPr>
          <a:lstStyle/>
          <a:p>
            <a:pPr algn="ctr"/>
            <a:r>
              <a:rPr lang="en-US" sz="8800" b="1" dirty="0"/>
              <a:t>BPSK Modem with Convolutional Code</a:t>
            </a:r>
            <a:endParaRPr lang="en-US" sz="8800" dirty="0">
              <a:solidFill>
                <a:srgbClr val="052754"/>
              </a:solidFill>
              <a:latin typeface="Arial Black" pitchFamily="-107" charset="0"/>
            </a:endParaRPr>
          </a:p>
        </p:txBody>
      </p:sp>
      <p:sp>
        <p:nvSpPr>
          <p:cNvPr id="14343" name="Rectangle 33"/>
          <p:cNvSpPr>
            <a:spLocks noChangeArrowheads="1"/>
          </p:cNvSpPr>
          <p:nvPr/>
        </p:nvSpPr>
        <p:spPr bwMode="auto">
          <a:xfrm>
            <a:off x="11753850" y="4647204"/>
            <a:ext cx="9829800" cy="27215419"/>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smtClean="0">
                <a:solidFill>
                  <a:srgbClr val="CC3300"/>
                </a:solidFill>
              </a:rPr>
              <a:t>Motivation</a:t>
            </a:r>
          </a:p>
          <a:p>
            <a:pPr>
              <a:spcBef>
                <a:spcPct val="50000"/>
              </a:spcBef>
            </a:pPr>
            <a:endParaRPr lang="en-US" sz="2800" dirty="0"/>
          </a:p>
          <a:p>
            <a:pPr algn="just" hangingPunct="0"/>
            <a:r>
              <a:rPr lang="en-US" sz="2000" dirty="0" smtClean="0"/>
              <a:t>     It </a:t>
            </a:r>
            <a:r>
              <a:rPr lang="en-US" sz="2000" dirty="0"/>
              <a:t>has been shown that </a:t>
            </a:r>
            <a:r>
              <a:rPr lang="en-US" sz="2000" dirty="0">
                <a:solidFill>
                  <a:srgbClr val="FF0000"/>
                </a:solidFill>
              </a:rPr>
              <a:t>forward error correction </a:t>
            </a:r>
            <a:r>
              <a:rPr lang="en-US" sz="2000" dirty="0"/>
              <a:t>can dramatically improve bit error rate performance (BER) in amateur packet radio satellite </a:t>
            </a:r>
            <a:r>
              <a:rPr lang="en-US" sz="2000" dirty="0" smtClean="0"/>
              <a:t>telemetry. Additionally, other methods such as </a:t>
            </a:r>
            <a:r>
              <a:rPr lang="en-US" sz="2000" dirty="0"/>
              <a:t>binary phase shift-keying (BPSK) modulation is more reliable and bandwidth-efficient than audio frequency shift keying (AFSK) </a:t>
            </a:r>
            <a:r>
              <a:rPr lang="en-US" sz="2000" dirty="0" smtClean="0"/>
              <a:t>modulation. </a:t>
            </a:r>
            <a:r>
              <a:rPr lang="en-US" sz="2000" dirty="0"/>
              <a:t>A quick survey of active amateur radio satellites reveals that many of them use FSK modulation and </a:t>
            </a:r>
            <a:r>
              <a:rPr lang="en-US" sz="2000" dirty="0">
                <a:solidFill>
                  <a:srgbClr val="FF0000"/>
                </a:solidFill>
              </a:rPr>
              <a:t>lack forward error correction </a:t>
            </a:r>
            <a:r>
              <a:rPr lang="en-US" sz="2000" dirty="0"/>
              <a:t>capabilities. </a:t>
            </a:r>
            <a:endParaRPr lang="en-US" sz="2000" dirty="0" smtClean="0"/>
          </a:p>
          <a:p>
            <a:pPr algn="just" hangingPunct="0"/>
            <a:endParaRPr lang="en-US" sz="1800" dirty="0"/>
          </a:p>
          <a:p>
            <a:pPr algn="just" hangingPunct="0"/>
            <a:endParaRPr lang="en-US" sz="1800" dirty="0" smtClean="0"/>
          </a:p>
          <a:p>
            <a:pPr algn="just" hangingPunct="0"/>
            <a:endParaRPr lang="en-US" sz="1800" dirty="0"/>
          </a:p>
          <a:p>
            <a:pPr algn="just" hangingPunct="0"/>
            <a:endParaRPr lang="en-US" sz="1800" dirty="0" smtClean="0"/>
          </a:p>
          <a:p>
            <a:pPr algn="just" hangingPunct="0"/>
            <a:endParaRPr lang="en-US" sz="1800" dirty="0"/>
          </a:p>
          <a:p>
            <a:pPr algn="just" hangingPunct="0"/>
            <a:endParaRPr lang="en-US" sz="1800" dirty="0" smtClean="0"/>
          </a:p>
          <a:p>
            <a:pPr algn="just" hangingPunct="0"/>
            <a:endParaRPr lang="en-US" sz="1800" dirty="0"/>
          </a:p>
          <a:p>
            <a:pPr algn="just" hangingPunct="0"/>
            <a:endParaRPr lang="en-US" sz="1800" dirty="0" smtClean="0"/>
          </a:p>
          <a:p>
            <a:pPr algn="just" hangingPunct="0"/>
            <a:endParaRPr lang="en-US" sz="1800" dirty="0"/>
          </a:p>
          <a:p>
            <a:pPr algn="just" hangingPunct="0"/>
            <a:endParaRPr lang="en-US" sz="1800" dirty="0" smtClean="0"/>
          </a:p>
          <a:p>
            <a:pPr algn="just" hangingPunct="0"/>
            <a:endParaRPr lang="en-US" sz="1800" dirty="0"/>
          </a:p>
          <a:p>
            <a:pPr algn="just" hangingPunct="0"/>
            <a:endParaRPr lang="en-US" sz="1800" dirty="0" smtClean="0"/>
          </a:p>
          <a:p>
            <a:pPr algn="just" hangingPunct="0"/>
            <a:endParaRPr lang="en-US" sz="1800" dirty="0"/>
          </a:p>
          <a:p>
            <a:pPr algn="just" hangingPunct="0"/>
            <a:endParaRPr lang="en-US" sz="1800" dirty="0" smtClean="0"/>
          </a:p>
          <a:p>
            <a:pPr algn="just" hangingPunct="0"/>
            <a:endParaRPr lang="en-US" sz="1800" dirty="0" smtClean="0"/>
          </a:p>
          <a:p>
            <a:pPr algn="just" hangingPunct="0"/>
            <a:endParaRPr lang="en-US" sz="1800" dirty="0"/>
          </a:p>
          <a:p>
            <a:pPr algn="just" hangingPunct="0"/>
            <a:endParaRPr lang="en-US" sz="1800" dirty="0" smtClean="0"/>
          </a:p>
          <a:p>
            <a:pPr algn="just" hangingPunct="0"/>
            <a:endParaRPr lang="en-US" sz="1800" dirty="0"/>
          </a:p>
          <a:p>
            <a:pPr algn="just" hangingPunct="0"/>
            <a:endParaRPr lang="en-US" sz="1800" dirty="0" smtClean="0"/>
          </a:p>
          <a:p>
            <a:pPr algn="just" hangingPunct="0"/>
            <a:endParaRPr lang="en-US" sz="1800" dirty="0"/>
          </a:p>
          <a:p>
            <a:pPr algn="just" hangingPunct="0"/>
            <a:endParaRPr lang="en-US" sz="1800" dirty="0"/>
          </a:p>
          <a:p>
            <a:pPr algn="just" hangingPunct="0"/>
            <a:endParaRPr lang="en-US" sz="1800" dirty="0" smtClean="0"/>
          </a:p>
          <a:p>
            <a:pPr algn="just" hangingPunct="0"/>
            <a:endParaRPr lang="en-US" sz="1800" dirty="0" smtClean="0"/>
          </a:p>
          <a:p>
            <a:pPr algn="just" hangingPunct="0"/>
            <a:endParaRPr lang="en-US" sz="1800" dirty="0"/>
          </a:p>
          <a:p>
            <a:pPr algn="just" hangingPunct="0"/>
            <a:r>
              <a:rPr lang="en-US" sz="2000" dirty="0" smtClean="0"/>
              <a:t>This </a:t>
            </a:r>
            <a:r>
              <a:rPr lang="en-US" sz="2000" dirty="0"/>
              <a:t>senior design project aims to demonstrate how BPSK modulation with forward error correction </a:t>
            </a:r>
            <a:r>
              <a:rPr lang="en-US" sz="2000" dirty="0">
                <a:solidFill>
                  <a:srgbClr val="FF0000"/>
                </a:solidFill>
              </a:rPr>
              <a:t>(specifically convolutional coding)</a:t>
            </a:r>
            <a:r>
              <a:rPr lang="en-US" sz="2000" dirty="0"/>
              <a:t> makes amateur radio satellite telemetry more accessible and reliable. </a:t>
            </a:r>
            <a:r>
              <a:rPr lang="en-US" sz="2000" dirty="0" smtClean="0"/>
              <a:t>The </a:t>
            </a:r>
            <a:r>
              <a:rPr lang="en-US" sz="2000" dirty="0"/>
              <a:t>ultimate goal of this senior design project is to demonstrate the improved network reliability (in terms of BER) and accessibility (in terms of link margin) that results from implementing BPSK modulation with convolutional coding in amateur packet radio telemetry satellites and ground stations.    </a:t>
            </a:r>
          </a:p>
          <a:p>
            <a:pPr hangingPunct="0"/>
            <a:endParaRPr lang="en-US" sz="3000" dirty="0"/>
          </a:p>
        </p:txBody>
      </p:sp>
      <p:sp>
        <p:nvSpPr>
          <p:cNvPr id="14344" name="Rectangle 29"/>
          <p:cNvSpPr>
            <a:spLocks noChangeArrowheads="1"/>
          </p:cNvSpPr>
          <p:nvPr/>
        </p:nvSpPr>
        <p:spPr bwMode="auto">
          <a:xfrm>
            <a:off x="1143000" y="4724400"/>
            <a:ext cx="9829800" cy="6129325"/>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smtClean="0">
                <a:solidFill>
                  <a:srgbClr val="CC3300"/>
                </a:solidFill>
              </a:rPr>
              <a:t>Abstract</a:t>
            </a:r>
          </a:p>
          <a:p>
            <a:pPr>
              <a:spcBef>
                <a:spcPct val="50000"/>
              </a:spcBef>
            </a:pPr>
            <a:endParaRPr lang="en-US" sz="2800" dirty="0"/>
          </a:p>
          <a:p>
            <a:pPr algn="just"/>
            <a:r>
              <a:rPr lang="en-US" sz="1800" dirty="0" smtClean="0"/>
              <a:t>   Amateur </a:t>
            </a:r>
            <a:r>
              <a:rPr lang="en-US" sz="1800" dirty="0"/>
              <a:t>radio satellite telemetry is the process of using the amateur radio frequency bands to transmit telemetry data from a miniaturized low-Earth orbiting satellite to a ground station. The most prevalent means of transmitting telemetry data down to Earth is not nearly as power-efficient as it could be. Inefficient power usage makes amateur satellite telemetry an expensive and esoteric hobby to get involved with. This senior design team aims to demonstrate how forward error correction (FEC), specifically convolutional coding, can make amateur satellite telemetry more power-efficient and hence make the hobby more accessible to prospective amateur satellite operators. We use FPGA hardware to implement a 1200 b/sec BPSK modem with a (2,1,7) convolutional encoder and soft-decision Viterbi decoder.  The performance of the proposed modem is evaluated using an AWGN core and a thorough budget link analysis.  The comparison of BER and budget link results between traditional BPSK and FEC-BPSK demonstrate the potential of the proposed solution.</a:t>
            </a:r>
          </a:p>
        </p:txBody>
      </p:sp>
      <p:sp>
        <p:nvSpPr>
          <p:cNvPr id="31" name="Rectangle 30"/>
          <p:cNvSpPr>
            <a:spLocks noChangeArrowheads="1"/>
          </p:cNvSpPr>
          <p:nvPr/>
        </p:nvSpPr>
        <p:spPr bwMode="auto">
          <a:xfrm>
            <a:off x="22087694" y="19645822"/>
            <a:ext cx="21431106" cy="12166756"/>
          </a:xfrm>
          <a:prstGeom prst="rect">
            <a:avLst/>
          </a:prstGeom>
          <a:solidFill>
            <a:schemeClr val="bg1"/>
          </a:solidFill>
          <a:ln w="9525">
            <a:noFill/>
            <a:miter lim="800000"/>
            <a:headEnd/>
            <a:tailEnd/>
          </a:ln>
        </p:spPr>
        <p:txBody>
          <a:bodyPr lIns="360000" tIns="360000" rIns="360000" bIns="360000">
            <a:prstTxWarp prst="textNoShape">
              <a:avLst/>
            </a:prstTxWarp>
          </a:bodyPr>
          <a:lstStyle/>
          <a:p>
            <a:pPr marL="381000" indent="-381000">
              <a:spcBef>
                <a:spcPct val="50000"/>
              </a:spcBef>
              <a:defRPr/>
            </a:pPr>
            <a:r>
              <a:rPr lang="en-US" sz="4000" b="1" dirty="0" smtClean="0">
                <a:solidFill>
                  <a:srgbClr val="CC3300"/>
                </a:solidFill>
                <a:latin typeface="Arial" pitchFamily="-108" charset="0"/>
                <a:ea typeface="ＭＳ Ｐゴシック" pitchFamily="-108" charset="-128"/>
                <a:cs typeface="ＭＳ Ｐゴシック" pitchFamily="-108" charset="-128"/>
              </a:rPr>
              <a:t>Approach</a:t>
            </a:r>
            <a:endParaRPr lang="en-US" sz="2800" b="1" dirty="0" smtClean="0">
              <a:latin typeface="Arial" pitchFamily="-108" charset="0"/>
              <a:ea typeface="ＭＳ Ｐゴシック" pitchFamily="-108" charset="-128"/>
              <a:cs typeface="ＭＳ Ｐゴシック" pitchFamily="-108" charset="-128"/>
            </a:endParaRPr>
          </a:p>
          <a:p>
            <a:pPr indent="-381000">
              <a:spcBef>
                <a:spcPct val="50000"/>
              </a:spcBef>
              <a:defRPr/>
            </a:pPr>
            <a:endParaRPr lang="en-US" sz="3000" b="1" dirty="0">
              <a:solidFill>
                <a:srgbClr val="CC3300"/>
              </a:solidFill>
              <a:latin typeface="Arial" pitchFamily="-108" charset="0"/>
              <a:ea typeface="ＭＳ Ｐゴシック" pitchFamily="-108" charset="-128"/>
              <a:cs typeface="ＭＳ Ｐゴシック" pitchFamily="-108" charset="-128"/>
            </a:endParaRPr>
          </a:p>
        </p:txBody>
      </p:sp>
      <p:sp>
        <p:nvSpPr>
          <p:cNvPr id="14347" name="Rectangle 32"/>
          <p:cNvSpPr>
            <a:spLocks noChangeArrowheads="1"/>
          </p:cNvSpPr>
          <p:nvPr/>
        </p:nvSpPr>
        <p:spPr bwMode="auto">
          <a:xfrm>
            <a:off x="1107904" y="11404950"/>
            <a:ext cx="9829800" cy="116586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US" sz="4000" b="1" dirty="0" smtClean="0">
                <a:solidFill>
                  <a:srgbClr val="CC3300"/>
                </a:solidFill>
              </a:rPr>
              <a:t>Design Requirements</a:t>
            </a:r>
            <a:endParaRPr lang="en-US" sz="4000" b="1" dirty="0" smtClean="0"/>
          </a:p>
          <a:p>
            <a:endParaRPr lang="en-US" sz="3000" dirty="0" smtClean="0"/>
          </a:p>
          <a:p>
            <a:r>
              <a:rPr lang="en-US" sz="3000" dirty="0"/>
              <a:t> </a:t>
            </a:r>
            <a:r>
              <a:rPr lang="en-US" sz="3000" dirty="0" smtClean="0"/>
              <a:t>  </a:t>
            </a:r>
          </a:p>
        </p:txBody>
      </p:sp>
      <p:sp>
        <p:nvSpPr>
          <p:cNvPr id="28" name="Rectangle 35"/>
          <p:cNvSpPr>
            <a:spLocks noChangeArrowheads="1"/>
          </p:cNvSpPr>
          <p:nvPr/>
        </p:nvSpPr>
        <p:spPr bwMode="auto">
          <a:xfrm>
            <a:off x="1107905" y="26746200"/>
            <a:ext cx="9864896" cy="5116424"/>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smtClean="0">
                <a:solidFill>
                  <a:srgbClr val="CC3300"/>
                </a:solidFill>
              </a:rPr>
              <a:t>References</a:t>
            </a:r>
          </a:p>
          <a:p>
            <a:pPr marL="292100" indent="-292100">
              <a:spcBef>
                <a:spcPct val="50000"/>
              </a:spcBef>
            </a:pPr>
            <a:r>
              <a:rPr lang="en-GB" sz="1500" b="1" dirty="0" smtClean="0">
                <a:solidFill>
                  <a:srgbClr val="CC3300"/>
                </a:solidFill>
              </a:rPr>
              <a:t>[1] </a:t>
            </a:r>
            <a:r>
              <a:rPr lang="en-US" sz="1500" dirty="0" err="1" smtClean="0">
                <a:solidFill>
                  <a:srgbClr val="C00000"/>
                </a:solidFill>
              </a:rPr>
              <a:t>Feigin</a:t>
            </a:r>
            <a:r>
              <a:rPr lang="en-US" sz="1500" dirty="0">
                <a:solidFill>
                  <a:srgbClr val="C00000"/>
                </a:solidFill>
              </a:rPr>
              <a:t>, J. (2002, January 1). Practical Costas Loop Design. </a:t>
            </a:r>
            <a:r>
              <a:rPr lang="en-US" sz="1500" i="1" dirty="0">
                <a:solidFill>
                  <a:srgbClr val="C00000"/>
                </a:solidFill>
              </a:rPr>
              <a:t>RF Signal Processing</a:t>
            </a:r>
            <a:r>
              <a:rPr lang="en-US" sz="1500" dirty="0">
                <a:solidFill>
                  <a:srgbClr val="C00000"/>
                </a:solidFill>
              </a:rPr>
              <a:t>, </a:t>
            </a:r>
            <a:r>
              <a:rPr lang="en-US" sz="1500" i="1" dirty="0">
                <a:solidFill>
                  <a:srgbClr val="C00000"/>
                </a:solidFill>
              </a:rPr>
              <a:t>NA</a:t>
            </a:r>
            <a:r>
              <a:rPr lang="en-US" sz="1500" dirty="0">
                <a:solidFill>
                  <a:srgbClr val="C00000"/>
                </a:solidFill>
              </a:rPr>
              <a:t>, 20-26. Retrieved September 14, 2013, from http://</a:t>
            </a:r>
            <a:r>
              <a:rPr lang="en-US" sz="1500" dirty="0" smtClean="0">
                <a:solidFill>
                  <a:srgbClr val="C00000"/>
                </a:solidFill>
              </a:rPr>
              <a:t>defenseelectronicsmag.com/site-files/defenseelectronicsmag.com/files/archive/rfdesign.com/images/archive/0102Feigin20.pdf</a:t>
            </a:r>
            <a:endParaRPr lang="en-GB" sz="1500" b="1" dirty="0" smtClean="0">
              <a:solidFill>
                <a:srgbClr val="CC3300"/>
              </a:solidFill>
            </a:endParaRPr>
          </a:p>
          <a:p>
            <a:pPr marL="457200" indent="-457200">
              <a:spcBef>
                <a:spcPct val="50000"/>
              </a:spcBef>
            </a:pPr>
            <a:r>
              <a:rPr lang="en-GB" sz="1500" b="1" dirty="0" smtClean="0">
                <a:solidFill>
                  <a:srgbClr val="CC3300"/>
                </a:solidFill>
              </a:rPr>
              <a:t>[</a:t>
            </a:r>
            <a:r>
              <a:rPr lang="en-GB" sz="1500" b="1" dirty="0">
                <a:solidFill>
                  <a:srgbClr val="CC3300"/>
                </a:solidFill>
              </a:rPr>
              <a:t>2] </a:t>
            </a:r>
            <a:r>
              <a:rPr lang="en-US" sz="1500" dirty="0">
                <a:solidFill>
                  <a:srgbClr val="C00000"/>
                </a:solidFill>
              </a:rPr>
              <a:t>Goode, S. (1984). BER performance of TAPR TNC modem.</a:t>
            </a:r>
            <a:r>
              <a:rPr lang="en-US" sz="1500" i="1" dirty="0">
                <a:solidFill>
                  <a:srgbClr val="C00000"/>
                </a:solidFill>
              </a:rPr>
              <a:t> Packet Status Register, </a:t>
            </a:r>
            <a:r>
              <a:rPr lang="en-US" sz="1500" dirty="0">
                <a:solidFill>
                  <a:srgbClr val="C00000"/>
                </a:solidFill>
              </a:rPr>
              <a:t>(11), 14-15</a:t>
            </a:r>
            <a:r>
              <a:rPr lang="en-US" sz="1500" dirty="0" smtClean="0">
                <a:solidFill>
                  <a:srgbClr val="C00000"/>
                </a:solidFill>
              </a:rPr>
              <a:t>.</a:t>
            </a:r>
            <a:endParaRPr lang="en-GB" sz="1500" b="1" dirty="0" smtClean="0">
              <a:solidFill>
                <a:srgbClr val="CC3300"/>
              </a:solidFill>
            </a:endParaRPr>
          </a:p>
          <a:p>
            <a:pPr marL="292100" indent="-292100">
              <a:spcBef>
                <a:spcPct val="50000"/>
              </a:spcBef>
            </a:pPr>
            <a:r>
              <a:rPr lang="en-GB" sz="1500" b="1" dirty="0" smtClean="0">
                <a:solidFill>
                  <a:srgbClr val="CC3300"/>
                </a:solidFill>
              </a:rPr>
              <a:t>[3] </a:t>
            </a:r>
            <a:r>
              <a:rPr lang="en-US" sz="1500" dirty="0">
                <a:solidFill>
                  <a:srgbClr val="C00000"/>
                </a:solidFill>
              </a:rPr>
              <a:t>Hsiao, F., Liu, H., &amp; Hsieh, S. (2000). Using forward error correction technique for microsatellite data broadcasting system.</a:t>
            </a:r>
            <a:r>
              <a:rPr lang="en-US" sz="1500" i="1" dirty="0">
                <a:solidFill>
                  <a:srgbClr val="C00000"/>
                </a:solidFill>
              </a:rPr>
              <a:t> </a:t>
            </a:r>
            <a:r>
              <a:rPr lang="en-US" sz="1500" i="1" dirty="0" err="1">
                <a:solidFill>
                  <a:srgbClr val="C00000"/>
                </a:solidFill>
              </a:rPr>
              <a:t>Acta</a:t>
            </a:r>
            <a:r>
              <a:rPr lang="en-US" sz="1500" i="1" dirty="0">
                <a:solidFill>
                  <a:srgbClr val="C00000"/>
                </a:solidFill>
              </a:rPr>
              <a:t> </a:t>
            </a:r>
            <a:r>
              <a:rPr lang="en-US" sz="1500" i="1" dirty="0" err="1">
                <a:solidFill>
                  <a:srgbClr val="C00000"/>
                </a:solidFill>
              </a:rPr>
              <a:t>Astronautica</a:t>
            </a:r>
            <a:r>
              <a:rPr lang="en-US" sz="1500" i="1" dirty="0">
                <a:solidFill>
                  <a:srgbClr val="C00000"/>
                </a:solidFill>
              </a:rPr>
              <a:t>, 46</a:t>
            </a:r>
            <a:r>
              <a:rPr lang="en-US" sz="1500" dirty="0">
                <a:solidFill>
                  <a:srgbClr val="C00000"/>
                </a:solidFill>
              </a:rPr>
              <a:t>(2–6), 203-211. </a:t>
            </a:r>
            <a:r>
              <a:rPr lang="en-US" sz="1500" dirty="0" err="1">
                <a:solidFill>
                  <a:srgbClr val="C00000"/>
                </a:solidFill>
              </a:rPr>
              <a:t>doi:</a:t>
            </a:r>
            <a:r>
              <a:rPr lang="en-US" sz="1500" u="sng" dirty="0" err="1">
                <a:solidFill>
                  <a:srgbClr val="C00000"/>
                </a:solidFill>
              </a:rPr>
              <a:t>http</a:t>
            </a:r>
            <a:r>
              <a:rPr lang="en-US" sz="1500" u="sng" dirty="0">
                <a:solidFill>
                  <a:srgbClr val="C00000"/>
                </a:solidFill>
              </a:rPr>
              <a:t>://dx.doi.org.libproxy.temple.edu/10.1016/S0094-5765(99)00224-6</a:t>
            </a:r>
            <a:endParaRPr lang="en-US" sz="1500" dirty="0">
              <a:solidFill>
                <a:srgbClr val="C00000"/>
              </a:solidFill>
            </a:endParaRPr>
          </a:p>
          <a:p>
            <a:pPr marL="292100" indent="-292100">
              <a:spcBef>
                <a:spcPct val="50000"/>
              </a:spcBef>
            </a:pPr>
            <a:r>
              <a:rPr lang="en-GB" sz="1500" b="1" dirty="0">
                <a:solidFill>
                  <a:srgbClr val="CC3300"/>
                </a:solidFill>
              </a:rPr>
              <a:t>[4] </a:t>
            </a:r>
            <a:r>
              <a:rPr lang="en-US" sz="1500" dirty="0" err="1">
                <a:solidFill>
                  <a:srgbClr val="C00000"/>
                </a:solidFill>
              </a:rPr>
              <a:t>Zicari</a:t>
            </a:r>
            <a:r>
              <a:rPr lang="en-US" sz="1500" dirty="0">
                <a:solidFill>
                  <a:srgbClr val="C00000"/>
                </a:solidFill>
              </a:rPr>
              <a:t>, P., </a:t>
            </a:r>
            <a:r>
              <a:rPr lang="en-US" sz="1500" dirty="0" err="1">
                <a:solidFill>
                  <a:srgbClr val="C00000"/>
                </a:solidFill>
              </a:rPr>
              <a:t>Corsonello</a:t>
            </a:r>
            <a:r>
              <a:rPr lang="en-US" sz="1500" dirty="0">
                <a:solidFill>
                  <a:srgbClr val="C00000"/>
                </a:solidFill>
              </a:rPr>
              <a:t>, P., &amp; </a:t>
            </a:r>
            <a:r>
              <a:rPr lang="en-US" sz="1500" dirty="0" err="1">
                <a:solidFill>
                  <a:srgbClr val="C00000"/>
                </a:solidFill>
              </a:rPr>
              <a:t>Perri</a:t>
            </a:r>
            <a:r>
              <a:rPr lang="en-US" sz="1500" dirty="0">
                <a:solidFill>
                  <a:srgbClr val="C00000"/>
                </a:solidFill>
              </a:rPr>
              <a:t>, S. (2008). A high flexible Early-Late Gate bit synchronizer in FPGA-based software defined radios. </a:t>
            </a:r>
            <a:r>
              <a:rPr lang="en-US" sz="1500" i="1" dirty="0">
                <a:solidFill>
                  <a:srgbClr val="C00000"/>
                </a:solidFill>
              </a:rPr>
              <a:t>4th European Conference on Circuits and Systems for Communication</a:t>
            </a:r>
            <a:r>
              <a:rPr lang="en-US" sz="1500" dirty="0">
                <a:solidFill>
                  <a:srgbClr val="C00000"/>
                </a:solidFill>
              </a:rPr>
              <a:t>, </a:t>
            </a:r>
            <a:r>
              <a:rPr lang="en-US" sz="1500" i="1" dirty="0">
                <a:solidFill>
                  <a:srgbClr val="C00000"/>
                </a:solidFill>
              </a:rPr>
              <a:t>NA</a:t>
            </a:r>
            <a:r>
              <a:rPr lang="en-US" sz="1500" dirty="0">
                <a:solidFill>
                  <a:srgbClr val="C00000"/>
                </a:solidFill>
              </a:rPr>
              <a:t>, 252-255.</a:t>
            </a:r>
          </a:p>
          <a:p>
            <a:pPr marL="292100" indent="-292100">
              <a:spcBef>
                <a:spcPct val="50000"/>
              </a:spcBef>
            </a:pPr>
            <a:r>
              <a:rPr lang="en-GB" sz="1500" b="1" dirty="0" smtClean="0">
                <a:solidFill>
                  <a:srgbClr val="C00000"/>
                </a:solidFill>
              </a:rPr>
              <a:t>[5] </a:t>
            </a:r>
            <a:r>
              <a:rPr lang="en-US" sz="1500" dirty="0" err="1">
                <a:solidFill>
                  <a:srgbClr val="C00000"/>
                </a:solidFill>
              </a:rPr>
              <a:t>Sklar</a:t>
            </a:r>
            <a:r>
              <a:rPr lang="en-US" sz="1500" dirty="0">
                <a:solidFill>
                  <a:srgbClr val="C00000"/>
                </a:solidFill>
              </a:rPr>
              <a:t>, B. (2001). </a:t>
            </a:r>
            <a:r>
              <a:rPr lang="en-US" sz="1500" i="1" dirty="0">
                <a:solidFill>
                  <a:srgbClr val="C00000"/>
                </a:solidFill>
              </a:rPr>
              <a:t>Digital communications: Fundamentals and applications</a:t>
            </a:r>
            <a:r>
              <a:rPr lang="en-US" sz="1500" dirty="0">
                <a:solidFill>
                  <a:srgbClr val="C00000"/>
                </a:solidFill>
              </a:rPr>
              <a:t> (2nd ed.). New Jersey: Prentice Hall.</a:t>
            </a:r>
          </a:p>
          <a:p>
            <a:pPr>
              <a:spcBef>
                <a:spcPct val="50000"/>
              </a:spcBef>
            </a:pPr>
            <a:endParaRPr lang="en-GB" sz="1500" b="1" dirty="0">
              <a:solidFill>
                <a:srgbClr val="CC3300"/>
              </a:solidFill>
            </a:endParaRPr>
          </a:p>
        </p:txBody>
      </p:sp>
      <p:pic>
        <p:nvPicPr>
          <p:cNvPr id="7" name="Picture 6"/>
          <p:cNvPicPr>
            <a:picLocks noChangeAspect="1"/>
          </p:cNvPicPr>
          <p:nvPr/>
        </p:nvPicPr>
        <p:blipFill>
          <a:blip r:embed="rId4"/>
          <a:stretch>
            <a:fillRect/>
          </a:stretch>
        </p:blipFill>
        <p:spPr>
          <a:xfrm>
            <a:off x="23670121" y="26620483"/>
            <a:ext cx="8791238" cy="4880865"/>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r="51949"/>
          <a:stretch/>
        </p:blipFill>
        <p:spPr>
          <a:xfrm>
            <a:off x="4827654" y="1497149"/>
            <a:ext cx="1337800" cy="1634523"/>
          </a:xfrm>
          <a:prstGeom prst="rect">
            <a:avLst/>
          </a:prstGeom>
        </p:spPr>
      </p:pic>
      <p:sp>
        <p:nvSpPr>
          <p:cNvPr id="11" name="TextBox 10"/>
          <p:cNvSpPr txBox="1"/>
          <p:nvPr/>
        </p:nvSpPr>
        <p:spPr>
          <a:xfrm>
            <a:off x="632491" y="615697"/>
            <a:ext cx="7783751" cy="2554545"/>
          </a:xfrm>
          <a:prstGeom prst="rect">
            <a:avLst/>
          </a:prstGeom>
          <a:noFill/>
        </p:spPr>
        <p:txBody>
          <a:bodyPr wrap="square" rtlCol="0">
            <a:spAutoFit/>
          </a:bodyPr>
          <a:lstStyle/>
          <a:p>
            <a:r>
              <a:rPr lang="en-GB" sz="4000" b="1" dirty="0">
                <a:solidFill>
                  <a:srgbClr val="CC3300"/>
                </a:solidFill>
              </a:rPr>
              <a:t> </a:t>
            </a:r>
            <a:r>
              <a:rPr lang="en-GB" sz="4000" b="1" dirty="0" smtClean="0">
                <a:solidFill>
                  <a:srgbClr val="CC3300"/>
                </a:solidFill>
              </a:rPr>
              <a:t>         Acknowledgements</a:t>
            </a:r>
          </a:p>
          <a:p>
            <a:endParaRPr lang="en-GB" sz="4000" b="1" dirty="0">
              <a:solidFill>
                <a:srgbClr val="CC3300"/>
              </a:solidFill>
            </a:endParaRPr>
          </a:p>
          <a:p>
            <a:r>
              <a:rPr lang="en-GB" sz="4000" b="1" dirty="0" smtClean="0">
                <a:solidFill>
                  <a:srgbClr val="CC3300"/>
                </a:solidFill>
              </a:rPr>
              <a:t>		          </a:t>
            </a:r>
            <a:r>
              <a:rPr lang="en-GB" sz="4000" b="1" dirty="0" smtClean="0">
                <a:solidFill>
                  <a:srgbClr val="FF0000"/>
                </a:solidFill>
              </a:rPr>
              <a:t>K3TU</a:t>
            </a:r>
            <a:endParaRPr lang="en-GB" sz="4000" b="1" dirty="0">
              <a:solidFill>
                <a:srgbClr val="FF0000"/>
              </a:solidFill>
            </a:endParaRPr>
          </a:p>
          <a:p>
            <a:endParaRPr lang="en-US" sz="4000" b="1" dirty="0">
              <a:solidFill>
                <a:srgbClr val="FF0000"/>
              </a:solidFill>
            </a:endParaRP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29565" y="80799"/>
            <a:ext cx="3913102" cy="3913102"/>
          </a:xfrm>
          <a:prstGeom prst="rect">
            <a:avLst/>
          </a:prstGeom>
        </p:spPr>
      </p:pic>
      <p:pic>
        <p:nvPicPr>
          <p:cNvPr id="56" name="Picture 55" descr="C:\Users\lifesatrip\Documents\TortoiseSVN\SD\trunk\Documents\Figures\ber_curves_00.png"/>
          <p:cNvPicPr/>
          <p:nvPr/>
        </p:nvPicPr>
        <p:blipFill>
          <a:blip r:embed="rId7">
            <a:extLst>
              <a:ext uri="{28A0092B-C50C-407E-A947-70E740481C1C}">
                <a14:useLocalDpi xmlns:a14="http://schemas.microsoft.com/office/drawing/2010/main" val="0"/>
              </a:ext>
            </a:extLst>
          </a:blip>
          <a:srcRect/>
          <a:stretch>
            <a:fillRect/>
          </a:stretch>
        </p:blipFill>
        <p:spPr bwMode="auto">
          <a:xfrm>
            <a:off x="12202042" y="8759069"/>
            <a:ext cx="9139580" cy="4927502"/>
          </a:xfrm>
          <a:prstGeom prst="rect">
            <a:avLst/>
          </a:prstGeom>
          <a:noFill/>
          <a:ln>
            <a:noFill/>
          </a:ln>
        </p:spPr>
      </p:pic>
      <p:sp>
        <p:nvSpPr>
          <p:cNvPr id="3" name="TextBox 2"/>
          <p:cNvSpPr txBox="1"/>
          <p:nvPr/>
        </p:nvSpPr>
        <p:spPr>
          <a:xfrm>
            <a:off x="22680319" y="20835831"/>
            <a:ext cx="10515206" cy="5863144"/>
          </a:xfrm>
          <a:prstGeom prst="rect">
            <a:avLst/>
          </a:prstGeom>
          <a:noFill/>
        </p:spPr>
        <p:txBody>
          <a:bodyPr wrap="square" rtlCol="0">
            <a:spAutoFit/>
          </a:bodyPr>
          <a:lstStyle/>
          <a:p>
            <a:pPr marL="457200" indent="-457200" algn="just">
              <a:spcBef>
                <a:spcPct val="50000"/>
              </a:spcBef>
              <a:buFont typeface="Arial" panose="020B0604020202020204" pitchFamily="34" charset="0"/>
              <a:buChar char="•"/>
              <a:defRPr/>
            </a:pPr>
            <a:r>
              <a:rPr lang="en-US" sz="2000" dirty="0" smtClean="0"/>
              <a:t>Design began with project specifications and requirements</a:t>
            </a:r>
          </a:p>
          <a:p>
            <a:pPr marL="457200" indent="-457200" algn="just">
              <a:spcBef>
                <a:spcPct val="50000"/>
              </a:spcBef>
              <a:buFont typeface="Arial" panose="020B0604020202020204" pitchFamily="34" charset="0"/>
              <a:buChar char="•"/>
              <a:defRPr/>
            </a:pPr>
            <a:r>
              <a:rPr lang="en-US" sz="2000" dirty="0" smtClean="0"/>
              <a:t>Initial prototype was designed, simulated and evaluated in </a:t>
            </a:r>
            <a:r>
              <a:rPr lang="en-US" sz="2000" dirty="0" err="1" smtClean="0"/>
              <a:t>Matlab</a:t>
            </a:r>
            <a:r>
              <a:rPr lang="en-US" sz="2000" dirty="0" smtClean="0"/>
              <a:t>/Simulink</a:t>
            </a:r>
          </a:p>
          <a:p>
            <a:pPr marL="457200" indent="-457200" algn="just">
              <a:spcBef>
                <a:spcPct val="50000"/>
              </a:spcBef>
              <a:buFont typeface="Arial" panose="020B0604020202020204" pitchFamily="34" charset="0"/>
              <a:buChar char="•"/>
              <a:defRPr/>
            </a:pPr>
            <a:r>
              <a:rPr lang="en-US" sz="2000" dirty="0" smtClean="0"/>
              <a:t>Simulink provides a graphical environment that allowed rapid prototyping of the modem</a:t>
            </a:r>
          </a:p>
          <a:p>
            <a:pPr marL="457200" indent="-457200" algn="just">
              <a:spcBef>
                <a:spcPct val="50000"/>
              </a:spcBef>
              <a:buFont typeface="Arial" panose="020B0604020202020204" pitchFamily="34" charset="0"/>
              <a:buChar char="•"/>
              <a:defRPr/>
            </a:pPr>
            <a:r>
              <a:rPr lang="en-US" sz="2000" dirty="0" smtClean="0"/>
              <a:t>Simulink also provides the tools and block sets necessary to thoroughly evaluate the modem in noisy conditions</a:t>
            </a:r>
          </a:p>
          <a:p>
            <a:pPr marL="457200" indent="-457200" algn="just">
              <a:spcBef>
                <a:spcPct val="50000"/>
              </a:spcBef>
              <a:buFont typeface="Arial" panose="020B0604020202020204" pitchFamily="34" charset="0"/>
              <a:buChar char="•"/>
              <a:defRPr/>
            </a:pPr>
            <a:r>
              <a:rPr lang="en-US" sz="2000" dirty="0" smtClean="0"/>
              <a:t>Following Simulink, the design was directly translated to it’s FPGA equivalent using Verilog and ISE Navigator</a:t>
            </a:r>
          </a:p>
          <a:p>
            <a:pPr marL="457200" indent="-457200" algn="just">
              <a:spcBef>
                <a:spcPct val="50000"/>
              </a:spcBef>
              <a:buFont typeface="Arial" panose="020B0604020202020204" pitchFamily="34" charset="0"/>
              <a:buChar char="•"/>
              <a:defRPr/>
            </a:pPr>
            <a:r>
              <a:rPr lang="en-US" sz="2000" dirty="0" smtClean="0"/>
              <a:t>Hardware evaluation was accomplished using:</a:t>
            </a:r>
          </a:p>
          <a:p>
            <a:pPr marL="2651125" lvl="1" indent="-457200" algn="just">
              <a:spcBef>
                <a:spcPct val="50000"/>
              </a:spcBef>
              <a:buFont typeface="+mj-lt"/>
              <a:buAutoNum type="arabicPeriod"/>
              <a:defRPr/>
            </a:pPr>
            <a:r>
              <a:rPr lang="en-US" sz="2000" dirty="0" smtClean="0"/>
              <a:t>Digital oscilloscope</a:t>
            </a:r>
          </a:p>
          <a:p>
            <a:pPr marL="2651125" lvl="1" indent="-457200" algn="just">
              <a:spcBef>
                <a:spcPct val="50000"/>
              </a:spcBef>
              <a:buFont typeface="+mj-lt"/>
              <a:buAutoNum type="arabicPeriod"/>
              <a:defRPr/>
            </a:pPr>
            <a:r>
              <a:rPr lang="en-US" sz="2000" dirty="0" smtClean="0"/>
              <a:t> </a:t>
            </a:r>
            <a:r>
              <a:rPr lang="en-US" sz="2000" dirty="0" err="1" smtClean="0"/>
              <a:t>ChipScope</a:t>
            </a:r>
            <a:r>
              <a:rPr lang="en-US" sz="2000" dirty="0" smtClean="0"/>
              <a:t> Pro integrated logic analyzer </a:t>
            </a:r>
          </a:p>
          <a:p>
            <a:pPr marL="2651125" lvl="1" indent="-457200" algn="just">
              <a:spcBef>
                <a:spcPct val="50000"/>
              </a:spcBef>
              <a:buFont typeface="+mj-lt"/>
              <a:buAutoNum type="arabicPeriod"/>
              <a:defRPr/>
            </a:pPr>
            <a:r>
              <a:rPr lang="en-US" sz="2000" dirty="0" smtClean="0"/>
              <a:t>Electronics Explorer Board</a:t>
            </a:r>
          </a:p>
          <a:p>
            <a:pPr marL="457200" indent="-457200" algn="just">
              <a:spcBef>
                <a:spcPct val="50000"/>
              </a:spcBef>
              <a:buFont typeface="Arial" panose="020B0604020202020204" pitchFamily="34" charset="0"/>
              <a:buChar char="•"/>
              <a:defRPr/>
            </a:pPr>
            <a:endParaRPr lang="en-US" sz="2500" dirty="0" smtClean="0"/>
          </a:p>
          <a:p>
            <a:pPr marL="457200" indent="-457200" algn="just">
              <a:spcBef>
                <a:spcPct val="50000"/>
              </a:spcBef>
              <a:buFont typeface="+mj-lt"/>
              <a:buAutoNum type="arabicPeriod"/>
              <a:defRPr/>
            </a:pPr>
            <a:endParaRPr lang="en-US" sz="2500" dirty="0" smtClean="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221896762"/>
                  </p:ext>
                </p:extLst>
              </p:nvPr>
            </p:nvGraphicFramePr>
            <p:xfrm>
              <a:off x="1445903" y="12661947"/>
              <a:ext cx="9075821" cy="7582488"/>
            </p:xfrm>
            <a:graphic>
              <a:graphicData uri="http://schemas.openxmlformats.org/drawingml/2006/table">
                <a:tbl>
                  <a:tblPr firstRow="1" firstCol="1" bandRow="1" bandCol="1">
                    <a:tableStyleId>{21E4AEA4-8DFA-4A89-87EB-49C32662AFE0}</a:tableStyleId>
                  </a:tblPr>
                  <a:tblGrid>
                    <a:gridCol w="2475991"/>
                    <a:gridCol w="6599830"/>
                  </a:tblGrid>
                  <a:tr h="293077">
                    <a:tc>
                      <a:txBody>
                        <a:bodyPr/>
                        <a:lstStyle/>
                        <a:p>
                          <a:pPr marL="0" marR="0" algn="ctr" hangingPunct="0">
                            <a:spcBef>
                              <a:spcPts val="0"/>
                            </a:spcBef>
                            <a:spcAft>
                              <a:spcPts val="0"/>
                            </a:spcAft>
                          </a:pPr>
                          <a:r>
                            <a:rPr lang="en-US" sz="1800" dirty="0">
                              <a:effectLst/>
                            </a:rPr>
                            <a:t>Name</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ctr" hangingPunct="0">
                            <a:spcBef>
                              <a:spcPts val="0"/>
                            </a:spcBef>
                            <a:spcAft>
                              <a:spcPts val="0"/>
                            </a:spcAft>
                          </a:pPr>
                          <a:r>
                            <a:rPr lang="en-US" sz="1800" dirty="0">
                              <a:effectLst/>
                            </a:rPr>
                            <a:t>Description</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r h="1758462">
                    <a:tc>
                      <a:txBody>
                        <a:bodyPr/>
                        <a:lstStyle/>
                        <a:p>
                          <a:pPr marL="0" marR="0" algn="l" hangingPunct="0">
                            <a:spcBef>
                              <a:spcPts val="0"/>
                            </a:spcBef>
                            <a:spcAft>
                              <a:spcPts val="0"/>
                            </a:spcAft>
                          </a:pPr>
                          <a:r>
                            <a:rPr lang="en-US" sz="1800" dirty="0">
                              <a:effectLst/>
                            </a:rPr>
                            <a:t>Data </a:t>
                          </a:r>
                          <a:r>
                            <a:rPr lang="en-US" sz="1800" dirty="0" smtClean="0">
                              <a:effectLst/>
                            </a:rPr>
                            <a:t>Rates</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dirty="0" smtClean="0">
                              <a:effectLst/>
                            </a:rPr>
                            <a:t>Convolutional Encoder input:     1200 b/sec </a:t>
                          </a:r>
                        </a:p>
                        <a:p>
                          <a:pPr marL="0" marR="0" algn="l" hangingPunct="0">
                            <a:spcBef>
                              <a:spcPts val="0"/>
                            </a:spcBef>
                            <a:spcAft>
                              <a:spcPts val="0"/>
                            </a:spcAft>
                          </a:pPr>
                          <a:r>
                            <a:rPr lang="en-US" sz="1800" dirty="0" smtClean="0">
                              <a:effectLst/>
                            </a:rPr>
                            <a:t>Convolutional Encoder output:   2 x 1200 b/sec = 2400 b/sec </a:t>
                          </a:r>
                        </a:p>
                        <a:p>
                          <a:pPr marL="0" marR="0" algn="l" hangingPunct="0">
                            <a:spcBef>
                              <a:spcPts val="0"/>
                            </a:spcBef>
                            <a:spcAft>
                              <a:spcPts val="0"/>
                            </a:spcAft>
                          </a:pPr>
                          <a:r>
                            <a:rPr lang="en-US" sz="1800" dirty="0" smtClean="0">
                              <a:effectLst/>
                            </a:rPr>
                            <a:t>BPSK Modulator:                        2400</a:t>
                          </a:r>
                          <a:r>
                            <a:rPr lang="en-US" sz="1800" baseline="0" dirty="0" smtClean="0">
                              <a:effectLst/>
                            </a:rPr>
                            <a:t> b/sec</a:t>
                          </a:r>
                          <a:endParaRPr lang="en-US" sz="1800" dirty="0" smtClean="0">
                            <a:effectLst/>
                          </a:endParaRPr>
                        </a:p>
                        <a:p>
                          <a:pPr marL="0" marR="0" algn="l" hangingPunct="0">
                            <a:spcBef>
                              <a:spcPts val="0"/>
                            </a:spcBef>
                            <a:spcAft>
                              <a:spcPts val="0"/>
                            </a:spcAft>
                          </a:pPr>
                          <a:r>
                            <a:rPr lang="en-US" sz="1800" dirty="0" smtClean="0">
                              <a:effectLst/>
                            </a:rPr>
                            <a:t>BPSK Demodulator:                   3 x 2400 b/sec = 7200 b/sec. </a:t>
                          </a:r>
                        </a:p>
                        <a:p>
                          <a:pPr marL="0" marR="0" algn="l" hangingPunct="0">
                            <a:spcBef>
                              <a:spcPts val="0"/>
                            </a:spcBef>
                            <a:spcAft>
                              <a:spcPts val="0"/>
                            </a:spcAft>
                          </a:pPr>
                          <a:r>
                            <a:rPr lang="en-US" sz="1800" dirty="0" smtClean="0">
                              <a:effectLst/>
                            </a:rPr>
                            <a:t>Viterbi Decoder input:                 3 </a:t>
                          </a:r>
                          <a:r>
                            <a:rPr lang="en-US" sz="1800" dirty="0">
                              <a:effectLst/>
                            </a:rPr>
                            <a:t>x 1200 = 3600 b/sec.  </a:t>
                          </a:r>
                        </a:p>
                        <a:p>
                          <a:pPr marL="0" marR="0" algn="l" hangingPunct="0">
                            <a:spcBef>
                              <a:spcPts val="0"/>
                            </a:spcBef>
                            <a:spcAft>
                              <a:spcPts val="0"/>
                            </a:spcAft>
                          </a:pPr>
                          <a:r>
                            <a:rPr lang="en-US" sz="1800" dirty="0">
                              <a:effectLst/>
                            </a:rPr>
                            <a:t>The Viterbi </a:t>
                          </a:r>
                          <a:r>
                            <a:rPr lang="en-US" sz="1800" dirty="0" smtClean="0">
                              <a:effectLst/>
                            </a:rPr>
                            <a:t>Decoder output:        1200 </a:t>
                          </a:r>
                          <a:r>
                            <a:rPr lang="en-US" sz="1800" dirty="0">
                              <a:effectLst/>
                            </a:rPr>
                            <a:t>b/sec.</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r h="0">
                    <a:tc>
                      <a:txBody>
                        <a:bodyPr/>
                        <a:lstStyle/>
                        <a:p>
                          <a:pPr marL="0" marR="0" algn="l" hangingPunct="0">
                            <a:spcBef>
                              <a:spcPts val="0"/>
                            </a:spcBef>
                            <a:spcAft>
                              <a:spcPts val="0"/>
                            </a:spcAft>
                          </a:pPr>
                          <a:r>
                            <a:rPr lang="en-US" sz="1800" dirty="0">
                              <a:effectLst/>
                            </a:rPr>
                            <a:t>Symbol Rate</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dirty="0" smtClean="0">
                              <a:effectLst/>
                            </a:rPr>
                            <a:t>BPSK Modulator:       2400 </a:t>
                          </a:r>
                          <a:r>
                            <a:rPr lang="en-US" sz="1800" dirty="0">
                              <a:effectLst/>
                            </a:rPr>
                            <a:t>symbols/sec. </a:t>
                          </a:r>
                        </a:p>
                        <a:p>
                          <a:pPr marL="0" marR="0" algn="l" hangingPunct="0">
                            <a:spcBef>
                              <a:spcPts val="0"/>
                            </a:spcBef>
                            <a:spcAft>
                              <a:spcPts val="0"/>
                            </a:spcAft>
                          </a:pPr>
                          <a:r>
                            <a:rPr lang="en-US" sz="1800" dirty="0" smtClean="0">
                              <a:effectLst/>
                            </a:rPr>
                            <a:t>BPSK Demodulator:   2400 </a:t>
                          </a:r>
                          <a:r>
                            <a:rPr lang="en-US" sz="1800" dirty="0">
                              <a:effectLst/>
                            </a:rPr>
                            <a:t>symbols/sec.   </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r h="586154">
                    <a:tc>
                      <a:txBody>
                        <a:bodyPr/>
                        <a:lstStyle/>
                        <a:p>
                          <a:pPr marL="0" marR="0" algn="l" hangingPunct="0">
                            <a:spcBef>
                              <a:spcPts val="0"/>
                            </a:spcBef>
                            <a:spcAft>
                              <a:spcPts val="0"/>
                            </a:spcAft>
                          </a:pPr>
                          <a:r>
                            <a:rPr lang="en-US" sz="1800">
                              <a:effectLst/>
                            </a:rPr>
                            <a:t>Modulation/ Demodulation</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dirty="0" smtClean="0">
                              <a:effectLst/>
                            </a:rPr>
                            <a:t>Non-Coherent BPSK Modulation</a:t>
                          </a:r>
                        </a:p>
                        <a:p>
                          <a:pPr marL="0" marR="0" algn="l" hangingPunct="0">
                            <a:spcBef>
                              <a:spcPts val="0"/>
                            </a:spcBef>
                            <a:spcAft>
                              <a:spcPts val="0"/>
                            </a:spcAft>
                          </a:pPr>
                          <a:r>
                            <a:rPr lang="en-US" sz="1800" dirty="0" smtClean="0">
                              <a:effectLst/>
                            </a:rPr>
                            <a:t>Coherent</a:t>
                          </a:r>
                          <a:r>
                            <a:rPr lang="en-US" sz="1800" baseline="0" dirty="0" smtClean="0">
                              <a:effectLst/>
                            </a:rPr>
                            <a:t> BPSK Demodulation</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r h="586154">
                    <a:tc>
                      <a:txBody>
                        <a:bodyPr/>
                        <a:lstStyle/>
                        <a:p>
                          <a:pPr marL="0" marR="0" algn="l" hangingPunct="0">
                            <a:spcBef>
                              <a:spcPts val="0"/>
                            </a:spcBef>
                            <a:spcAft>
                              <a:spcPts val="0"/>
                            </a:spcAft>
                          </a:pPr>
                          <a:r>
                            <a:rPr lang="en-US" sz="1800">
                              <a:effectLst/>
                            </a:rPr>
                            <a:t>Lock Time/range</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dirty="0" smtClean="0">
                              <a:effectLst/>
                            </a:rPr>
                            <a:t>Lock Time:  &lt; 5 </a:t>
                          </a:r>
                          <a:r>
                            <a:rPr lang="en-US" sz="1800" dirty="0" err="1" smtClean="0">
                              <a:effectLst/>
                            </a:rPr>
                            <a:t>ms</a:t>
                          </a:r>
                          <a:r>
                            <a:rPr lang="en-US" sz="1800" dirty="0" smtClean="0">
                              <a:effectLst/>
                            </a:rPr>
                            <a:t> (</a:t>
                          </a:r>
                          <a14:m>
                            <m:oMath xmlns:m="http://schemas.openxmlformats.org/officeDocument/2006/math">
                              <m:r>
                                <a:rPr lang="en-US" sz="1800" smtClean="0">
                                  <a:effectLst/>
                                  <a:latin typeface="Cambria Math" panose="02040503050406030204" pitchFamily="18" charset="0"/>
                                </a:rPr>
                                <m:t>≈</m:t>
                              </m:r>
                            </m:oMath>
                          </a14:m>
                          <a:r>
                            <a:rPr lang="en-US" sz="1800" dirty="0" smtClean="0">
                              <a:effectLst/>
                            </a:rPr>
                            <a:t> 5 bit times)</a:t>
                          </a:r>
                        </a:p>
                        <a:p>
                          <a:pPr marL="0" marR="0" algn="l" hangingPunct="0">
                            <a:spcBef>
                              <a:spcPts val="0"/>
                            </a:spcBef>
                            <a:spcAft>
                              <a:spcPts val="0"/>
                            </a:spcAft>
                          </a:pPr>
                          <a:r>
                            <a:rPr lang="en-US" sz="1800" dirty="0" smtClean="0">
                              <a:effectLst/>
                            </a:rPr>
                            <a:t>Lock</a:t>
                          </a:r>
                          <a:r>
                            <a:rPr lang="en-US" sz="1800" baseline="0" dirty="0" smtClean="0">
                              <a:effectLst/>
                            </a:rPr>
                            <a:t> Range:  </a:t>
                          </a:r>
                          <a14:m>
                            <m:oMath xmlns:m="http://schemas.openxmlformats.org/officeDocument/2006/math">
                              <m:r>
                                <a:rPr lang="en-US" sz="1800" baseline="0" smtClean="0">
                                  <a:effectLst/>
                                  <a:latin typeface="Cambria Math" panose="02040503050406030204" pitchFamily="18" charset="0"/>
                                </a:rPr>
                                <m:t>±</m:t>
                              </m:r>
                            </m:oMath>
                          </a14:m>
                          <a:r>
                            <a:rPr lang="en-US" sz="1800" dirty="0" smtClean="0">
                              <a:effectLst/>
                            </a:rPr>
                            <a:t>200 Hz (from center frequency) </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r h="586154">
                    <a:tc>
                      <a:txBody>
                        <a:bodyPr/>
                        <a:lstStyle/>
                        <a:p>
                          <a:pPr marL="0" marR="0" algn="l" hangingPunct="0">
                            <a:spcBef>
                              <a:spcPts val="0"/>
                            </a:spcBef>
                            <a:spcAft>
                              <a:spcPts val="0"/>
                            </a:spcAft>
                          </a:pPr>
                          <a:r>
                            <a:rPr lang="en-US" sz="1800">
                              <a:effectLst/>
                            </a:rPr>
                            <a:t>Operating Frequencies</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dirty="0" smtClean="0">
                              <a:effectLst/>
                            </a:rPr>
                            <a:t>BPSK Modulator Carrier Frequency:</a:t>
                          </a:r>
                          <a:r>
                            <a:rPr lang="en-US" sz="1800" baseline="0" dirty="0" smtClean="0">
                              <a:effectLst/>
                            </a:rPr>
                            <a:t>  4800 Hz</a:t>
                          </a:r>
                        </a:p>
                        <a:p>
                          <a:pPr marL="0" marR="0" algn="l" hangingPunct="0">
                            <a:spcBef>
                              <a:spcPts val="0"/>
                            </a:spcBef>
                            <a:spcAft>
                              <a:spcPts val="0"/>
                            </a:spcAft>
                          </a:pPr>
                          <a:r>
                            <a:rPr lang="en-US" sz="1800" baseline="0" dirty="0" smtClean="0">
                              <a:effectLst/>
                            </a:rPr>
                            <a:t>BPSK Demodulator Center Frequency:  4800 Hz</a:t>
                          </a:r>
                          <a:endParaRPr lang="en-US" sz="1800" dirty="0">
                            <a:effectLst/>
                            <a:latin typeface="+mj-lt"/>
                            <a:ea typeface="Times New Roman" panose="02020603050405020304" pitchFamily="18" charset="0"/>
                          </a:endParaRPr>
                        </a:p>
                      </a:txBody>
                      <a:tcPr marL="73025" marR="73025" marT="0" marB="0" anchor="ctr"/>
                    </a:tc>
                  </a:tr>
                  <a:tr h="1758462">
                    <a:tc>
                      <a:txBody>
                        <a:bodyPr/>
                        <a:lstStyle/>
                        <a:p>
                          <a:pPr marL="0" marR="0" algn="l" hangingPunct="0">
                            <a:spcBef>
                              <a:spcPts val="0"/>
                            </a:spcBef>
                            <a:spcAft>
                              <a:spcPts val="0"/>
                            </a:spcAft>
                          </a:pPr>
                          <a:r>
                            <a:rPr lang="en-US" sz="1800" dirty="0">
                              <a:effectLst/>
                            </a:rPr>
                            <a:t>BER Performance </a:t>
                          </a:r>
                        </a:p>
                        <a:p>
                          <a:pPr marL="0" marR="0" algn="l" hangingPunct="0">
                            <a:spcBef>
                              <a:spcPts val="0"/>
                            </a:spcBef>
                            <a:spcAft>
                              <a:spcPts val="0"/>
                            </a:spcAft>
                          </a:pPr>
                          <a:r>
                            <a:rPr lang="en-US" sz="1800" dirty="0">
                              <a:effectLst/>
                            </a:rPr>
                            <a:t>(</a:t>
                          </a:r>
                          <a:r>
                            <a:rPr lang="en-US" sz="1800" dirty="0" err="1">
                              <a:effectLst/>
                            </a:rPr>
                            <a:t>Eb</a:t>
                          </a:r>
                          <a:r>
                            <a:rPr lang="en-US" sz="1800" dirty="0">
                              <a:effectLst/>
                            </a:rPr>
                            <a:t>/N0 dB)</a:t>
                          </a:r>
                        </a:p>
                        <a:p>
                          <a:pPr marL="0" marR="0" algn="l" hangingPunct="0">
                            <a:spcBef>
                              <a:spcPts val="0"/>
                            </a:spcBef>
                            <a:spcAft>
                              <a:spcPts val="0"/>
                            </a:spcAft>
                          </a:pPr>
                          <a:r>
                            <a:rPr lang="en-US" sz="1800" dirty="0">
                              <a:effectLst/>
                            </a:rPr>
                            <a:t>(over AWGN)</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ctr" hangingPunct="0">
                            <a:spcBef>
                              <a:spcPts val="0"/>
                            </a:spcBef>
                            <a:spcAft>
                              <a:spcPts val="0"/>
                            </a:spcAft>
                            <a:tabLst>
                              <a:tab pos="1057275" algn="l"/>
                            </a:tabLst>
                          </a:pPr>
                          <a:r>
                            <a:rPr lang="en-US" sz="1800" dirty="0">
                              <a:effectLst/>
                            </a:rPr>
                            <a:t>0.5 @ 0 dB</a:t>
                          </a:r>
                        </a:p>
                        <a:p>
                          <a:pPr marL="0" marR="0" algn="ctr" hangingPunct="0">
                            <a:spcBef>
                              <a:spcPts val="0"/>
                            </a:spcBef>
                            <a:spcAft>
                              <a:spcPts val="0"/>
                            </a:spcAft>
                            <a:tabLst>
                              <a:tab pos="1057275" algn="l"/>
                            </a:tabLst>
                          </a:pPr>
                          <a:r>
                            <a:rPr lang="en-US" sz="1800" dirty="0">
                              <a:effectLst/>
                            </a:rPr>
                            <a:t>0.0783 @ 1 dB</a:t>
                          </a:r>
                        </a:p>
                        <a:p>
                          <a:pPr marL="0" marR="0" algn="ctr" hangingPunct="0">
                            <a:spcBef>
                              <a:spcPts val="0"/>
                            </a:spcBef>
                            <a:spcAft>
                              <a:spcPts val="0"/>
                            </a:spcAft>
                            <a:tabLst>
                              <a:tab pos="1057275" algn="l"/>
                            </a:tabLst>
                          </a:pPr>
                          <a:r>
                            <a:rPr lang="en-US" sz="1800" dirty="0">
                              <a:effectLst/>
                            </a:rPr>
                            <a:t>0.0071 @ 2 dB</a:t>
                          </a:r>
                        </a:p>
                        <a:p>
                          <a:pPr marL="0" marR="0" algn="ctr" hangingPunct="0">
                            <a:spcBef>
                              <a:spcPts val="0"/>
                            </a:spcBef>
                            <a:spcAft>
                              <a:spcPts val="0"/>
                            </a:spcAft>
                            <a:tabLst>
                              <a:tab pos="1057275" algn="l"/>
                            </a:tabLst>
                          </a:pPr>
                          <a:r>
                            <a:rPr lang="en-US" sz="1800" dirty="0">
                              <a:effectLst/>
                            </a:rPr>
                            <a:t>4.28e-4 @ 3 dB</a:t>
                          </a:r>
                        </a:p>
                        <a:p>
                          <a:pPr marL="0" marR="0" algn="ctr" hangingPunct="0">
                            <a:spcBef>
                              <a:spcPts val="0"/>
                            </a:spcBef>
                            <a:spcAft>
                              <a:spcPts val="0"/>
                            </a:spcAft>
                            <a:tabLst>
                              <a:tab pos="1057275" algn="l"/>
                            </a:tabLst>
                          </a:pPr>
                          <a:r>
                            <a:rPr lang="en-US" sz="1800" dirty="0">
                              <a:effectLst/>
                            </a:rPr>
                            <a:t>1.74e-5 @ 4 dB</a:t>
                          </a:r>
                        </a:p>
                        <a:p>
                          <a:pPr marL="0" marR="0" algn="ctr" hangingPunct="0">
                            <a:spcBef>
                              <a:spcPts val="0"/>
                            </a:spcBef>
                            <a:spcAft>
                              <a:spcPts val="0"/>
                            </a:spcAft>
                            <a:tabLst>
                              <a:tab pos="1057275" algn="l"/>
                            </a:tabLst>
                          </a:pPr>
                          <a:r>
                            <a:rPr lang="en-US" sz="1800" dirty="0">
                              <a:effectLst/>
                            </a:rPr>
                            <a:t>4.40e-7 @ 5 dB</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r h="586154">
                    <a:tc>
                      <a:txBody>
                        <a:bodyPr/>
                        <a:lstStyle/>
                        <a:p>
                          <a:pPr marL="0" marR="0" algn="l" hangingPunct="0">
                            <a:spcBef>
                              <a:spcPts val="0"/>
                            </a:spcBef>
                            <a:spcAft>
                              <a:spcPts val="0"/>
                            </a:spcAft>
                          </a:pPr>
                          <a:r>
                            <a:rPr lang="en-US" sz="1800" dirty="0">
                              <a:effectLst/>
                            </a:rPr>
                            <a:t>Forward Error Correction</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tabLst>
                              <a:tab pos="1057275" algn="l"/>
                            </a:tabLst>
                          </a:pPr>
                          <a:r>
                            <a:rPr lang="en-US" sz="1800" dirty="0" smtClean="0">
                              <a:effectLst/>
                            </a:rPr>
                            <a:t>Convolutional Encoder:   </a:t>
                          </a:r>
                          <a:r>
                            <a:rPr lang="en-US" sz="1800" dirty="0">
                              <a:effectLst/>
                            </a:rPr>
                            <a:t>(2, 1, 7) convolutional code. </a:t>
                          </a:r>
                          <a:endParaRPr lang="en-US" sz="1800" dirty="0" smtClean="0">
                            <a:effectLst/>
                          </a:endParaRPr>
                        </a:p>
                        <a:p>
                          <a:pPr marL="0" marR="0" algn="l" hangingPunct="0">
                            <a:spcBef>
                              <a:spcPts val="0"/>
                            </a:spcBef>
                            <a:spcAft>
                              <a:spcPts val="0"/>
                            </a:spcAft>
                            <a:tabLst>
                              <a:tab pos="1057275" algn="l"/>
                            </a:tabLst>
                          </a:pPr>
                          <a:r>
                            <a:rPr lang="en-US" sz="1800" dirty="0" smtClean="0">
                              <a:effectLst/>
                            </a:rPr>
                            <a:t>Viterbi Decoder:</a:t>
                          </a:r>
                          <a:r>
                            <a:rPr lang="en-US" sz="1800" baseline="0" dirty="0" smtClean="0">
                              <a:effectLst/>
                            </a:rPr>
                            <a:t>  </a:t>
                          </a:r>
                          <a:r>
                            <a:rPr lang="en-US" sz="1800" dirty="0" smtClean="0">
                              <a:effectLst/>
                            </a:rPr>
                            <a:t>3-bit </a:t>
                          </a:r>
                          <a:r>
                            <a:rPr lang="en-US" sz="1800" dirty="0">
                              <a:effectLst/>
                            </a:rPr>
                            <a:t>(fixed point) soft-decision </a:t>
                          </a:r>
                          <a:r>
                            <a:rPr lang="en-US" sz="1800" dirty="0" smtClean="0">
                              <a:effectLst/>
                            </a:rPr>
                            <a:t>decoding.</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r h="879231">
                    <a:tc>
                      <a:txBody>
                        <a:bodyPr/>
                        <a:lstStyle/>
                        <a:p>
                          <a:pPr marL="0" marR="0" algn="l" hangingPunct="0">
                            <a:spcBef>
                              <a:spcPts val="0"/>
                            </a:spcBef>
                            <a:spcAft>
                              <a:spcPts val="0"/>
                            </a:spcAft>
                          </a:pPr>
                          <a:r>
                            <a:rPr lang="en-US" sz="1800" dirty="0">
                              <a:effectLst/>
                            </a:rPr>
                            <a:t>Interface(s)</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tabLst>
                              <a:tab pos="1057275" algn="l"/>
                            </a:tabLst>
                          </a:pPr>
                          <a:r>
                            <a:rPr lang="en-US" sz="1800" dirty="0">
                              <a:effectLst/>
                            </a:rPr>
                            <a:t>Modified 19-bit AWGN core (Verilog)</a:t>
                          </a:r>
                        </a:p>
                        <a:p>
                          <a:pPr marL="0" marR="0" algn="l" hangingPunct="0">
                            <a:spcBef>
                              <a:spcPts val="0"/>
                            </a:spcBef>
                            <a:spcAft>
                              <a:spcPts val="0"/>
                            </a:spcAft>
                            <a:tabLst>
                              <a:tab pos="1057275" algn="l"/>
                            </a:tabLst>
                          </a:pPr>
                          <a:r>
                            <a:rPr lang="en-US" sz="1800" dirty="0">
                              <a:effectLst/>
                            </a:rPr>
                            <a:t>BERT: RS-232 (1200 b/sec, 1 parity bit, 1 stop bit, no flow control)</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221896762"/>
                  </p:ext>
                </p:extLst>
              </p:nvPr>
            </p:nvGraphicFramePr>
            <p:xfrm>
              <a:off x="1445903" y="12661947"/>
              <a:ext cx="9075821" cy="7582488"/>
            </p:xfrm>
            <a:graphic>
              <a:graphicData uri="http://schemas.openxmlformats.org/drawingml/2006/table">
                <a:tbl>
                  <a:tblPr firstRow="1" firstCol="1" bandRow="1" bandCol="1">
                    <a:tableStyleId>{21E4AEA4-8DFA-4A89-87EB-49C32662AFE0}</a:tableStyleId>
                  </a:tblPr>
                  <a:tblGrid>
                    <a:gridCol w="2475991"/>
                    <a:gridCol w="6599830"/>
                  </a:tblGrid>
                  <a:tr h="293077">
                    <a:tc>
                      <a:txBody>
                        <a:bodyPr/>
                        <a:lstStyle/>
                        <a:p>
                          <a:pPr marL="0" marR="0" algn="ctr" hangingPunct="0">
                            <a:spcBef>
                              <a:spcPts val="0"/>
                            </a:spcBef>
                            <a:spcAft>
                              <a:spcPts val="0"/>
                            </a:spcAft>
                          </a:pPr>
                          <a:r>
                            <a:rPr lang="en-US" sz="1800" dirty="0">
                              <a:effectLst/>
                            </a:rPr>
                            <a:t>Name</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ctr" hangingPunct="0">
                            <a:spcBef>
                              <a:spcPts val="0"/>
                            </a:spcBef>
                            <a:spcAft>
                              <a:spcPts val="0"/>
                            </a:spcAft>
                          </a:pPr>
                          <a:r>
                            <a:rPr lang="en-US" sz="1800" dirty="0">
                              <a:effectLst/>
                            </a:rPr>
                            <a:t>Description</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r h="1758462">
                    <a:tc>
                      <a:txBody>
                        <a:bodyPr/>
                        <a:lstStyle/>
                        <a:p>
                          <a:pPr marL="0" marR="0" algn="l" hangingPunct="0">
                            <a:spcBef>
                              <a:spcPts val="0"/>
                            </a:spcBef>
                            <a:spcAft>
                              <a:spcPts val="0"/>
                            </a:spcAft>
                          </a:pPr>
                          <a:r>
                            <a:rPr lang="en-US" sz="1800" dirty="0">
                              <a:effectLst/>
                            </a:rPr>
                            <a:t>Data </a:t>
                          </a:r>
                          <a:r>
                            <a:rPr lang="en-US" sz="1800" dirty="0" smtClean="0">
                              <a:effectLst/>
                            </a:rPr>
                            <a:t>Rates</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dirty="0" smtClean="0">
                              <a:effectLst/>
                            </a:rPr>
                            <a:t>Convolutional Encoder input:     1200 b/sec </a:t>
                          </a:r>
                        </a:p>
                        <a:p>
                          <a:pPr marL="0" marR="0" algn="l" hangingPunct="0">
                            <a:spcBef>
                              <a:spcPts val="0"/>
                            </a:spcBef>
                            <a:spcAft>
                              <a:spcPts val="0"/>
                            </a:spcAft>
                          </a:pPr>
                          <a:r>
                            <a:rPr lang="en-US" sz="1800" dirty="0" smtClean="0">
                              <a:effectLst/>
                            </a:rPr>
                            <a:t>Convolutional Encoder output:   2 x 1200 b/sec = 2400 b/sec </a:t>
                          </a:r>
                        </a:p>
                        <a:p>
                          <a:pPr marL="0" marR="0" algn="l" hangingPunct="0">
                            <a:spcBef>
                              <a:spcPts val="0"/>
                            </a:spcBef>
                            <a:spcAft>
                              <a:spcPts val="0"/>
                            </a:spcAft>
                          </a:pPr>
                          <a:r>
                            <a:rPr lang="en-US" sz="1800" dirty="0" smtClean="0">
                              <a:effectLst/>
                            </a:rPr>
                            <a:t>BPSK Modulator:                        2400</a:t>
                          </a:r>
                          <a:r>
                            <a:rPr lang="en-US" sz="1800" baseline="0" dirty="0" smtClean="0">
                              <a:effectLst/>
                            </a:rPr>
                            <a:t> b/sec</a:t>
                          </a:r>
                          <a:endParaRPr lang="en-US" sz="1800" dirty="0" smtClean="0">
                            <a:effectLst/>
                          </a:endParaRPr>
                        </a:p>
                        <a:p>
                          <a:pPr marL="0" marR="0" algn="l" hangingPunct="0">
                            <a:spcBef>
                              <a:spcPts val="0"/>
                            </a:spcBef>
                            <a:spcAft>
                              <a:spcPts val="0"/>
                            </a:spcAft>
                          </a:pPr>
                          <a:r>
                            <a:rPr lang="en-US" sz="1800" dirty="0" smtClean="0">
                              <a:effectLst/>
                            </a:rPr>
                            <a:t>BPSK Demodulator:                   3 x 2400 b/sec = 7200 b/sec. </a:t>
                          </a:r>
                        </a:p>
                        <a:p>
                          <a:pPr marL="0" marR="0" algn="l" hangingPunct="0">
                            <a:spcBef>
                              <a:spcPts val="0"/>
                            </a:spcBef>
                            <a:spcAft>
                              <a:spcPts val="0"/>
                            </a:spcAft>
                          </a:pPr>
                          <a:r>
                            <a:rPr lang="en-US" sz="1800" dirty="0" smtClean="0">
                              <a:effectLst/>
                            </a:rPr>
                            <a:t>Viterbi Decoder input:                 3 </a:t>
                          </a:r>
                          <a:r>
                            <a:rPr lang="en-US" sz="1800" dirty="0">
                              <a:effectLst/>
                            </a:rPr>
                            <a:t>x 1200 = 3600 b/sec.  </a:t>
                          </a:r>
                        </a:p>
                        <a:p>
                          <a:pPr marL="0" marR="0" algn="l" hangingPunct="0">
                            <a:spcBef>
                              <a:spcPts val="0"/>
                            </a:spcBef>
                            <a:spcAft>
                              <a:spcPts val="0"/>
                            </a:spcAft>
                          </a:pPr>
                          <a:r>
                            <a:rPr lang="en-US" sz="1800" dirty="0">
                              <a:effectLst/>
                            </a:rPr>
                            <a:t>The Viterbi </a:t>
                          </a:r>
                          <a:r>
                            <a:rPr lang="en-US" sz="1800" dirty="0" smtClean="0">
                              <a:effectLst/>
                            </a:rPr>
                            <a:t>Decoder output:        1200 </a:t>
                          </a:r>
                          <a:r>
                            <a:rPr lang="en-US" sz="1800" dirty="0">
                              <a:effectLst/>
                            </a:rPr>
                            <a:t>b/sec.</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r h="548640">
                    <a:tc>
                      <a:txBody>
                        <a:bodyPr/>
                        <a:lstStyle/>
                        <a:p>
                          <a:pPr marL="0" marR="0" algn="l" hangingPunct="0">
                            <a:spcBef>
                              <a:spcPts val="0"/>
                            </a:spcBef>
                            <a:spcAft>
                              <a:spcPts val="0"/>
                            </a:spcAft>
                          </a:pPr>
                          <a:r>
                            <a:rPr lang="en-US" sz="1800" dirty="0">
                              <a:effectLst/>
                            </a:rPr>
                            <a:t>Symbol Rate</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dirty="0" smtClean="0">
                              <a:effectLst/>
                            </a:rPr>
                            <a:t>BPSK Modulator:       2400 </a:t>
                          </a:r>
                          <a:r>
                            <a:rPr lang="en-US" sz="1800" dirty="0">
                              <a:effectLst/>
                            </a:rPr>
                            <a:t>symbols/sec. </a:t>
                          </a:r>
                        </a:p>
                        <a:p>
                          <a:pPr marL="0" marR="0" algn="l" hangingPunct="0">
                            <a:spcBef>
                              <a:spcPts val="0"/>
                            </a:spcBef>
                            <a:spcAft>
                              <a:spcPts val="0"/>
                            </a:spcAft>
                          </a:pPr>
                          <a:r>
                            <a:rPr lang="en-US" sz="1800" dirty="0" smtClean="0">
                              <a:effectLst/>
                            </a:rPr>
                            <a:t>BPSK Demodulator:   2400 </a:t>
                          </a:r>
                          <a:r>
                            <a:rPr lang="en-US" sz="1800" dirty="0">
                              <a:effectLst/>
                            </a:rPr>
                            <a:t>symbols/sec.   </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r h="586154">
                    <a:tc>
                      <a:txBody>
                        <a:bodyPr/>
                        <a:lstStyle/>
                        <a:p>
                          <a:pPr marL="0" marR="0" algn="l" hangingPunct="0">
                            <a:spcBef>
                              <a:spcPts val="0"/>
                            </a:spcBef>
                            <a:spcAft>
                              <a:spcPts val="0"/>
                            </a:spcAft>
                          </a:pPr>
                          <a:r>
                            <a:rPr lang="en-US" sz="1800">
                              <a:effectLst/>
                            </a:rPr>
                            <a:t>Modulation/ Demodulation</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dirty="0" smtClean="0">
                              <a:effectLst/>
                            </a:rPr>
                            <a:t>Non-Coherent BPSK Modulation</a:t>
                          </a:r>
                        </a:p>
                        <a:p>
                          <a:pPr marL="0" marR="0" algn="l" hangingPunct="0">
                            <a:spcBef>
                              <a:spcPts val="0"/>
                            </a:spcBef>
                            <a:spcAft>
                              <a:spcPts val="0"/>
                            </a:spcAft>
                          </a:pPr>
                          <a:r>
                            <a:rPr lang="en-US" sz="1800" dirty="0" smtClean="0">
                              <a:effectLst/>
                            </a:rPr>
                            <a:t>Coherent</a:t>
                          </a:r>
                          <a:r>
                            <a:rPr lang="en-US" sz="1800" baseline="0" dirty="0" smtClean="0">
                              <a:effectLst/>
                            </a:rPr>
                            <a:t> BPSK Demodulation</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r h="586154">
                    <a:tc>
                      <a:txBody>
                        <a:bodyPr/>
                        <a:lstStyle/>
                        <a:p>
                          <a:pPr marL="0" marR="0" algn="l" hangingPunct="0">
                            <a:spcBef>
                              <a:spcPts val="0"/>
                            </a:spcBef>
                            <a:spcAft>
                              <a:spcPts val="0"/>
                            </a:spcAft>
                          </a:pPr>
                          <a:r>
                            <a:rPr lang="en-US" sz="1800">
                              <a:effectLst/>
                            </a:rPr>
                            <a:t>Lock Time/range</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endParaRPr lang="en-US"/>
                        </a:p>
                      </a:txBody>
                      <a:tcPr marL="73025" marR="73025" marT="0" marB="0" anchor="ctr">
                        <a:blipFill rotWithShape="0">
                          <a:blip r:embed="rId10"/>
                          <a:stretch>
                            <a:fillRect l="-37546" t="-556250" r="-369" b="-670833"/>
                          </a:stretch>
                        </a:blipFill>
                      </a:tcPr>
                    </a:tc>
                  </a:tr>
                  <a:tr h="586154">
                    <a:tc>
                      <a:txBody>
                        <a:bodyPr/>
                        <a:lstStyle/>
                        <a:p>
                          <a:pPr marL="0" marR="0" algn="l" hangingPunct="0">
                            <a:spcBef>
                              <a:spcPts val="0"/>
                            </a:spcBef>
                            <a:spcAft>
                              <a:spcPts val="0"/>
                            </a:spcAft>
                          </a:pPr>
                          <a:r>
                            <a:rPr lang="en-US" sz="1800">
                              <a:effectLst/>
                            </a:rPr>
                            <a:t>Operating Frequencies</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dirty="0" smtClean="0">
                              <a:effectLst/>
                            </a:rPr>
                            <a:t>BPSK Modulator Carrier Frequency:</a:t>
                          </a:r>
                          <a:r>
                            <a:rPr lang="en-US" sz="1800" baseline="0" dirty="0" smtClean="0">
                              <a:effectLst/>
                            </a:rPr>
                            <a:t>  4800 Hz</a:t>
                          </a:r>
                        </a:p>
                        <a:p>
                          <a:pPr marL="0" marR="0" algn="l" hangingPunct="0">
                            <a:spcBef>
                              <a:spcPts val="0"/>
                            </a:spcBef>
                            <a:spcAft>
                              <a:spcPts val="0"/>
                            </a:spcAft>
                          </a:pPr>
                          <a:r>
                            <a:rPr lang="en-US" sz="1800" baseline="0" dirty="0" smtClean="0">
                              <a:effectLst/>
                            </a:rPr>
                            <a:t>BPSK Demodulator Center Frequency:  4800 Hz</a:t>
                          </a:r>
                          <a:endParaRPr lang="en-US" sz="1800" dirty="0">
                            <a:effectLst/>
                            <a:latin typeface="+mj-lt"/>
                            <a:ea typeface="Times New Roman" panose="02020603050405020304" pitchFamily="18" charset="0"/>
                          </a:endParaRPr>
                        </a:p>
                      </a:txBody>
                      <a:tcPr marL="73025" marR="73025" marT="0" marB="0" anchor="ctr"/>
                    </a:tc>
                  </a:tr>
                  <a:tr h="1758462">
                    <a:tc>
                      <a:txBody>
                        <a:bodyPr/>
                        <a:lstStyle/>
                        <a:p>
                          <a:pPr marL="0" marR="0" algn="l" hangingPunct="0">
                            <a:spcBef>
                              <a:spcPts val="0"/>
                            </a:spcBef>
                            <a:spcAft>
                              <a:spcPts val="0"/>
                            </a:spcAft>
                          </a:pPr>
                          <a:r>
                            <a:rPr lang="en-US" sz="1800" dirty="0">
                              <a:effectLst/>
                            </a:rPr>
                            <a:t>BER Performance </a:t>
                          </a:r>
                        </a:p>
                        <a:p>
                          <a:pPr marL="0" marR="0" algn="l" hangingPunct="0">
                            <a:spcBef>
                              <a:spcPts val="0"/>
                            </a:spcBef>
                            <a:spcAft>
                              <a:spcPts val="0"/>
                            </a:spcAft>
                          </a:pPr>
                          <a:r>
                            <a:rPr lang="en-US" sz="1800" dirty="0">
                              <a:effectLst/>
                            </a:rPr>
                            <a:t>(</a:t>
                          </a:r>
                          <a:r>
                            <a:rPr lang="en-US" sz="1800" dirty="0" err="1">
                              <a:effectLst/>
                            </a:rPr>
                            <a:t>Eb</a:t>
                          </a:r>
                          <a:r>
                            <a:rPr lang="en-US" sz="1800" dirty="0">
                              <a:effectLst/>
                            </a:rPr>
                            <a:t>/N0 dB)</a:t>
                          </a:r>
                        </a:p>
                        <a:p>
                          <a:pPr marL="0" marR="0" algn="l" hangingPunct="0">
                            <a:spcBef>
                              <a:spcPts val="0"/>
                            </a:spcBef>
                            <a:spcAft>
                              <a:spcPts val="0"/>
                            </a:spcAft>
                          </a:pPr>
                          <a:r>
                            <a:rPr lang="en-US" sz="1800" dirty="0">
                              <a:effectLst/>
                            </a:rPr>
                            <a:t>(over AWGN)</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ctr" hangingPunct="0">
                            <a:spcBef>
                              <a:spcPts val="0"/>
                            </a:spcBef>
                            <a:spcAft>
                              <a:spcPts val="0"/>
                            </a:spcAft>
                            <a:tabLst>
                              <a:tab pos="1057275" algn="l"/>
                            </a:tabLst>
                          </a:pPr>
                          <a:r>
                            <a:rPr lang="en-US" sz="1800" dirty="0">
                              <a:effectLst/>
                            </a:rPr>
                            <a:t>0.5 @ 0 dB</a:t>
                          </a:r>
                        </a:p>
                        <a:p>
                          <a:pPr marL="0" marR="0" algn="ctr" hangingPunct="0">
                            <a:spcBef>
                              <a:spcPts val="0"/>
                            </a:spcBef>
                            <a:spcAft>
                              <a:spcPts val="0"/>
                            </a:spcAft>
                            <a:tabLst>
                              <a:tab pos="1057275" algn="l"/>
                            </a:tabLst>
                          </a:pPr>
                          <a:r>
                            <a:rPr lang="en-US" sz="1800" dirty="0">
                              <a:effectLst/>
                            </a:rPr>
                            <a:t>0.0783 @ 1 dB</a:t>
                          </a:r>
                        </a:p>
                        <a:p>
                          <a:pPr marL="0" marR="0" algn="ctr" hangingPunct="0">
                            <a:spcBef>
                              <a:spcPts val="0"/>
                            </a:spcBef>
                            <a:spcAft>
                              <a:spcPts val="0"/>
                            </a:spcAft>
                            <a:tabLst>
                              <a:tab pos="1057275" algn="l"/>
                            </a:tabLst>
                          </a:pPr>
                          <a:r>
                            <a:rPr lang="en-US" sz="1800" dirty="0">
                              <a:effectLst/>
                            </a:rPr>
                            <a:t>0.0071 @ 2 dB</a:t>
                          </a:r>
                        </a:p>
                        <a:p>
                          <a:pPr marL="0" marR="0" algn="ctr" hangingPunct="0">
                            <a:spcBef>
                              <a:spcPts val="0"/>
                            </a:spcBef>
                            <a:spcAft>
                              <a:spcPts val="0"/>
                            </a:spcAft>
                            <a:tabLst>
                              <a:tab pos="1057275" algn="l"/>
                            </a:tabLst>
                          </a:pPr>
                          <a:r>
                            <a:rPr lang="en-US" sz="1800" dirty="0">
                              <a:effectLst/>
                            </a:rPr>
                            <a:t>4.28e-4 @ 3 dB</a:t>
                          </a:r>
                        </a:p>
                        <a:p>
                          <a:pPr marL="0" marR="0" algn="ctr" hangingPunct="0">
                            <a:spcBef>
                              <a:spcPts val="0"/>
                            </a:spcBef>
                            <a:spcAft>
                              <a:spcPts val="0"/>
                            </a:spcAft>
                            <a:tabLst>
                              <a:tab pos="1057275" algn="l"/>
                            </a:tabLst>
                          </a:pPr>
                          <a:r>
                            <a:rPr lang="en-US" sz="1800" dirty="0">
                              <a:effectLst/>
                            </a:rPr>
                            <a:t>1.74e-5 @ 4 dB</a:t>
                          </a:r>
                        </a:p>
                        <a:p>
                          <a:pPr marL="0" marR="0" algn="ctr" hangingPunct="0">
                            <a:spcBef>
                              <a:spcPts val="0"/>
                            </a:spcBef>
                            <a:spcAft>
                              <a:spcPts val="0"/>
                            </a:spcAft>
                            <a:tabLst>
                              <a:tab pos="1057275" algn="l"/>
                            </a:tabLst>
                          </a:pPr>
                          <a:r>
                            <a:rPr lang="en-US" sz="1800" dirty="0">
                              <a:effectLst/>
                            </a:rPr>
                            <a:t>4.40e-7 @ 5 dB</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r h="586154">
                    <a:tc>
                      <a:txBody>
                        <a:bodyPr/>
                        <a:lstStyle/>
                        <a:p>
                          <a:pPr marL="0" marR="0" algn="l" hangingPunct="0">
                            <a:spcBef>
                              <a:spcPts val="0"/>
                            </a:spcBef>
                            <a:spcAft>
                              <a:spcPts val="0"/>
                            </a:spcAft>
                          </a:pPr>
                          <a:r>
                            <a:rPr lang="en-US" sz="1800" dirty="0">
                              <a:effectLst/>
                            </a:rPr>
                            <a:t>Forward Error Correction</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tabLst>
                              <a:tab pos="1057275" algn="l"/>
                            </a:tabLst>
                          </a:pPr>
                          <a:r>
                            <a:rPr lang="en-US" sz="1800" dirty="0" smtClean="0">
                              <a:effectLst/>
                            </a:rPr>
                            <a:t>Convolutional Encoder:   </a:t>
                          </a:r>
                          <a:r>
                            <a:rPr lang="en-US" sz="1800" dirty="0">
                              <a:effectLst/>
                            </a:rPr>
                            <a:t>(2, 1, 7) convolutional code. </a:t>
                          </a:r>
                          <a:endParaRPr lang="en-US" sz="1800" dirty="0" smtClean="0">
                            <a:effectLst/>
                          </a:endParaRPr>
                        </a:p>
                        <a:p>
                          <a:pPr marL="0" marR="0" algn="l" hangingPunct="0">
                            <a:spcBef>
                              <a:spcPts val="0"/>
                            </a:spcBef>
                            <a:spcAft>
                              <a:spcPts val="0"/>
                            </a:spcAft>
                            <a:tabLst>
                              <a:tab pos="1057275" algn="l"/>
                            </a:tabLst>
                          </a:pPr>
                          <a:r>
                            <a:rPr lang="en-US" sz="1800" dirty="0" smtClean="0">
                              <a:effectLst/>
                            </a:rPr>
                            <a:t>Viterbi Decoder:</a:t>
                          </a:r>
                          <a:r>
                            <a:rPr lang="en-US" sz="1800" baseline="0" dirty="0" smtClean="0">
                              <a:effectLst/>
                            </a:rPr>
                            <a:t>  </a:t>
                          </a:r>
                          <a:r>
                            <a:rPr lang="en-US" sz="1800" dirty="0" smtClean="0">
                              <a:effectLst/>
                            </a:rPr>
                            <a:t>3-bit </a:t>
                          </a:r>
                          <a:r>
                            <a:rPr lang="en-US" sz="1800" dirty="0">
                              <a:effectLst/>
                            </a:rPr>
                            <a:t>(fixed point) soft-decision </a:t>
                          </a:r>
                          <a:r>
                            <a:rPr lang="en-US" sz="1800" dirty="0" smtClean="0">
                              <a:effectLst/>
                            </a:rPr>
                            <a:t>decoding.</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r h="879231">
                    <a:tc>
                      <a:txBody>
                        <a:bodyPr/>
                        <a:lstStyle/>
                        <a:p>
                          <a:pPr marL="0" marR="0" algn="l" hangingPunct="0">
                            <a:spcBef>
                              <a:spcPts val="0"/>
                            </a:spcBef>
                            <a:spcAft>
                              <a:spcPts val="0"/>
                            </a:spcAft>
                          </a:pPr>
                          <a:r>
                            <a:rPr lang="en-US" sz="1800" dirty="0">
                              <a:effectLst/>
                            </a:rPr>
                            <a:t>Interface(s)</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tabLst>
                              <a:tab pos="1057275" algn="l"/>
                            </a:tabLst>
                          </a:pPr>
                          <a:r>
                            <a:rPr lang="en-US" sz="1800" dirty="0">
                              <a:effectLst/>
                            </a:rPr>
                            <a:t>Modified 19-bit AWGN core (Verilog)</a:t>
                          </a:r>
                        </a:p>
                        <a:p>
                          <a:pPr marL="0" marR="0" algn="l" hangingPunct="0">
                            <a:spcBef>
                              <a:spcPts val="0"/>
                            </a:spcBef>
                            <a:spcAft>
                              <a:spcPts val="0"/>
                            </a:spcAft>
                            <a:tabLst>
                              <a:tab pos="1057275" algn="l"/>
                            </a:tabLst>
                          </a:pPr>
                          <a:r>
                            <a:rPr lang="en-US" sz="1800" dirty="0">
                              <a:effectLst/>
                            </a:rPr>
                            <a:t>BERT: RS-232 (1200 b/sec, 1 parity bit, 1 stop bit, no flow control)</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bl>
              </a:graphicData>
            </a:graphic>
          </p:graphicFrame>
        </mc:Fallback>
      </mc:AlternateContent>
      <p:graphicFrame>
        <p:nvGraphicFramePr>
          <p:cNvPr id="8" name="Table 7"/>
          <p:cNvGraphicFramePr>
            <a:graphicFrameLocks noGrp="1"/>
          </p:cNvGraphicFramePr>
          <p:nvPr>
            <p:extLst>
              <p:ext uri="{D42A27DB-BD31-4B8C-83A1-F6EECF244321}">
                <p14:modId xmlns:p14="http://schemas.microsoft.com/office/powerpoint/2010/main" val="2679105744"/>
              </p:ext>
            </p:extLst>
          </p:nvPr>
        </p:nvGraphicFramePr>
        <p:xfrm>
          <a:off x="1475982" y="20589729"/>
          <a:ext cx="9075820" cy="2322546"/>
        </p:xfrm>
        <a:graphic>
          <a:graphicData uri="http://schemas.openxmlformats.org/drawingml/2006/table">
            <a:tbl>
              <a:tblPr firstRow="1" firstCol="1" bandRow="1" bandCol="1">
                <a:tableStyleId>{21E4AEA4-8DFA-4A89-87EB-49C32662AFE0}</a:tableStyleId>
              </a:tblPr>
              <a:tblGrid>
                <a:gridCol w="2141622"/>
                <a:gridCol w="2166935"/>
                <a:gridCol w="4767263"/>
              </a:tblGrid>
              <a:tr h="283492">
                <a:tc>
                  <a:txBody>
                    <a:bodyPr/>
                    <a:lstStyle/>
                    <a:p>
                      <a:pPr marL="0" marR="0" algn="ctr" hangingPunct="0">
                        <a:spcBef>
                          <a:spcPts val="0"/>
                        </a:spcBef>
                        <a:spcAft>
                          <a:spcPts val="0"/>
                        </a:spcAft>
                      </a:pPr>
                      <a:r>
                        <a:rPr lang="en-US" sz="1800" dirty="0">
                          <a:effectLst/>
                        </a:rPr>
                        <a:t>Type</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ctr" hangingPunct="0">
                        <a:spcBef>
                          <a:spcPts val="0"/>
                        </a:spcBef>
                        <a:spcAft>
                          <a:spcPts val="0"/>
                        </a:spcAft>
                      </a:pPr>
                      <a:r>
                        <a:rPr lang="en-US" sz="1800" dirty="0">
                          <a:effectLst/>
                        </a:rPr>
                        <a:t>Name</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ctr" hangingPunct="0">
                        <a:spcBef>
                          <a:spcPts val="0"/>
                        </a:spcBef>
                        <a:spcAft>
                          <a:spcPts val="0"/>
                        </a:spcAft>
                      </a:pPr>
                      <a:r>
                        <a:rPr lang="en-US" sz="1800">
                          <a:effectLst/>
                        </a:rPr>
                        <a:t>Description</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r>
              <a:tr h="283492">
                <a:tc>
                  <a:txBody>
                    <a:bodyPr/>
                    <a:lstStyle/>
                    <a:p>
                      <a:pPr marL="0" marR="0" algn="l" hangingPunct="0">
                        <a:spcBef>
                          <a:spcPts val="0"/>
                        </a:spcBef>
                        <a:spcAft>
                          <a:spcPts val="0"/>
                        </a:spcAft>
                      </a:pPr>
                      <a:r>
                        <a:rPr lang="en-US" sz="1800" dirty="0">
                          <a:effectLst/>
                        </a:rPr>
                        <a:t>Economic</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a:effectLst/>
                        </a:rPr>
                        <a:t>Cost</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a:effectLst/>
                        </a:rPr>
                        <a:t>FPGA Board: $204.64, Carrier Board: $81.03</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r>
              <a:tr h="283492">
                <a:tc>
                  <a:txBody>
                    <a:bodyPr/>
                    <a:lstStyle/>
                    <a:p>
                      <a:pPr marL="0" marR="0" algn="l" hangingPunct="0">
                        <a:spcBef>
                          <a:spcPts val="0"/>
                        </a:spcBef>
                        <a:spcAft>
                          <a:spcPts val="0"/>
                        </a:spcAft>
                      </a:pPr>
                      <a:r>
                        <a:rPr lang="en-US" sz="1800">
                          <a:effectLst/>
                        </a:rPr>
                        <a:t>Environmental</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a:effectLst/>
                        </a:rPr>
                        <a:t>Temperature</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a:effectLst/>
                        </a:rPr>
                        <a:t>FPGA Industrial grade: -40° C to 100° C</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r>
              <a:tr h="283492">
                <a:tc>
                  <a:txBody>
                    <a:bodyPr/>
                    <a:lstStyle/>
                    <a:p>
                      <a:pPr marL="0" marR="0" algn="l" hangingPunct="0">
                        <a:spcBef>
                          <a:spcPts val="0"/>
                        </a:spcBef>
                        <a:spcAft>
                          <a:spcPts val="0"/>
                        </a:spcAft>
                      </a:pPr>
                      <a:r>
                        <a:rPr lang="en-US" sz="1800">
                          <a:effectLst/>
                        </a:rPr>
                        <a:t>Environmental</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a:effectLst/>
                        </a:rPr>
                        <a:t>Power Consumption</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a:effectLst/>
                        </a:rPr>
                        <a:t>Carrier Board: USB bus power supply</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r>
              <a:tr h="461715">
                <a:tc>
                  <a:txBody>
                    <a:bodyPr/>
                    <a:lstStyle/>
                    <a:p>
                      <a:pPr marL="0" marR="0" algn="l" hangingPunct="0">
                        <a:spcBef>
                          <a:spcPts val="0"/>
                        </a:spcBef>
                        <a:spcAft>
                          <a:spcPts val="0"/>
                        </a:spcAft>
                      </a:pPr>
                      <a:r>
                        <a:rPr lang="en-US" sz="1800">
                          <a:effectLst/>
                        </a:rPr>
                        <a:t>Manufacturability</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a:effectLst/>
                        </a:rPr>
                        <a:t>Dimensions</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a:effectLst/>
                        </a:rPr>
                        <a:t>Carrier Board: 115 x 79 mm</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r>
              <a:tr h="461715">
                <a:tc>
                  <a:txBody>
                    <a:bodyPr/>
                    <a:lstStyle/>
                    <a:p>
                      <a:pPr marL="0" marR="0" algn="l" hangingPunct="0">
                        <a:spcBef>
                          <a:spcPts val="0"/>
                        </a:spcBef>
                        <a:spcAft>
                          <a:spcPts val="0"/>
                        </a:spcAft>
                      </a:pPr>
                      <a:r>
                        <a:rPr lang="en-US" sz="1800">
                          <a:effectLst/>
                        </a:rPr>
                        <a:t>Manufacturability</a:t>
                      </a:r>
                      <a:endParaRPr lang="en-US" sz="18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dirty="0">
                          <a:effectLst/>
                        </a:rPr>
                        <a:t>Weight</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lgn="l" hangingPunct="0">
                        <a:spcBef>
                          <a:spcPts val="0"/>
                        </a:spcBef>
                        <a:spcAft>
                          <a:spcPts val="0"/>
                        </a:spcAft>
                      </a:pPr>
                      <a:r>
                        <a:rPr lang="en-US" sz="1800" dirty="0">
                          <a:effectLst/>
                        </a:rPr>
                        <a:t>&lt; 1 lb.</a:t>
                      </a:r>
                      <a:endParaRPr lang="en-US" sz="1800" dirty="0">
                        <a:effectLst/>
                        <a:latin typeface="Times New Roman" panose="02020603050405020304" pitchFamily="18" charset="0"/>
                        <a:ea typeface="Times New Roman" panose="02020603050405020304" pitchFamily="18" charset="0"/>
                      </a:endParaRPr>
                    </a:p>
                  </a:txBody>
                  <a:tcPr marL="73025" marR="73025" marT="0" marB="0" anchor="ctr"/>
                </a:tc>
              </a:tr>
            </a:tbl>
          </a:graphicData>
        </a:graphic>
      </p:graphicFrame>
      <p:sp>
        <p:nvSpPr>
          <p:cNvPr id="44" name="TextBox 43"/>
          <p:cNvSpPr txBox="1"/>
          <p:nvPr/>
        </p:nvSpPr>
        <p:spPr>
          <a:xfrm>
            <a:off x="34292783" y="21428874"/>
            <a:ext cx="4791547" cy="2523768"/>
          </a:xfrm>
          <a:prstGeom prst="rect">
            <a:avLst/>
          </a:prstGeom>
          <a:noFill/>
        </p:spPr>
        <p:txBody>
          <a:bodyPr wrap="square" rtlCol="0">
            <a:spAutoFit/>
          </a:bodyPr>
          <a:lstStyle/>
          <a:p>
            <a:r>
              <a:rPr lang="en-GB" sz="4000" b="1" dirty="0">
                <a:solidFill>
                  <a:srgbClr val="CC3300"/>
                </a:solidFill>
              </a:rPr>
              <a:t>Evaluation</a:t>
            </a:r>
          </a:p>
          <a:p>
            <a:endParaRPr lang="en-US" sz="3200" b="1" dirty="0" smtClean="0"/>
          </a:p>
          <a:p>
            <a:endParaRPr lang="en-US" dirty="0"/>
          </a:p>
        </p:txBody>
      </p:sp>
      <p:pic>
        <p:nvPicPr>
          <p:cNvPr id="45" name="Picture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410606" y="27951969"/>
            <a:ext cx="5108194" cy="3373959"/>
          </a:xfrm>
          <a:prstGeom prst="rect">
            <a:avLst/>
          </a:prstGeom>
        </p:spPr>
      </p:pic>
      <p:pic>
        <p:nvPicPr>
          <p:cNvPr id="52" name="Picture 5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208925" y="23906541"/>
            <a:ext cx="5199546" cy="3434297"/>
          </a:xfrm>
          <a:prstGeom prst="rect">
            <a:avLst/>
          </a:prstGeom>
        </p:spPr>
      </p:pic>
      <p:pic>
        <p:nvPicPr>
          <p:cNvPr id="53" name="Picture 5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415780" y="23783335"/>
            <a:ext cx="4779351" cy="3384425"/>
          </a:xfrm>
          <a:prstGeom prst="rect">
            <a:avLst/>
          </a:prstGeom>
        </p:spPr>
      </p:pic>
      <p:pic>
        <p:nvPicPr>
          <p:cNvPr id="54" name="Picture 5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326792" y="27768425"/>
            <a:ext cx="4902667" cy="3557503"/>
          </a:xfrm>
          <a:prstGeom prst="rect">
            <a:avLst/>
          </a:prstGeom>
        </p:spPr>
      </p:pic>
      <p:pic>
        <p:nvPicPr>
          <p:cNvPr id="55" name="Picture 5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208925" y="19843812"/>
            <a:ext cx="5199546" cy="3434297"/>
          </a:xfrm>
          <a:prstGeom prst="rect">
            <a:avLst/>
          </a:prstGeom>
        </p:spPr>
      </p:pic>
      <p:pic>
        <p:nvPicPr>
          <p:cNvPr id="57" name="Picture 5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641773" y="24231600"/>
            <a:ext cx="8053953" cy="6040466"/>
          </a:xfrm>
          <a:prstGeom prst="rect">
            <a:avLst/>
          </a:prstGeom>
        </p:spPr>
      </p:pic>
      <p:sp>
        <p:nvSpPr>
          <p:cNvPr id="58" name="TextBox 57"/>
          <p:cNvSpPr txBox="1"/>
          <p:nvPr/>
        </p:nvSpPr>
        <p:spPr>
          <a:xfrm>
            <a:off x="33613907" y="27340838"/>
            <a:ext cx="4418493" cy="369332"/>
          </a:xfrm>
          <a:prstGeom prst="rect">
            <a:avLst/>
          </a:prstGeom>
          <a:noFill/>
        </p:spPr>
        <p:txBody>
          <a:bodyPr wrap="square" rtlCol="0">
            <a:spAutoFit/>
          </a:bodyPr>
          <a:lstStyle/>
          <a:p>
            <a:pPr algn="ctr"/>
            <a:r>
              <a:rPr lang="en-US" sz="1800" b="1" dirty="0" smtClean="0"/>
              <a:t>Costas Loop Error Signal</a:t>
            </a:r>
            <a:endParaRPr lang="en-US" sz="1800" b="1" dirty="0"/>
          </a:p>
        </p:txBody>
      </p:sp>
      <p:sp>
        <p:nvSpPr>
          <p:cNvPr id="68" name="TextBox 67"/>
          <p:cNvSpPr txBox="1"/>
          <p:nvPr/>
        </p:nvSpPr>
        <p:spPr>
          <a:xfrm>
            <a:off x="38869561" y="23333228"/>
            <a:ext cx="4418493" cy="369332"/>
          </a:xfrm>
          <a:prstGeom prst="rect">
            <a:avLst/>
          </a:prstGeom>
          <a:noFill/>
        </p:spPr>
        <p:txBody>
          <a:bodyPr wrap="square" rtlCol="0">
            <a:spAutoFit/>
          </a:bodyPr>
          <a:lstStyle/>
          <a:p>
            <a:pPr algn="ctr"/>
            <a:r>
              <a:rPr lang="en-US" sz="1800" b="1" dirty="0" smtClean="0"/>
              <a:t>BPSK Signal</a:t>
            </a:r>
            <a:endParaRPr lang="en-US" sz="1800" b="1" dirty="0"/>
          </a:p>
        </p:txBody>
      </p:sp>
      <p:sp>
        <p:nvSpPr>
          <p:cNvPr id="69" name="TextBox 68"/>
          <p:cNvSpPr txBox="1"/>
          <p:nvPr/>
        </p:nvSpPr>
        <p:spPr>
          <a:xfrm>
            <a:off x="33613907" y="31358750"/>
            <a:ext cx="4418493" cy="369332"/>
          </a:xfrm>
          <a:prstGeom prst="rect">
            <a:avLst/>
          </a:prstGeom>
          <a:noFill/>
        </p:spPr>
        <p:txBody>
          <a:bodyPr wrap="square" rtlCol="0">
            <a:spAutoFit/>
          </a:bodyPr>
          <a:lstStyle/>
          <a:p>
            <a:pPr algn="ctr"/>
            <a:r>
              <a:rPr lang="en-US" sz="1800" b="1" dirty="0" smtClean="0"/>
              <a:t>Early-Late Gate Error Signal</a:t>
            </a:r>
            <a:endParaRPr lang="en-US" sz="1800" b="1" dirty="0"/>
          </a:p>
        </p:txBody>
      </p:sp>
      <p:sp>
        <p:nvSpPr>
          <p:cNvPr id="70" name="TextBox 69"/>
          <p:cNvSpPr txBox="1"/>
          <p:nvPr/>
        </p:nvSpPr>
        <p:spPr>
          <a:xfrm>
            <a:off x="38957321" y="31358750"/>
            <a:ext cx="4418493" cy="369332"/>
          </a:xfrm>
          <a:prstGeom prst="rect">
            <a:avLst/>
          </a:prstGeom>
          <a:noFill/>
        </p:spPr>
        <p:txBody>
          <a:bodyPr wrap="square" rtlCol="0">
            <a:spAutoFit/>
          </a:bodyPr>
          <a:lstStyle/>
          <a:p>
            <a:pPr algn="ctr"/>
            <a:r>
              <a:rPr lang="en-US" sz="1800" b="1" dirty="0" smtClean="0"/>
              <a:t>Early-Late Gate Output</a:t>
            </a:r>
            <a:endParaRPr lang="en-US" sz="1800" b="1" dirty="0"/>
          </a:p>
        </p:txBody>
      </p:sp>
      <p:sp>
        <p:nvSpPr>
          <p:cNvPr id="71" name="TextBox 70"/>
          <p:cNvSpPr txBox="1"/>
          <p:nvPr/>
        </p:nvSpPr>
        <p:spPr>
          <a:xfrm>
            <a:off x="38772218" y="27340838"/>
            <a:ext cx="4418493" cy="369332"/>
          </a:xfrm>
          <a:prstGeom prst="rect">
            <a:avLst/>
          </a:prstGeom>
          <a:noFill/>
        </p:spPr>
        <p:txBody>
          <a:bodyPr wrap="square" rtlCol="0">
            <a:spAutoFit/>
          </a:bodyPr>
          <a:lstStyle/>
          <a:p>
            <a:pPr algn="ctr"/>
            <a:r>
              <a:rPr lang="en-US" sz="1800" b="1" dirty="0" smtClean="0"/>
              <a:t>Costas Loop Output</a:t>
            </a:r>
            <a:endParaRPr lang="en-US" sz="1800" b="1" dirty="0"/>
          </a:p>
        </p:txBody>
      </p:sp>
      <p:sp>
        <p:nvSpPr>
          <p:cNvPr id="72" name="TextBox 71"/>
          <p:cNvSpPr txBox="1"/>
          <p:nvPr/>
        </p:nvSpPr>
        <p:spPr>
          <a:xfrm>
            <a:off x="25544940" y="31358750"/>
            <a:ext cx="6078565" cy="369332"/>
          </a:xfrm>
          <a:prstGeom prst="rect">
            <a:avLst/>
          </a:prstGeom>
          <a:noFill/>
        </p:spPr>
        <p:txBody>
          <a:bodyPr wrap="square" rtlCol="0">
            <a:spAutoFit/>
          </a:bodyPr>
          <a:lstStyle/>
          <a:p>
            <a:pPr algn="ctr"/>
            <a:r>
              <a:rPr lang="en-US" sz="1800" b="1" dirty="0" smtClean="0"/>
              <a:t>Simulink Model of 1200 b/sec FEC-BPSK Modem</a:t>
            </a:r>
            <a:endParaRPr lang="en-US" sz="1800" b="1" dirty="0"/>
          </a:p>
        </p:txBody>
      </p:sp>
      <p:sp>
        <p:nvSpPr>
          <p:cNvPr id="73" name="TextBox 72"/>
          <p:cNvSpPr txBox="1"/>
          <p:nvPr/>
        </p:nvSpPr>
        <p:spPr>
          <a:xfrm>
            <a:off x="14566887" y="13789887"/>
            <a:ext cx="4203724" cy="369332"/>
          </a:xfrm>
          <a:prstGeom prst="rect">
            <a:avLst/>
          </a:prstGeom>
          <a:noFill/>
        </p:spPr>
        <p:txBody>
          <a:bodyPr wrap="square" rtlCol="0">
            <a:spAutoFit/>
          </a:bodyPr>
          <a:lstStyle/>
          <a:p>
            <a:pPr algn="ctr"/>
            <a:r>
              <a:rPr lang="en-US" sz="1800" b="1" dirty="0" smtClean="0"/>
              <a:t>BER chart</a:t>
            </a:r>
            <a:endParaRPr lang="en-US" sz="1800" b="1" dirty="0"/>
          </a:p>
        </p:txBody>
      </p:sp>
      <p:sp>
        <p:nvSpPr>
          <p:cNvPr id="59" name="TextBox 58"/>
          <p:cNvSpPr txBox="1"/>
          <p:nvPr/>
        </p:nvSpPr>
        <p:spPr>
          <a:xfrm>
            <a:off x="17928811" y="9144000"/>
            <a:ext cx="2587414" cy="1246495"/>
          </a:xfrm>
          <a:prstGeom prst="rect">
            <a:avLst/>
          </a:prstGeom>
          <a:noFill/>
        </p:spPr>
        <p:txBody>
          <a:bodyPr wrap="square" rtlCol="0">
            <a:spAutoFit/>
          </a:bodyPr>
          <a:lstStyle/>
          <a:p>
            <a:r>
              <a:rPr lang="en-US" sz="1500" b="1" dirty="0" smtClean="0">
                <a:solidFill>
                  <a:srgbClr val="00B050"/>
                </a:solidFill>
              </a:rPr>
              <a:t>------ </a:t>
            </a:r>
            <a:r>
              <a:rPr lang="en-US" sz="1500" dirty="0" smtClean="0"/>
              <a:t>BFSK</a:t>
            </a:r>
          </a:p>
          <a:p>
            <a:r>
              <a:rPr lang="en-US" sz="1500" b="1" dirty="0">
                <a:solidFill>
                  <a:srgbClr val="002060"/>
                </a:solidFill>
              </a:rPr>
              <a:t>------</a:t>
            </a:r>
            <a:r>
              <a:rPr lang="en-US" sz="1500" b="1" dirty="0">
                <a:solidFill>
                  <a:srgbClr val="00B050"/>
                </a:solidFill>
              </a:rPr>
              <a:t> </a:t>
            </a:r>
            <a:r>
              <a:rPr lang="en-US" sz="1500" dirty="0" smtClean="0"/>
              <a:t>BPSK</a:t>
            </a:r>
          </a:p>
          <a:p>
            <a:r>
              <a:rPr lang="en-US" sz="1500" b="1" dirty="0">
                <a:solidFill>
                  <a:srgbClr val="FF0000"/>
                </a:solidFill>
              </a:rPr>
              <a:t>------</a:t>
            </a:r>
            <a:r>
              <a:rPr lang="en-US" sz="1500" b="1" dirty="0">
                <a:solidFill>
                  <a:srgbClr val="00B050"/>
                </a:solidFill>
              </a:rPr>
              <a:t> </a:t>
            </a:r>
            <a:r>
              <a:rPr lang="en-US" sz="1500" dirty="0" smtClean="0"/>
              <a:t>BPSK (Hard Decision)</a:t>
            </a:r>
          </a:p>
          <a:p>
            <a:r>
              <a:rPr lang="en-US" sz="1500" b="1" dirty="0">
                <a:solidFill>
                  <a:schemeClr val="accent1">
                    <a:lumMod val="60000"/>
                    <a:lumOff val="40000"/>
                  </a:schemeClr>
                </a:solidFill>
              </a:rPr>
              <a:t>------</a:t>
            </a:r>
            <a:r>
              <a:rPr lang="en-US" sz="1500" b="1" dirty="0">
                <a:solidFill>
                  <a:srgbClr val="00B050"/>
                </a:solidFill>
              </a:rPr>
              <a:t> </a:t>
            </a:r>
            <a:r>
              <a:rPr lang="en-US" sz="1500" dirty="0" smtClean="0"/>
              <a:t>BPSK (Soft Decision</a:t>
            </a:r>
            <a:r>
              <a:rPr lang="en-US" sz="1500" dirty="0"/>
              <a:t>)</a:t>
            </a:r>
          </a:p>
          <a:p>
            <a:endParaRPr lang="en-US" sz="1500" dirty="0"/>
          </a:p>
        </p:txBody>
      </p:sp>
      <p:sp>
        <p:nvSpPr>
          <p:cNvPr id="61" name="TextBox 60"/>
          <p:cNvSpPr txBox="1"/>
          <p:nvPr/>
        </p:nvSpPr>
        <p:spPr>
          <a:xfrm>
            <a:off x="14131368" y="23195286"/>
            <a:ext cx="5757012" cy="784830"/>
          </a:xfrm>
          <a:prstGeom prst="rect">
            <a:avLst/>
          </a:prstGeom>
          <a:noFill/>
        </p:spPr>
        <p:txBody>
          <a:bodyPr wrap="square" rtlCol="0">
            <a:spAutoFit/>
          </a:bodyPr>
          <a:lstStyle/>
          <a:p>
            <a:r>
              <a:rPr lang="en-US" sz="1500" b="1" dirty="0" smtClean="0"/>
              <a:t>Simplified budget </a:t>
            </a:r>
            <a:r>
              <a:rPr lang="en-US" sz="1500" b="1" dirty="0"/>
              <a:t>l</a:t>
            </a:r>
            <a:r>
              <a:rPr lang="en-US" sz="1500" b="1" dirty="0" smtClean="0"/>
              <a:t>ink </a:t>
            </a:r>
            <a:r>
              <a:rPr lang="en-US" sz="1500" b="1" dirty="0"/>
              <a:t>a</a:t>
            </a:r>
            <a:r>
              <a:rPr lang="en-US" sz="1500" b="1" dirty="0" smtClean="0"/>
              <a:t>nalysis for an amateur telemetry link from an amateur satellite to a an inexpensive and accessible USB dongle (ground station)</a:t>
            </a:r>
            <a:endParaRPr lang="en-US" sz="1500" b="1" dirty="0"/>
          </a:p>
        </p:txBody>
      </p:sp>
      <p:sp>
        <p:nvSpPr>
          <p:cNvPr id="78" name="TextBox 77"/>
          <p:cNvSpPr txBox="1"/>
          <p:nvPr/>
        </p:nvSpPr>
        <p:spPr>
          <a:xfrm>
            <a:off x="12964218" y="30525883"/>
            <a:ext cx="7874452" cy="553998"/>
          </a:xfrm>
          <a:prstGeom prst="rect">
            <a:avLst/>
          </a:prstGeom>
          <a:noFill/>
        </p:spPr>
        <p:txBody>
          <a:bodyPr wrap="square" rtlCol="0">
            <a:spAutoFit/>
          </a:bodyPr>
          <a:lstStyle/>
          <a:p>
            <a:r>
              <a:rPr lang="en-US" sz="1500" b="1" dirty="0" smtClean="0"/>
              <a:t>1200 b/sec BPSK modem setup consisting of </a:t>
            </a:r>
            <a:r>
              <a:rPr lang="en-US" sz="1500" b="1" dirty="0" err="1" smtClean="0"/>
              <a:t>Trenz</a:t>
            </a:r>
            <a:r>
              <a:rPr lang="en-US" sz="1500" b="1" dirty="0" smtClean="0"/>
              <a:t> Electronics TE0630 FPGA module (left) with TE0304 carrier board (left) and a Dell Precision 670 PC (left).</a:t>
            </a:r>
            <a:endParaRPr lang="en-US" sz="1500" b="1" dirty="0"/>
          </a:p>
        </p:txBody>
      </p:sp>
      <p:sp>
        <p:nvSpPr>
          <p:cNvPr id="62" name="TextBox 61"/>
          <p:cNvSpPr txBox="1"/>
          <p:nvPr/>
        </p:nvSpPr>
        <p:spPr>
          <a:xfrm>
            <a:off x="31518133" y="14258626"/>
            <a:ext cx="5659281" cy="4401205"/>
          </a:xfrm>
          <a:prstGeom prst="rect">
            <a:avLst/>
          </a:prstGeom>
          <a:solidFill>
            <a:schemeClr val="bg1"/>
          </a:solidFill>
        </p:spPr>
        <p:txBody>
          <a:bodyPr wrap="square" rtlCol="0">
            <a:spAutoFit/>
          </a:bodyPr>
          <a:lstStyle/>
          <a:p>
            <a:r>
              <a:rPr lang="en-US" sz="1400" dirty="0">
                <a:solidFill>
                  <a:srgbClr val="C00000"/>
                </a:solidFill>
              </a:rPr>
              <a:t>MODULE DESCRIPTIONS      (in order of data processing):</a:t>
            </a:r>
          </a:p>
          <a:p>
            <a:endParaRPr lang="en-US" sz="1400" dirty="0">
              <a:solidFill>
                <a:srgbClr val="C00000"/>
              </a:solidFill>
            </a:endParaRPr>
          </a:p>
          <a:p>
            <a:r>
              <a:rPr lang="en-US" sz="1400" dirty="0" err="1">
                <a:solidFill>
                  <a:srgbClr val="C00000"/>
                </a:solidFill>
              </a:rPr>
              <a:t>buffer_control</a:t>
            </a:r>
            <a:r>
              <a:rPr lang="en-US" sz="1400" dirty="0">
                <a:solidFill>
                  <a:srgbClr val="C00000"/>
                </a:solidFill>
              </a:rPr>
              <a:t> (M3):  manages all data processing between external bit</a:t>
            </a:r>
          </a:p>
          <a:p>
            <a:r>
              <a:rPr lang="en-US" sz="1400" dirty="0">
                <a:solidFill>
                  <a:srgbClr val="C00000"/>
                </a:solidFill>
              </a:rPr>
              <a:t>                 error tester (BERT; not shown) and the design under test </a:t>
            </a:r>
          </a:p>
          <a:p>
            <a:r>
              <a:rPr lang="en-US" sz="1400" dirty="0">
                <a:solidFill>
                  <a:srgbClr val="C00000"/>
                </a:solidFill>
              </a:rPr>
              <a:t>                 (DUT; shown)</a:t>
            </a:r>
          </a:p>
          <a:p>
            <a:r>
              <a:rPr lang="en-US" sz="1400" dirty="0">
                <a:solidFill>
                  <a:srgbClr val="C00000"/>
                </a:solidFill>
              </a:rPr>
              <a:t>  </a:t>
            </a:r>
          </a:p>
          <a:p>
            <a:r>
              <a:rPr lang="en-US" sz="1400" dirty="0" err="1">
                <a:solidFill>
                  <a:srgbClr val="C00000"/>
                </a:solidFill>
              </a:rPr>
              <a:t>rcvbuffer</a:t>
            </a:r>
            <a:r>
              <a:rPr lang="en-US" sz="1400" dirty="0">
                <a:solidFill>
                  <a:srgbClr val="C00000"/>
                </a:solidFill>
              </a:rPr>
              <a:t> (M2): collects 10K bits of data from BERT and passes into DUT</a:t>
            </a:r>
          </a:p>
          <a:p>
            <a:r>
              <a:rPr lang="en-US" sz="1400" dirty="0">
                <a:solidFill>
                  <a:srgbClr val="C00000"/>
                </a:solidFill>
              </a:rPr>
              <a:t>  </a:t>
            </a:r>
          </a:p>
          <a:p>
            <a:r>
              <a:rPr lang="en-US" sz="1400" dirty="0">
                <a:solidFill>
                  <a:srgbClr val="C00000"/>
                </a:solidFill>
              </a:rPr>
              <a:t>Modulator (M5): 1200 bit/s BPSK modulator</a:t>
            </a:r>
          </a:p>
          <a:p>
            <a:endParaRPr lang="en-US" sz="1400" dirty="0">
              <a:solidFill>
                <a:srgbClr val="C00000"/>
              </a:solidFill>
            </a:endParaRPr>
          </a:p>
          <a:p>
            <a:r>
              <a:rPr lang="fr-FR" sz="1400" dirty="0" err="1">
                <a:solidFill>
                  <a:srgbClr val="C00000"/>
                </a:solidFill>
              </a:rPr>
              <a:t>LFSR_Plus</a:t>
            </a:r>
            <a:r>
              <a:rPr lang="fr-FR" sz="1400" dirty="0">
                <a:solidFill>
                  <a:srgbClr val="C00000"/>
                </a:solidFill>
              </a:rPr>
              <a:t> (u1): AWGN </a:t>
            </a:r>
            <a:r>
              <a:rPr lang="fr-FR" sz="1400" dirty="0" err="1">
                <a:solidFill>
                  <a:srgbClr val="C00000"/>
                </a:solidFill>
              </a:rPr>
              <a:t>core</a:t>
            </a:r>
            <a:r>
              <a:rPr lang="fr-FR" sz="1400" dirty="0">
                <a:solidFill>
                  <a:srgbClr val="C00000"/>
                </a:solidFill>
              </a:rPr>
              <a:t> (</a:t>
            </a:r>
            <a:r>
              <a:rPr lang="fr-FR" sz="1400" dirty="0" err="1">
                <a:solidFill>
                  <a:srgbClr val="C00000"/>
                </a:solidFill>
              </a:rPr>
              <a:t>unimodal</a:t>
            </a:r>
            <a:r>
              <a:rPr lang="fr-FR" sz="1400" dirty="0">
                <a:solidFill>
                  <a:srgbClr val="C00000"/>
                </a:solidFill>
              </a:rPr>
              <a:t> distribution)</a:t>
            </a:r>
          </a:p>
          <a:p>
            <a:endParaRPr lang="en-US" sz="1400" dirty="0">
              <a:solidFill>
                <a:srgbClr val="C00000"/>
              </a:solidFill>
            </a:endParaRPr>
          </a:p>
          <a:p>
            <a:r>
              <a:rPr lang="en-US" sz="1400" dirty="0">
                <a:solidFill>
                  <a:srgbClr val="C00000"/>
                </a:solidFill>
              </a:rPr>
              <a:t>Madd_n00191 &amp; fd_1: </a:t>
            </a:r>
            <a:r>
              <a:rPr lang="en-US" sz="1400" dirty="0" smtClean="0">
                <a:solidFill>
                  <a:srgbClr val="C00000"/>
                </a:solidFill>
              </a:rPr>
              <a:t>combines </a:t>
            </a:r>
            <a:r>
              <a:rPr lang="en-US" sz="1400" dirty="0">
                <a:solidFill>
                  <a:srgbClr val="C00000"/>
                </a:solidFill>
              </a:rPr>
              <a:t>BPSK modulated signal with AWGN</a:t>
            </a:r>
          </a:p>
          <a:p>
            <a:endParaRPr lang="en-US" sz="1400" dirty="0">
              <a:solidFill>
                <a:srgbClr val="C00000"/>
              </a:solidFill>
            </a:endParaRPr>
          </a:p>
          <a:p>
            <a:r>
              <a:rPr lang="en-US" sz="1400" dirty="0">
                <a:solidFill>
                  <a:srgbClr val="C00000"/>
                </a:solidFill>
              </a:rPr>
              <a:t>Demodulator (M6): 1200 bit/s BPSK demodulator</a:t>
            </a:r>
          </a:p>
          <a:p>
            <a:endParaRPr lang="en-US" sz="1400" dirty="0">
              <a:solidFill>
                <a:srgbClr val="C00000"/>
              </a:solidFill>
            </a:endParaRPr>
          </a:p>
          <a:p>
            <a:r>
              <a:rPr lang="en-US" sz="1400" dirty="0" err="1">
                <a:solidFill>
                  <a:srgbClr val="C00000"/>
                </a:solidFill>
              </a:rPr>
              <a:t>txmitbuffer</a:t>
            </a:r>
            <a:r>
              <a:rPr lang="en-US" sz="1400" dirty="0">
                <a:solidFill>
                  <a:srgbClr val="C00000"/>
                </a:solidFill>
              </a:rPr>
              <a:t> (M4): collects 10K bits of data from DUT and passes back to BERT  </a:t>
            </a:r>
            <a:r>
              <a:rPr lang="en-US" sz="1400" dirty="0" smtClean="0">
                <a:solidFill>
                  <a:srgbClr val="C00000"/>
                </a:solidFill>
              </a:rPr>
              <a:t>          (</a:t>
            </a:r>
            <a:r>
              <a:rPr lang="en-US" sz="1400" dirty="0">
                <a:solidFill>
                  <a:srgbClr val="C00000"/>
                </a:solidFill>
              </a:rPr>
              <a:t>via </a:t>
            </a:r>
            <a:r>
              <a:rPr lang="en-US" sz="1400" dirty="0" err="1">
                <a:solidFill>
                  <a:srgbClr val="C00000"/>
                </a:solidFill>
              </a:rPr>
              <a:t>buffer_control</a:t>
            </a:r>
            <a:r>
              <a:rPr lang="en-US" sz="1400" dirty="0">
                <a:solidFill>
                  <a:srgbClr val="C00000"/>
                </a:solidFill>
              </a:rPr>
              <a:t>) for BER </a:t>
            </a:r>
            <a:r>
              <a:rPr lang="en-US" sz="1400" dirty="0" smtClean="0">
                <a:solidFill>
                  <a:srgbClr val="C00000"/>
                </a:solidFill>
              </a:rPr>
              <a:t>calculation</a:t>
            </a:r>
            <a:endParaRPr lang="en-US" sz="1400" dirty="0">
              <a:solidFill>
                <a:srgbClr val="C00000"/>
              </a:solidFill>
            </a:endParaRPr>
          </a:p>
        </p:txBody>
      </p:sp>
      <p:sp>
        <p:nvSpPr>
          <p:cNvPr id="41" name="TextBox 40"/>
          <p:cNvSpPr txBox="1"/>
          <p:nvPr/>
        </p:nvSpPr>
        <p:spPr>
          <a:xfrm>
            <a:off x="34335577" y="770359"/>
            <a:ext cx="5486400" cy="2646878"/>
          </a:xfrm>
          <a:prstGeom prst="rect">
            <a:avLst/>
          </a:prstGeom>
          <a:noFill/>
        </p:spPr>
        <p:txBody>
          <a:bodyPr wrap="square" rtlCol="0">
            <a:spAutoFit/>
          </a:bodyPr>
          <a:lstStyle/>
          <a:p>
            <a:r>
              <a:rPr lang="en-US" sz="16600" dirty="0" smtClean="0">
                <a:latin typeface="Bauhaus 93" panose="04030905020B02020C02" pitchFamily="82" charset="0"/>
              </a:rPr>
              <a:t>PCG</a:t>
            </a:r>
            <a:endParaRPr lang="en-US" sz="16600" dirty="0">
              <a:latin typeface="Bauhaus 93" panose="04030905020B02020C02" pitchFamily="82" charset="0"/>
            </a:endParaRPr>
          </a:p>
        </p:txBody>
      </p:sp>
      <p:pic>
        <p:nvPicPr>
          <p:cNvPr id="46" name="Picture 4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8145" y="1571833"/>
            <a:ext cx="3770972" cy="1600956"/>
          </a:xfrm>
          <a:prstGeom prst="rect">
            <a:avLst/>
          </a:prstGeom>
        </p:spPr>
      </p:pic>
      <p:sp>
        <p:nvSpPr>
          <p:cNvPr id="47" name="Rectangle 35"/>
          <p:cNvSpPr>
            <a:spLocks noChangeArrowheads="1"/>
          </p:cNvSpPr>
          <p:nvPr/>
        </p:nvSpPr>
        <p:spPr bwMode="auto">
          <a:xfrm>
            <a:off x="1164839" y="23614775"/>
            <a:ext cx="9864896" cy="2674225"/>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smtClean="0">
                <a:solidFill>
                  <a:srgbClr val="CC3300"/>
                </a:solidFill>
              </a:rPr>
              <a:t>Conclusion</a:t>
            </a:r>
          </a:p>
          <a:p>
            <a:pPr>
              <a:spcBef>
                <a:spcPct val="50000"/>
              </a:spcBef>
            </a:pPr>
            <a:r>
              <a:rPr lang="en-GB" sz="1800" b="1" dirty="0" smtClean="0"/>
              <a:t>This senior design team managed to simulate and implement an FPGA-based BPSK modem using the Costas loop carrier recovery scheme and the early-late gate timing recovery scheme. Forward error correction was simulated properly, but hardware implementation was incomplete due to a faulty Viterbi decoder IP core in FPGA. </a:t>
            </a:r>
          </a:p>
          <a:p>
            <a:pPr>
              <a:spcBef>
                <a:spcPct val="50000"/>
              </a:spcBef>
            </a:pPr>
            <a:endParaRPr lang="en-GB" sz="1600" b="1" dirty="0" smtClean="0">
              <a:solidFill>
                <a:srgbClr val="CC3300"/>
              </a:solidFill>
            </a:endParaRPr>
          </a:p>
        </p:txBody>
      </p:sp>
      <p:pic>
        <p:nvPicPr>
          <p:cNvPr id="5" name="Picture 4"/>
          <p:cNvPicPr>
            <a:picLocks noChangeAspect="1"/>
          </p:cNvPicPr>
          <p:nvPr/>
        </p:nvPicPr>
        <p:blipFill>
          <a:blip r:embed="rId18"/>
          <a:stretch>
            <a:fillRect/>
          </a:stretch>
        </p:blipFill>
        <p:spPr>
          <a:xfrm>
            <a:off x="12687850" y="16996905"/>
            <a:ext cx="8027929" cy="6198381"/>
          </a:xfrm>
          <a:prstGeom prst="rect">
            <a:avLst/>
          </a:prstGeom>
        </p:spPr>
      </p:pic>
      <p:sp>
        <p:nvSpPr>
          <p:cNvPr id="4" name="TextBox 3"/>
          <p:cNvSpPr txBox="1"/>
          <p:nvPr/>
        </p:nvSpPr>
        <p:spPr>
          <a:xfrm>
            <a:off x="22087694" y="4647204"/>
            <a:ext cx="8392306" cy="14373165"/>
          </a:xfrm>
          <a:prstGeom prst="rect">
            <a:avLst/>
          </a:prstGeom>
          <a:solidFill>
            <a:schemeClr val="bg1"/>
          </a:solidFill>
        </p:spPr>
        <p:txBody>
          <a:bodyPr wrap="square" rtlCol="0">
            <a:spAutoFit/>
          </a:bodyPr>
          <a:lstStyle/>
          <a:p>
            <a:r>
              <a:rPr lang="en-GB" sz="4400" b="1" dirty="0" smtClean="0">
                <a:solidFill>
                  <a:srgbClr val="CC3300"/>
                </a:solidFill>
              </a:rPr>
              <a:t>What is amateur radio satellite telemetry?</a:t>
            </a:r>
          </a:p>
          <a:p>
            <a:endParaRPr lang="en-GB" sz="4400" b="1" dirty="0">
              <a:solidFill>
                <a:srgbClr val="CC3300"/>
              </a:solidFill>
            </a:endParaRPr>
          </a:p>
          <a:p>
            <a:endParaRPr lang="en-GB" sz="4400" b="1" dirty="0" smtClean="0">
              <a:solidFill>
                <a:srgbClr val="CC3300"/>
              </a:solidFill>
            </a:endParaRPr>
          </a:p>
          <a:p>
            <a:endParaRPr lang="en-GB" sz="4400" b="1" dirty="0">
              <a:solidFill>
                <a:srgbClr val="CC3300"/>
              </a:solidFill>
            </a:endParaRPr>
          </a:p>
          <a:p>
            <a:endParaRPr lang="en-GB" sz="4400" b="1" dirty="0" smtClean="0">
              <a:solidFill>
                <a:srgbClr val="CC3300"/>
              </a:solidFill>
            </a:endParaRPr>
          </a:p>
          <a:p>
            <a:endParaRPr lang="en-GB" sz="4400" b="1" dirty="0">
              <a:solidFill>
                <a:srgbClr val="CC3300"/>
              </a:solidFill>
            </a:endParaRPr>
          </a:p>
          <a:p>
            <a:endParaRPr lang="en-GB" sz="4400" b="1" dirty="0" smtClean="0">
              <a:solidFill>
                <a:srgbClr val="CC3300"/>
              </a:solidFill>
            </a:endParaRPr>
          </a:p>
          <a:p>
            <a:endParaRPr lang="en-GB" sz="4400" b="1" dirty="0">
              <a:solidFill>
                <a:srgbClr val="CC3300"/>
              </a:solidFill>
            </a:endParaRPr>
          </a:p>
          <a:p>
            <a:endParaRPr lang="en-GB" sz="4400" b="1" dirty="0" smtClean="0">
              <a:solidFill>
                <a:srgbClr val="CC3300"/>
              </a:solidFill>
            </a:endParaRPr>
          </a:p>
          <a:p>
            <a:endParaRPr lang="en-GB" sz="4400" b="1" dirty="0">
              <a:solidFill>
                <a:srgbClr val="CC3300"/>
              </a:solidFill>
            </a:endParaRPr>
          </a:p>
          <a:p>
            <a:r>
              <a:rPr lang="en-GB" sz="1800" dirty="0"/>
              <a:t> </a:t>
            </a:r>
            <a:r>
              <a:rPr lang="en-GB" sz="1800" dirty="0" smtClean="0"/>
              <a:t>    Radio Amateur Satellite Corporation (AMSAT) is an educational organization with the vocation of promoting space research and space communication. Telemetry data communicated to ground stations is one way that AMSAT seeks to promote the space adventure.</a:t>
            </a:r>
          </a:p>
          <a:p>
            <a:endParaRPr lang="en-GB" sz="2000" b="1" dirty="0">
              <a:solidFill>
                <a:srgbClr val="CC3300"/>
              </a:solidFill>
            </a:endParaRPr>
          </a:p>
          <a:p>
            <a:endParaRPr lang="en-GB" sz="4400" b="1" dirty="0" smtClean="0">
              <a:solidFill>
                <a:srgbClr val="CC3300"/>
              </a:solidFill>
            </a:endParaRPr>
          </a:p>
          <a:p>
            <a:endParaRPr lang="en-GB" sz="4400" b="1" dirty="0">
              <a:solidFill>
                <a:srgbClr val="CC3300"/>
              </a:solidFill>
            </a:endParaRPr>
          </a:p>
          <a:p>
            <a:endParaRPr lang="en-GB" sz="4400" b="1" dirty="0" smtClean="0">
              <a:solidFill>
                <a:srgbClr val="CC3300"/>
              </a:solidFill>
            </a:endParaRPr>
          </a:p>
          <a:p>
            <a:endParaRPr lang="en-GB" sz="4400" b="1" dirty="0">
              <a:solidFill>
                <a:srgbClr val="CC3300"/>
              </a:solidFill>
            </a:endParaRPr>
          </a:p>
          <a:p>
            <a:endParaRPr lang="en-GB" sz="4400" b="1" dirty="0" smtClean="0">
              <a:solidFill>
                <a:srgbClr val="CC3300"/>
              </a:solidFill>
            </a:endParaRPr>
          </a:p>
          <a:p>
            <a:endParaRPr lang="en-GB" sz="4400" b="1" dirty="0">
              <a:solidFill>
                <a:srgbClr val="CC3300"/>
              </a:solidFill>
            </a:endParaRPr>
          </a:p>
          <a:p>
            <a:endParaRPr lang="en-GB" sz="4400" b="1" dirty="0" smtClean="0">
              <a:solidFill>
                <a:srgbClr val="CC3300"/>
              </a:solidFill>
            </a:endParaRPr>
          </a:p>
          <a:p>
            <a:endParaRPr lang="en-GB" sz="4400" b="1" dirty="0" smtClean="0">
              <a:solidFill>
                <a:srgbClr val="CC3300"/>
              </a:solidFill>
            </a:endParaRPr>
          </a:p>
        </p:txBody>
      </p:sp>
      <p:pic>
        <p:nvPicPr>
          <p:cNvPr id="43" name="Picture 42"/>
          <p:cNvPicPr/>
          <p:nvPr/>
        </p:nvPicPr>
        <p:blipFill>
          <a:blip r:embed="rId19"/>
          <a:stretch>
            <a:fillRect/>
          </a:stretch>
        </p:blipFill>
        <p:spPr>
          <a:xfrm>
            <a:off x="31085264" y="4348435"/>
            <a:ext cx="6973945" cy="5021780"/>
          </a:xfrm>
          <a:prstGeom prst="rect">
            <a:avLst/>
          </a:prstGeom>
        </p:spPr>
      </p:pic>
      <p:pic>
        <p:nvPicPr>
          <p:cNvPr id="49" name="Content Placeholder 1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138304" y="6859325"/>
            <a:ext cx="8291086" cy="4737922"/>
          </a:xfrm>
          <a:prstGeom prst="rect">
            <a:avLst/>
          </a:prstGeom>
        </p:spPr>
      </p:pic>
      <p:sp>
        <p:nvSpPr>
          <p:cNvPr id="15" name="Bent Arrow 14"/>
          <p:cNvSpPr/>
          <p:nvPr/>
        </p:nvSpPr>
        <p:spPr>
          <a:xfrm rot="5400000">
            <a:off x="37804028" y="5893803"/>
            <a:ext cx="4132373" cy="3675630"/>
          </a:xfrm>
          <a:prstGeom prst="bentArrow">
            <a:avLst>
              <a:gd name="adj1" fmla="val 25000"/>
              <a:gd name="adj2" fmla="val 25518"/>
              <a:gd name="adj3" fmla="val 25000"/>
              <a:gd name="adj4" fmla="val 4375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solidFill>
                <a:schemeClr val="tx1"/>
              </a:solidFill>
            </a:endParaRPr>
          </a:p>
        </p:txBody>
      </p:sp>
      <p:pic>
        <p:nvPicPr>
          <p:cNvPr id="1028" name="Picture 4" descr="http://hobbyspace.com/Blog/wp-content/uploads/2014/01/FUNcubeDongle1.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138303" y="14120217"/>
            <a:ext cx="8341697" cy="492509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38159355" y="5899440"/>
            <a:ext cx="2394350" cy="523220"/>
          </a:xfrm>
          <a:prstGeom prst="rect">
            <a:avLst/>
          </a:prstGeom>
          <a:noFill/>
        </p:spPr>
        <p:txBody>
          <a:bodyPr wrap="square" rtlCol="0">
            <a:spAutoFit/>
          </a:bodyPr>
          <a:lstStyle/>
          <a:p>
            <a:r>
              <a:rPr lang="en-US" sz="2800" dirty="0" smtClean="0"/>
              <a:t>On the FPGA</a:t>
            </a:r>
            <a:endParaRPr lang="en-US" sz="2800" dirty="0"/>
          </a:p>
        </p:txBody>
      </p:sp>
      <p:sp>
        <p:nvSpPr>
          <p:cNvPr id="17" name="TextBox 16"/>
          <p:cNvSpPr txBox="1"/>
          <p:nvPr/>
        </p:nvSpPr>
        <p:spPr>
          <a:xfrm>
            <a:off x="272122" y="3331358"/>
            <a:ext cx="11929920" cy="2185214"/>
          </a:xfrm>
          <a:prstGeom prst="rect">
            <a:avLst/>
          </a:prstGeom>
          <a:noFill/>
        </p:spPr>
        <p:txBody>
          <a:bodyPr wrap="square" rtlCol="0">
            <a:spAutoFit/>
          </a:bodyPr>
          <a:lstStyle/>
          <a:p>
            <a:r>
              <a:rPr lang="en-US" sz="5000" b="1" dirty="0"/>
              <a:t> Project Advisor: Dennis </a:t>
            </a:r>
            <a:r>
              <a:rPr lang="en-US" sz="5000" b="1" dirty="0" smtClean="0"/>
              <a:t>Silage, PhD</a:t>
            </a:r>
            <a:endParaRPr lang="en-US" sz="5000" b="1" dirty="0"/>
          </a:p>
          <a:p>
            <a:endParaRPr lang="en-US" dirty="0"/>
          </a:p>
        </p:txBody>
      </p:sp>
      <p:pic>
        <p:nvPicPr>
          <p:cNvPr id="1032" name="Picture 8" descr="http://store.amsat.org/catalog/images/AMSATALTLOGO.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429367" y="5293490"/>
            <a:ext cx="2000023" cy="14666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2010</TotalTime>
  <Words>1048</Words>
  <Application>Microsoft Office PowerPoint</Application>
  <PresentationFormat>Custom</PresentationFormat>
  <Paragraphs>169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Arial</vt:lpstr>
      <vt:lpstr>Arial Black</vt:lpstr>
      <vt:lpstr>Bauhaus 93</vt:lpstr>
      <vt:lpstr>Calibri</vt:lpstr>
      <vt:lpstr>Cambria Math</vt:lpstr>
      <vt:lpstr>Times New Roman</vt:lpstr>
      <vt:lpstr>Office Theme</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Cédric Destin</dc:creator>
  <cp:keywords/>
  <dc:description/>
  <cp:lastModifiedBy>Cédric Destin</cp:lastModifiedBy>
  <cp:revision>72</cp:revision>
  <cp:lastPrinted>2009-06-18T18:06:01Z</cp:lastPrinted>
  <dcterms:created xsi:type="dcterms:W3CDTF">2014-04-21T01:33:07Z</dcterms:created>
  <dcterms:modified xsi:type="dcterms:W3CDTF">2014-04-30T13:51:34Z</dcterms:modified>
  <cp:category/>
</cp:coreProperties>
</file>