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notesMasterIdLst>
    <p:notesMasterId r:id="rId29"/>
  </p:notesMasterIdLst>
  <p:sldIdLst>
    <p:sldId id="256" r:id="rId2"/>
    <p:sldId id="276" r:id="rId3"/>
    <p:sldId id="257" r:id="rId4"/>
    <p:sldId id="258" r:id="rId5"/>
    <p:sldId id="259" r:id="rId6"/>
    <p:sldId id="260" r:id="rId7"/>
    <p:sldId id="261" r:id="rId8"/>
    <p:sldId id="263" r:id="rId9"/>
    <p:sldId id="275" r:id="rId10"/>
    <p:sldId id="266" r:id="rId11"/>
    <p:sldId id="271" r:id="rId12"/>
    <p:sldId id="268" r:id="rId13"/>
    <p:sldId id="269" r:id="rId14"/>
    <p:sldId id="264" r:id="rId15"/>
    <p:sldId id="272" r:id="rId16"/>
    <p:sldId id="273" r:id="rId17"/>
    <p:sldId id="278" r:id="rId18"/>
    <p:sldId id="274" r:id="rId19"/>
    <p:sldId id="277" r:id="rId20"/>
    <p:sldId id="279" r:id="rId21"/>
    <p:sldId id="280" r:id="rId22"/>
    <p:sldId id="281" r:id="rId23"/>
    <p:sldId id="282" r:id="rId24"/>
    <p:sldId id="283" r:id="rId25"/>
    <p:sldId id="286" r:id="rId26"/>
    <p:sldId id="284"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909" autoAdjust="0"/>
  </p:normalViewPr>
  <p:slideViewPr>
    <p:cSldViewPr snapToGrid="0">
      <p:cViewPr varScale="1">
        <p:scale>
          <a:sx n="56" d="100"/>
          <a:sy n="56" d="100"/>
        </p:scale>
        <p:origin x="4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39B0D-0C1D-439E-8EF9-98C8A2E09C2C}" type="datetimeFigureOut">
              <a:rPr lang="en-US" smtClean="0"/>
              <a:t>10/31/2013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F0421-3AEA-4756-939B-E9649189A007}" type="slidenum">
              <a:rPr lang="en-US" smtClean="0"/>
              <a:t>‹#›</a:t>
            </a:fld>
            <a:endParaRPr lang="en-US"/>
          </a:p>
        </p:txBody>
      </p:sp>
    </p:spTree>
    <p:extLst>
      <p:ext uri="{BB962C8B-B14F-4D97-AF65-F5344CB8AC3E}">
        <p14:creationId xmlns:p14="http://schemas.microsoft.com/office/powerpoint/2010/main" val="297909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a:t>
            </a:fld>
            <a:endParaRPr lang="en-US"/>
          </a:p>
        </p:txBody>
      </p:sp>
    </p:spTree>
    <p:extLst>
      <p:ext uri="{BB962C8B-B14F-4D97-AF65-F5344CB8AC3E}">
        <p14:creationId xmlns:p14="http://schemas.microsoft.com/office/powerpoint/2010/main" val="406465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equations described</a:t>
            </a:r>
            <a:r>
              <a:rPr lang="en-US" baseline="0" dirty="0" smtClean="0"/>
              <a:t> the </a:t>
            </a:r>
            <a:r>
              <a:rPr lang="en-US" baseline="0" dirty="0" err="1" smtClean="0"/>
              <a:t>costas</a:t>
            </a:r>
            <a:r>
              <a:rPr lang="en-US" baseline="0" dirty="0" smtClean="0"/>
              <a:t> loop as follow</a:t>
            </a:r>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16</a:t>
            </a:fld>
            <a:endParaRPr lang="en-US"/>
          </a:p>
        </p:txBody>
      </p:sp>
    </p:spTree>
    <p:extLst>
      <p:ext uri="{BB962C8B-B14F-4D97-AF65-F5344CB8AC3E}">
        <p14:creationId xmlns:p14="http://schemas.microsoft.com/office/powerpoint/2010/main" val="601056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two signals s1(t) and s2(t) are the output of the VCO, which is driven by the error between the carrier frequency and the VCO’s frequency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Two states can be seen for the </a:t>
            </a:r>
            <a:r>
              <a:rPr lang="en-US" baseline="0" dirty="0" err="1" smtClean="0"/>
              <a:t>costas</a:t>
            </a:r>
            <a:r>
              <a:rPr lang="en-US" baseline="0" dirty="0" smtClean="0"/>
              <a:t> loop Tracking and locked</a:t>
            </a:r>
          </a:p>
          <a:p>
            <a:r>
              <a:rPr lang="en-US" baseline="0" dirty="0" smtClean="0"/>
              <a:t>Tracking: </a:t>
            </a:r>
          </a:p>
          <a:p>
            <a:r>
              <a:rPr lang="en-US" baseline="0" dirty="0" smtClean="0"/>
              <a:t>When tracking, the error is a function of the carrier frequency subtracted by the VCO’s</a:t>
            </a:r>
          </a:p>
          <a:p>
            <a:r>
              <a:rPr lang="en-US" baseline="0" dirty="0" smtClean="0"/>
              <a:t>Locked: </a:t>
            </a:r>
          </a:p>
          <a:p>
            <a:r>
              <a:rPr lang="en-US" baseline="0" dirty="0" smtClean="0"/>
              <a:t>When locked, the signal I2 is observed contains the data scaled by the amplitude</a:t>
            </a:r>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17</a:t>
            </a:fld>
            <a:endParaRPr lang="en-US"/>
          </a:p>
        </p:txBody>
      </p:sp>
    </p:spTree>
    <p:extLst>
      <p:ext uri="{BB962C8B-B14F-4D97-AF65-F5344CB8AC3E}">
        <p14:creationId xmlns:p14="http://schemas.microsoft.com/office/powerpoint/2010/main" val="660927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Simulnk</a:t>
            </a:r>
            <a:r>
              <a:rPr lang="en-US" baseline="0" dirty="0" smtClean="0"/>
              <a:t> the </a:t>
            </a:r>
            <a:r>
              <a:rPr lang="en-US" baseline="0" dirty="0" err="1" smtClean="0"/>
              <a:t>costas</a:t>
            </a:r>
            <a:r>
              <a:rPr lang="en-US" baseline="0" dirty="0" smtClean="0"/>
              <a:t> in Simulink yield the following results</a:t>
            </a:r>
            <a:endParaRPr lang="en-US" dirty="0" smtClean="0"/>
          </a:p>
          <a:p>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18</a:t>
            </a:fld>
            <a:endParaRPr lang="en-US"/>
          </a:p>
        </p:txBody>
      </p:sp>
    </p:spTree>
    <p:extLst>
      <p:ext uri="{BB962C8B-B14F-4D97-AF65-F5344CB8AC3E}">
        <p14:creationId xmlns:p14="http://schemas.microsoft.com/office/powerpoint/2010/main" val="428041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it for this week’s report and thank your time.</a:t>
            </a:r>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20</a:t>
            </a:fld>
            <a:endParaRPr lang="en-US"/>
          </a:p>
        </p:txBody>
      </p:sp>
    </p:spTree>
    <p:extLst>
      <p:ext uri="{BB962C8B-B14F-4D97-AF65-F5344CB8AC3E}">
        <p14:creationId xmlns:p14="http://schemas.microsoft.com/office/powerpoint/2010/main" val="501533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21</a:t>
            </a:fld>
            <a:endParaRPr lang="en-US"/>
          </a:p>
        </p:txBody>
      </p:sp>
    </p:spTree>
    <p:extLst>
      <p:ext uri="{BB962C8B-B14F-4D97-AF65-F5344CB8AC3E}">
        <p14:creationId xmlns:p14="http://schemas.microsoft.com/office/powerpoint/2010/main" val="201866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Hello</a:t>
            </a:r>
            <a:r>
              <a:rPr lang="en-US" baseline="0" dirty="0" smtClean="0"/>
              <a:t> everyone this is </a:t>
            </a:r>
            <a:r>
              <a:rPr lang="en-US" baseline="0" dirty="0" err="1" smtClean="0"/>
              <a:t>cedric</a:t>
            </a:r>
            <a:r>
              <a:rPr lang="en-US" baseline="0" dirty="0" smtClean="0"/>
              <a:t> </a:t>
            </a:r>
            <a:r>
              <a:rPr lang="en-US" baseline="0" dirty="0" err="1" smtClean="0"/>
              <a:t>destin</a:t>
            </a:r>
            <a:r>
              <a:rPr lang="en-US" baseline="0" dirty="0" smtClean="0"/>
              <a:t> from PCG and I would like report our bi-weekly progress for our SD project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8</a:t>
            </a:fld>
            <a:endParaRPr lang="en-US"/>
          </a:p>
        </p:txBody>
      </p:sp>
    </p:spTree>
    <p:extLst>
      <p:ext uri="{BB962C8B-B14F-4D97-AF65-F5344CB8AC3E}">
        <p14:creationId xmlns:p14="http://schemas.microsoft.com/office/powerpoint/2010/main" val="45500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Hello</a:t>
            </a:r>
            <a:r>
              <a:rPr lang="en-US" baseline="0" dirty="0" smtClean="0"/>
              <a:t> everyone this is </a:t>
            </a:r>
            <a:r>
              <a:rPr lang="en-US" baseline="0" dirty="0" err="1" smtClean="0"/>
              <a:t>cedric</a:t>
            </a:r>
            <a:r>
              <a:rPr lang="en-US" baseline="0" dirty="0" smtClean="0"/>
              <a:t> </a:t>
            </a:r>
            <a:r>
              <a:rPr lang="en-US" baseline="0" dirty="0" err="1" smtClean="0"/>
              <a:t>destin</a:t>
            </a:r>
            <a:r>
              <a:rPr lang="en-US" baseline="0" dirty="0" smtClean="0"/>
              <a:t> from PCG and I would like report our bi-weekly progress for our SD project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9</a:t>
            </a:fld>
            <a:endParaRPr lang="en-US"/>
          </a:p>
        </p:txBody>
      </p:sp>
    </p:spTree>
    <p:extLst>
      <p:ext uri="{BB962C8B-B14F-4D97-AF65-F5344CB8AC3E}">
        <p14:creationId xmlns:p14="http://schemas.microsoft.com/office/powerpoint/2010/main" val="63935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team leader previously</a:t>
            </a:r>
            <a:r>
              <a:rPr lang="en-US" baseline="0" dirty="0" smtClean="0"/>
              <a:t> introduced the </a:t>
            </a:r>
            <a:r>
              <a:rPr lang="en-US" baseline="0" dirty="0" err="1" smtClean="0"/>
              <a:t>pacsat</a:t>
            </a:r>
            <a:r>
              <a:rPr lang="en-US" baseline="0" dirty="0" smtClean="0"/>
              <a:t> modem by John </a:t>
            </a:r>
            <a:r>
              <a:rPr lang="en-US" baseline="0" dirty="0" err="1" smtClean="0"/>
              <a:t>Magliacane</a:t>
            </a:r>
            <a:r>
              <a:rPr lang="en-US" baseline="0" dirty="0" smtClean="0"/>
              <a:t>, and a simulation implemented in Simulink.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evaluate the modem, we implemented an AWGN channel and as well as a BER calculator</a:t>
            </a:r>
            <a:endParaRPr lang="en-US" dirty="0" smtClean="0"/>
          </a:p>
          <a:p>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10</a:t>
            </a:fld>
            <a:endParaRPr lang="en-US"/>
          </a:p>
        </p:txBody>
      </p:sp>
    </p:spTree>
    <p:extLst>
      <p:ext uri="{BB962C8B-B14F-4D97-AF65-F5344CB8AC3E}">
        <p14:creationId xmlns:p14="http://schemas.microsoft.com/office/powerpoint/2010/main" val="146423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modem operates unde</a:t>
            </a:r>
            <a:r>
              <a:rPr lang="en-US" baseline="0" dirty="0" smtClean="0"/>
              <a:t>r following conditions</a:t>
            </a:r>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11</a:t>
            </a:fld>
            <a:endParaRPr lang="en-US"/>
          </a:p>
        </p:txBody>
      </p:sp>
    </p:spTree>
    <p:extLst>
      <p:ext uri="{BB962C8B-B14F-4D97-AF65-F5344CB8AC3E}">
        <p14:creationId xmlns:p14="http://schemas.microsoft.com/office/powerpoint/2010/main" val="260958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Analyzing</a:t>
            </a:r>
            <a:r>
              <a:rPr lang="en-US" baseline="0" dirty="0" smtClean="0"/>
              <a:t> the system with following SNR yield the suitable BER.</a:t>
            </a:r>
          </a:p>
          <a:p>
            <a:r>
              <a:rPr lang="en-US" baseline="0" dirty="0" smtClean="0"/>
              <a:t>As illustrated the modem is able to demodulate under very low SNR</a:t>
            </a:r>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12</a:t>
            </a:fld>
            <a:endParaRPr lang="en-US"/>
          </a:p>
        </p:txBody>
      </p:sp>
    </p:spTree>
    <p:extLst>
      <p:ext uri="{BB962C8B-B14F-4D97-AF65-F5344CB8AC3E}">
        <p14:creationId xmlns:p14="http://schemas.microsoft.com/office/powerpoint/2010/main" val="1905482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i="1" dirty="0" smtClean="0"/>
              <a:t>The modem operates using Square and Divide by 2  to demodulate</a:t>
            </a:r>
            <a:endParaRPr lang="en-US" dirty="0" smtClean="0"/>
          </a:p>
          <a:p>
            <a:r>
              <a:rPr lang="en-US" dirty="0" smtClean="0"/>
              <a:t>Which needs a noise</a:t>
            </a:r>
            <a:r>
              <a:rPr lang="en-US" baseline="0" dirty="0" smtClean="0"/>
              <a:t> free signal, and therefore requires very narrow filters</a:t>
            </a:r>
            <a:endParaRPr lang="en-US" dirty="0" smtClean="0"/>
          </a:p>
          <a:p>
            <a:r>
              <a:rPr lang="en-US" dirty="0" smtClean="0"/>
              <a:t>Components such as the Voltage</a:t>
            </a:r>
            <a:r>
              <a:rPr lang="en-US" baseline="0" dirty="0" smtClean="0"/>
              <a:t> controlled oscillator requires to be manually tuned</a:t>
            </a:r>
            <a:endParaRPr lang="en-US" dirty="0" smtClean="0"/>
          </a:p>
          <a:p>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13</a:t>
            </a:fld>
            <a:endParaRPr lang="en-US"/>
          </a:p>
        </p:txBody>
      </p:sp>
    </p:spTree>
    <p:extLst>
      <p:ext uri="{BB962C8B-B14F-4D97-AF65-F5344CB8AC3E}">
        <p14:creationId xmlns:p14="http://schemas.microsoft.com/office/powerpoint/2010/main" val="353858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t>
            </a:r>
            <a:r>
              <a:rPr lang="en-US" baseline="0" dirty="0" smtClean="0"/>
              <a:t> the past two weeks, the </a:t>
            </a:r>
            <a:r>
              <a:rPr lang="en-US" baseline="0" dirty="0" err="1" smtClean="0"/>
              <a:t>costas</a:t>
            </a:r>
            <a:r>
              <a:rPr lang="en-US" baseline="0" dirty="0" smtClean="0"/>
              <a:t> loop has been considered for demodulation of our BPSK signals</a:t>
            </a:r>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14</a:t>
            </a:fld>
            <a:endParaRPr lang="en-US"/>
          </a:p>
        </p:txBody>
      </p:sp>
    </p:spTree>
    <p:extLst>
      <p:ext uri="{BB962C8B-B14F-4D97-AF65-F5344CB8AC3E}">
        <p14:creationId xmlns:p14="http://schemas.microsoft.com/office/powerpoint/2010/main" val="1599291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costas</a:t>
            </a:r>
            <a:r>
              <a:rPr lang="en-US" baseline="0" dirty="0" smtClean="0"/>
              <a:t> loop is represented as illustrated in the figure, where r(t) is the received BPSK signal</a:t>
            </a:r>
            <a:endParaRPr lang="en-US" dirty="0"/>
          </a:p>
        </p:txBody>
      </p:sp>
      <p:sp>
        <p:nvSpPr>
          <p:cNvPr id="4" name="Slide Number Placeholder 3"/>
          <p:cNvSpPr>
            <a:spLocks noGrp="1"/>
          </p:cNvSpPr>
          <p:nvPr>
            <p:ph type="sldNum" sz="quarter" idx="10"/>
          </p:nvPr>
        </p:nvSpPr>
        <p:spPr/>
        <p:txBody>
          <a:bodyPr/>
          <a:lstStyle/>
          <a:p>
            <a:fld id="{82BF0421-3AEA-4756-939B-E9649189A007}" type="slidenum">
              <a:rPr lang="en-US" smtClean="0"/>
              <a:t>15</a:t>
            </a:fld>
            <a:endParaRPr lang="en-US"/>
          </a:p>
        </p:txBody>
      </p:sp>
    </p:spTree>
    <p:extLst>
      <p:ext uri="{BB962C8B-B14F-4D97-AF65-F5344CB8AC3E}">
        <p14:creationId xmlns:p14="http://schemas.microsoft.com/office/powerpoint/2010/main" val="218629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76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55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317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23660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730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10/31/2013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0767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10/31/2013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3458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1429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586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656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404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262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2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219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9014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7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807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10/31/2013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756979"/>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ka9q.net/space.html"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758" y="277857"/>
            <a:ext cx="9843351" cy="2827383"/>
          </a:xfrm>
        </p:spPr>
        <p:txBody>
          <a:bodyPr anchor="ctr">
            <a:normAutofit/>
          </a:bodyPr>
          <a:lstStyle/>
          <a:p>
            <a:pPr algn="ctr"/>
            <a:r>
              <a:rPr lang="en-US" sz="3200" b="1" dirty="0" smtClean="0">
                <a:solidFill>
                  <a:srgbClr val="FFFF00"/>
                </a:solidFill>
                <a:latin typeface="+mn-lt"/>
                <a:cs typeface="Aharoni" panose="02010803020104030203" pitchFamily="2" charset="-79"/>
              </a:rPr>
              <a:t>Programmable Communication Group </a:t>
            </a:r>
            <a:r>
              <a:rPr lang="en-US" sz="3200" dirty="0" smtClean="0">
                <a:latin typeface="Aharoni" panose="02010803020104030203" pitchFamily="2" charset="-79"/>
                <a:cs typeface="Aharoni" panose="02010803020104030203" pitchFamily="2" charset="-79"/>
              </a:rPr>
              <a:t/>
            </a:r>
            <a:br>
              <a:rPr lang="en-US" sz="3200" dirty="0" smtClean="0">
                <a:latin typeface="Aharoni" panose="02010803020104030203" pitchFamily="2" charset="-79"/>
                <a:cs typeface="Aharoni" panose="02010803020104030203" pitchFamily="2" charset="-79"/>
              </a:rPr>
            </a:br>
            <a:r>
              <a:rPr lang="en-US" sz="3200" dirty="0" smtClean="0">
                <a:latin typeface="Aharoni" panose="02010803020104030203" pitchFamily="2" charset="-79"/>
                <a:cs typeface="Aharoni" panose="02010803020104030203" pitchFamily="2" charset="-79"/>
              </a:rPr>
              <a:t> </a:t>
            </a:r>
            <a:r>
              <a:rPr lang="en-US" sz="3200" dirty="0" smtClean="0">
                <a:latin typeface="Calibri" panose="020F0502020204030204" pitchFamily="34" charset="0"/>
              </a:rPr>
              <a:t/>
            </a:r>
            <a:br>
              <a:rPr lang="en-US" sz="3200" dirty="0" smtClean="0">
                <a:latin typeface="Calibri" panose="020F0502020204030204" pitchFamily="34" charset="0"/>
              </a:rPr>
            </a:br>
            <a:r>
              <a:rPr lang="en-US" sz="3200" dirty="0">
                <a:latin typeface="Calibri" panose="020F0502020204030204" pitchFamily="34" charset="0"/>
              </a:rPr>
              <a:t>Using </a:t>
            </a:r>
            <a:r>
              <a:rPr lang="en-US" sz="3200" dirty="0" smtClean="0">
                <a:latin typeface="Calibri" panose="020F0502020204030204" pitchFamily="34" charset="0"/>
              </a:rPr>
              <a:t>FPGA Technology </a:t>
            </a:r>
            <a:r>
              <a:rPr lang="en-US" sz="3200" dirty="0">
                <a:latin typeface="Calibri" panose="020F0502020204030204" pitchFamily="34" charset="0"/>
              </a:rPr>
              <a:t>to M</a:t>
            </a:r>
            <a:r>
              <a:rPr lang="en-US" sz="3200" dirty="0" smtClean="0">
                <a:latin typeface="Calibri" panose="020F0502020204030204" pitchFamily="34" charset="0"/>
              </a:rPr>
              <a:t>odernize the </a:t>
            </a:r>
            <a:br>
              <a:rPr lang="en-US" sz="3200" dirty="0" smtClean="0">
                <a:latin typeface="Calibri" panose="020F0502020204030204" pitchFamily="34" charset="0"/>
              </a:rPr>
            </a:br>
            <a:r>
              <a:rPr lang="en-US" sz="3200" dirty="0" smtClean="0">
                <a:latin typeface="Calibri" panose="020F0502020204030204" pitchFamily="34" charset="0"/>
              </a:rPr>
              <a:t>KD2BD Amateur Radio Satellite Modem</a:t>
            </a:r>
            <a:br>
              <a:rPr lang="en-US" sz="3200" dirty="0" smtClean="0">
                <a:latin typeface="Calibri" panose="020F0502020204030204" pitchFamily="34" charset="0"/>
              </a:rPr>
            </a:br>
            <a:endParaRPr lang="en-US" sz="3200" dirty="0">
              <a:latin typeface="Calibri" panose="020F0502020204030204" pitchFamily="34" charset="0"/>
            </a:endParaRPr>
          </a:p>
        </p:txBody>
      </p:sp>
      <p:sp>
        <p:nvSpPr>
          <p:cNvPr id="3" name="Subtitle 2"/>
          <p:cNvSpPr>
            <a:spLocks noGrp="1"/>
          </p:cNvSpPr>
          <p:nvPr>
            <p:ph type="subTitle" idx="1"/>
          </p:nvPr>
        </p:nvSpPr>
        <p:spPr>
          <a:xfrm>
            <a:off x="1643645" y="2456298"/>
            <a:ext cx="8791575" cy="3696236"/>
          </a:xfrm>
        </p:spPr>
        <p:txBody>
          <a:bodyPr>
            <a:normAutofit/>
          </a:bodyPr>
          <a:lstStyle/>
          <a:p>
            <a:pPr algn="ctr"/>
            <a:r>
              <a:rPr lang="en-US" sz="2800" dirty="0" smtClean="0">
                <a:solidFill>
                  <a:srgbClr val="FF0000"/>
                </a:solidFill>
                <a:latin typeface="Calibri" panose="020F0502020204030204" pitchFamily="34" charset="0"/>
              </a:rPr>
              <a:t> </a:t>
            </a:r>
          </a:p>
          <a:p>
            <a:pPr algn="ctr"/>
            <a:endParaRPr lang="en-US" sz="2400" dirty="0" smtClean="0">
              <a:solidFill>
                <a:srgbClr val="FFC000"/>
              </a:solidFill>
              <a:latin typeface="Calibri" panose="020F0502020204030204" pitchFamily="34" charset="0"/>
            </a:endParaRPr>
          </a:p>
          <a:p>
            <a:pPr algn="ctr"/>
            <a:r>
              <a:rPr lang="en-US" sz="2400" dirty="0" smtClean="0">
                <a:solidFill>
                  <a:srgbClr val="FFC000"/>
                </a:solidFill>
                <a:latin typeface="Calibri" panose="020F0502020204030204" pitchFamily="34" charset="0"/>
              </a:rPr>
              <a:t>Category 2 – Project with active research agenda</a:t>
            </a:r>
          </a:p>
          <a:p>
            <a:pPr algn="ctr"/>
            <a:endParaRPr lang="en-US" sz="2800" dirty="0" smtClean="0">
              <a:solidFill>
                <a:srgbClr val="FFFF00"/>
              </a:solidFill>
            </a:endParaRPr>
          </a:p>
        </p:txBody>
      </p:sp>
      <p:sp>
        <p:nvSpPr>
          <p:cNvPr id="4" name="TextBox 3"/>
          <p:cNvSpPr txBox="1"/>
          <p:nvPr/>
        </p:nvSpPr>
        <p:spPr>
          <a:xfrm>
            <a:off x="0" y="4304416"/>
            <a:ext cx="12192000" cy="2031325"/>
          </a:xfrm>
          <a:prstGeom prst="rect">
            <a:avLst/>
          </a:prstGeom>
          <a:solidFill>
            <a:schemeClr val="bg1">
              <a:alpha val="60000"/>
            </a:schemeClr>
          </a:solidFill>
          <a:effectLst>
            <a:glow rad="2286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smtClean="0">
                <a:solidFill>
                  <a:srgbClr val="FFFF00"/>
                </a:solidFill>
                <a:latin typeface="Calibri" panose="020F0502020204030204" pitchFamily="34" charset="0"/>
              </a:rPr>
              <a:t>SD1 </a:t>
            </a:r>
            <a:r>
              <a:rPr lang="en-US" b="1" dirty="0">
                <a:solidFill>
                  <a:srgbClr val="FFFF00"/>
                </a:solidFill>
                <a:latin typeface="Calibri" panose="020F0502020204030204" pitchFamily="34" charset="0"/>
              </a:rPr>
              <a:t>Team:</a:t>
            </a:r>
          </a:p>
          <a:p>
            <a:pPr algn="ctr"/>
            <a:r>
              <a:rPr lang="en-US" dirty="0">
                <a:solidFill>
                  <a:schemeClr val="tx1"/>
                </a:solidFill>
                <a:latin typeface="Calibri" panose="020F0502020204030204" pitchFamily="34" charset="0"/>
              </a:rPr>
              <a:t>Brandon </a:t>
            </a:r>
            <a:r>
              <a:rPr lang="en-US" dirty="0" smtClean="0">
                <a:solidFill>
                  <a:schemeClr val="tx1"/>
                </a:solidFill>
                <a:latin typeface="Calibri" panose="020F0502020204030204" pitchFamily="34" charset="0"/>
              </a:rPr>
              <a:t>Keith </a:t>
            </a:r>
            <a:r>
              <a:rPr lang="en-US" dirty="0">
                <a:solidFill>
                  <a:schemeClr val="tx1"/>
                </a:solidFill>
                <a:latin typeface="Calibri" panose="020F0502020204030204" pitchFamily="34" charset="0"/>
              </a:rPr>
              <a:t>(ECE)</a:t>
            </a:r>
          </a:p>
          <a:p>
            <a:pPr algn="ctr"/>
            <a:r>
              <a:rPr lang="en-US" dirty="0">
                <a:solidFill>
                  <a:schemeClr val="tx1"/>
                </a:solidFill>
                <a:latin typeface="Calibri" panose="020F0502020204030204" pitchFamily="34" charset="0"/>
              </a:rPr>
              <a:t>Cedric Destin (EE)</a:t>
            </a:r>
          </a:p>
          <a:p>
            <a:pPr algn="ctr"/>
            <a:r>
              <a:rPr lang="en-US" dirty="0">
                <a:solidFill>
                  <a:schemeClr val="tx1"/>
                </a:solidFill>
                <a:latin typeface="Calibri" panose="020F0502020204030204" pitchFamily="34" charset="0"/>
              </a:rPr>
              <a:t>Brian </a:t>
            </a:r>
            <a:r>
              <a:rPr lang="en-US" dirty="0" err="1">
                <a:solidFill>
                  <a:schemeClr val="tx1"/>
                </a:solidFill>
                <a:latin typeface="Calibri" panose="020F0502020204030204" pitchFamily="34" charset="0"/>
              </a:rPr>
              <a:t>Thibodeau</a:t>
            </a:r>
            <a:r>
              <a:rPr lang="en-US" dirty="0">
                <a:solidFill>
                  <a:schemeClr val="tx1"/>
                </a:solidFill>
                <a:latin typeface="Calibri" panose="020F0502020204030204" pitchFamily="34" charset="0"/>
              </a:rPr>
              <a:t> (EE</a:t>
            </a:r>
            <a:r>
              <a:rPr lang="en-US" dirty="0" smtClean="0">
                <a:solidFill>
                  <a:schemeClr val="tx1"/>
                </a:solidFill>
                <a:latin typeface="Calibri" panose="020F0502020204030204" pitchFamily="34" charset="0"/>
              </a:rPr>
              <a:t>)</a:t>
            </a:r>
          </a:p>
          <a:p>
            <a:pPr algn="ctr"/>
            <a:endParaRPr lang="en-US" dirty="0">
              <a:solidFill>
                <a:schemeClr val="tx1"/>
              </a:solidFill>
              <a:latin typeface="Calibri" panose="020F0502020204030204" pitchFamily="34" charset="0"/>
            </a:endParaRPr>
          </a:p>
          <a:p>
            <a:pPr algn="ctr"/>
            <a:r>
              <a:rPr lang="en-US" b="1" dirty="0" smtClean="0">
                <a:solidFill>
                  <a:srgbClr val="FFFF00"/>
                </a:solidFill>
                <a:latin typeface="Calibri" panose="020F0502020204030204" pitchFamily="34" charset="0"/>
              </a:rPr>
              <a:t>SD1 Advisor</a:t>
            </a:r>
            <a:r>
              <a:rPr lang="en-US" b="1" dirty="0">
                <a:solidFill>
                  <a:srgbClr val="FFFF00"/>
                </a:solidFill>
                <a:latin typeface="Calibri" panose="020F0502020204030204" pitchFamily="34" charset="0"/>
              </a:rPr>
              <a:t>:</a:t>
            </a:r>
          </a:p>
          <a:p>
            <a:pPr algn="ctr"/>
            <a:r>
              <a:rPr lang="en-US" dirty="0">
                <a:solidFill>
                  <a:schemeClr val="tx1"/>
                </a:solidFill>
                <a:latin typeface="Calibri" panose="020F0502020204030204" pitchFamily="34" charset="0"/>
              </a:rPr>
              <a:t>Professor Dennis Silage, PhD (ECE)</a:t>
            </a:r>
          </a:p>
        </p:txBody>
      </p:sp>
    </p:spTree>
    <p:extLst>
      <p:ext uri="{BB962C8B-B14F-4D97-AF65-F5344CB8AC3E}">
        <p14:creationId xmlns:p14="http://schemas.microsoft.com/office/powerpoint/2010/main" val="299254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Analyze System</a:t>
            </a:r>
            <a:r>
              <a:rPr lang="en-US" sz="2400" dirty="0" smtClean="0">
                <a:solidFill>
                  <a:srgbClr val="FFFF00"/>
                </a:solidFill>
              </a:rPr>
              <a:t>1</a:t>
            </a:r>
            <a:endParaRPr lang="en-US" dirty="0"/>
          </a:p>
        </p:txBody>
      </p:sp>
      <p:pic>
        <p:nvPicPr>
          <p:cNvPr id="5" name="Content Placeholder 4"/>
          <p:cNvPicPr>
            <a:picLocks noGrp="1" noChangeAspect="1"/>
          </p:cNvPicPr>
          <p:nvPr>
            <p:ph idx="1"/>
          </p:nvPr>
        </p:nvPicPr>
        <p:blipFill>
          <a:blip r:embed="rId3"/>
          <a:stretch>
            <a:fillRect/>
          </a:stretch>
        </p:blipFill>
        <p:spPr>
          <a:xfrm>
            <a:off x="1669983" y="2962316"/>
            <a:ext cx="8947150" cy="3258180"/>
          </a:xfrm>
          <a:prstGeom prst="rect">
            <a:avLst/>
          </a:prstGeom>
        </p:spPr>
      </p:pic>
    </p:spTree>
    <p:extLst>
      <p:ext uri="{BB962C8B-B14F-4D97-AF65-F5344CB8AC3E}">
        <p14:creationId xmlns:p14="http://schemas.microsoft.com/office/powerpoint/2010/main" val="982244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Analyze System</a:t>
            </a:r>
            <a:r>
              <a:rPr lang="en-US" sz="2400" dirty="0" smtClean="0">
                <a:solidFill>
                  <a:srgbClr val="FFFF00"/>
                </a:solidFill>
              </a:rPr>
              <a:t>1 Simulation Parameters</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872173237"/>
                  </p:ext>
                </p:extLst>
              </p:nvPr>
            </p:nvGraphicFramePr>
            <p:xfrm>
              <a:off x="1865121" y="2579284"/>
              <a:ext cx="7650838" cy="1902826"/>
            </p:xfrm>
            <a:graphic>
              <a:graphicData uri="http://schemas.openxmlformats.org/drawingml/2006/table">
                <a:tbl>
                  <a:tblPr firstRow="1" bandRow="1">
                    <a:tableStyleId>{00A15C55-8517-42AA-B614-E9B94910E393}</a:tableStyleId>
                  </a:tblPr>
                  <a:tblGrid>
                    <a:gridCol w="1175493"/>
                    <a:gridCol w="2651542"/>
                    <a:gridCol w="2651542"/>
                    <a:gridCol w="1172261"/>
                  </a:tblGrid>
                  <a:tr h="712864">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𝑻</m:t>
                                    </m:r>
                                  </m:e>
                                  <m:sub>
                                    <m:r>
                                      <a:rPr lang="en-US" b="1" i="1" smtClean="0">
                                        <a:latin typeface="Cambria Math" panose="02040503050406030204" pitchFamily="18" charset="0"/>
                                      </a:rPr>
                                      <m:t>𝒔</m:t>
                                    </m:r>
                                  </m:sub>
                                </m:sSub>
                                <m:r>
                                  <a:rPr lang="en-US" b="1" i="1" smtClean="0">
                                    <a:latin typeface="Cambria Math" panose="02040503050406030204" pitchFamily="18" charset="0"/>
                                  </a:rPr>
                                  <m:t> (</m:t>
                                </m:r>
                                <m:r>
                                  <a:rPr lang="en-US" b="1" i="1" smtClean="0">
                                    <a:latin typeface="Cambria Math" panose="02040503050406030204" pitchFamily="18" charset="0"/>
                                  </a:rPr>
                                  <m:t>𝒔𝒆𝒄</m:t>
                                </m:r>
                                <m:r>
                                  <a:rPr lang="en-US" b="1" i="1" smtClean="0">
                                    <a:latin typeface="Cambria Math" panose="02040503050406030204" pitchFamily="18" charset="0"/>
                                  </a:rPr>
                                  <m:t>)</m:t>
                                </m:r>
                              </m:oMath>
                            </m:oMathPara>
                          </a14:m>
                          <a:endParaRPr lang="en-US" dirty="0"/>
                        </a:p>
                      </a:txBody>
                      <a:tcPr/>
                    </a:tc>
                    <a:tc>
                      <a:txBody>
                        <a:bodyPr/>
                        <a:lstStyle/>
                        <a:p>
                          <a:pPr algn="ctr"/>
                          <a14:m>
                            <m:oMath xmlns:m="http://schemas.openxmlformats.org/officeDocument/2006/math">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𝒇</m:t>
                                  </m:r>
                                </m:e>
                                <m:sub>
                                  <m:r>
                                    <a:rPr lang="en-US" b="1" i="1" dirty="0" smtClean="0">
                                      <a:latin typeface="Cambria Math" panose="02040503050406030204" pitchFamily="18" charset="0"/>
                                    </a:rPr>
                                    <m:t>𝒄</m:t>
                                  </m:r>
                                </m:sub>
                              </m:sSub>
                              <m:r>
                                <a:rPr lang="en-US" b="1" i="1" dirty="0" smtClean="0">
                                  <a:latin typeface="Cambria Math" panose="02040503050406030204" pitchFamily="18" charset="0"/>
                                </a:rPr>
                                <m:t> (</m:t>
                              </m:r>
                              <m:r>
                                <a:rPr lang="en-US" b="1" i="1" dirty="0" smtClean="0">
                                  <a:latin typeface="Cambria Math" panose="02040503050406030204" pitchFamily="18" charset="0"/>
                                </a:rPr>
                                <m:t>𝑯𝒛</m:t>
                              </m:r>
                              <m:r>
                                <a:rPr lang="en-US" b="1" i="1" dirty="0" smtClean="0">
                                  <a:latin typeface="Cambria Math" panose="02040503050406030204" pitchFamily="18" charset="0"/>
                                </a:rPr>
                                <m:t>)</m:t>
                              </m:r>
                            </m:oMath>
                          </a14:m>
                          <a:r>
                            <a:rPr lang="en-US" i="1" dirty="0" smtClean="0"/>
                            <a:t> </a:t>
                          </a:r>
                          <a:endParaRPr lang="en-US" i="1" dirty="0"/>
                        </a:p>
                      </a:txBody>
                      <a:tcPr/>
                    </a:tc>
                    <a:tc>
                      <a:txBody>
                        <a:bodyPr/>
                        <a:lstStyle/>
                        <a:p>
                          <a:pPr algn="ctr"/>
                          <a:r>
                            <a:rPr lang="en-US" dirty="0" smtClean="0"/>
                            <a:t>Amplitude</a:t>
                          </a:r>
                          <a:r>
                            <a:rPr lang="en-US" baseline="0" dirty="0" smtClean="0"/>
                            <a:t> of BPSK (V)</a:t>
                          </a:r>
                          <a:endParaRPr lang="en-US" dirty="0"/>
                        </a:p>
                      </a:txBody>
                      <a:tcPr/>
                    </a:tc>
                    <a:tc>
                      <a:txBody>
                        <a:bodyPr/>
                        <a:lstStyle/>
                        <a:p>
                          <a:pPr algn="ctr"/>
                          <a:r>
                            <a:rPr lang="en-US" dirty="0" smtClean="0"/>
                            <a:t>P (Watt)</a:t>
                          </a:r>
                          <a:endParaRPr lang="en-US" dirty="0"/>
                        </a:p>
                      </a:txBody>
                      <a:tcPr/>
                    </a:tc>
                  </a:tr>
                  <a:tr h="11899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1200</m:t>
                                    </m:r>
                                  </m:den>
                                </m:f>
                              </m:oMath>
                            </m:oMathPara>
                          </a14:m>
                          <a:endParaRPr lang="en-US" b="0" dirty="0"/>
                        </a:p>
                      </a:txBody>
                      <a:tcPr/>
                    </a:tc>
                    <a:tc>
                      <a:txBody>
                        <a:bodyPr/>
                        <a:lstStyle/>
                        <a:p>
                          <a:pPr algn="ctr"/>
                          <a:r>
                            <a:rPr lang="en-US" dirty="0" smtClean="0"/>
                            <a:t>1200</a:t>
                          </a:r>
                          <a:endParaRPr lang="en-US" dirty="0"/>
                        </a:p>
                      </a:txBody>
                      <a:tcPr/>
                    </a:tc>
                    <a:tc>
                      <a:txBody>
                        <a:bodyPr/>
                        <a:lstStyle/>
                        <a:p>
                          <a:pPr algn="ctr"/>
                          <a:r>
                            <a:rPr lang="en-US" dirty="0" smtClean="0"/>
                            <a:t>5</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2</m:t>
                                    </m:r>
                                  </m:den>
                                </m:f>
                              </m:oMath>
                            </m:oMathPara>
                          </a14:m>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872173237"/>
                  </p:ext>
                </p:extLst>
              </p:nvPr>
            </p:nvGraphicFramePr>
            <p:xfrm>
              <a:off x="1865121" y="2579284"/>
              <a:ext cx="7650838" cy="1902826"/>
            </p:xfrm>
            <a:graphic>
              <a:graphicData uri="http://schemas.openxmlformats.org/drawingml/2006/table">
                <a:tbl>
                  <a:tblPr firstRow="1" bandRow="1">
                    <a:tableStyleId>{00A15C55-8517-42AA-B614-E9B94910E393}</a:tableStyleId>
                  </a:tblPr>
                  <a:tblGrid>
                    <a:gridCol w="1175493"/>
                    <a:gridCol w="2651542"/>
                    <a:gridCol w="2651542"/>
                    <a:gridCol w="1172261"/>
                  </a:tblGrid>
                  <a:tr h="712864">
                    <a:tc>
                      <a:txBody>
                        <a:bodyPr/>
                        <a:lstStyle/>
                        <a:p>
                          <a:endParaRPr lang="en-US"/>
                        </a:p>
                      </a:txBody>
                      <a:tcPr>
                        <a:blipFill rotWithShape="0">
                          <a:blip r:embed="rId3"/>
                          <a:stretch>
                            <a:fillRect l="-518" t="-4274" r="-553368" b="-169231"/>
                          </a:stretch>
                        </a:blipFill>
                      </a:tcPr>
                    </a:tc>
                    <a:tc>
                      <a:txBody>
                        <a:bodyPr/>
                        <a:lstStyle/>
                        <a:p>
                          <a:endParaRPr lang="en-US"/>
                        </a:p>
                      </a:txBody>
                      <a:tcPr>
                        <a:blipFill rotWithShape="0">
                          <a:blip r:embed="rId3"/>
                          <a:stretch>
                            <a:fillRect l="-44495" t="-4274" r="-144954" b="-169231"/>
                          </a:stretch>
                        </a:blipFill>
                      </a:tcPr>
                    </a:tc>
                    <a:tc>
                      <a:txBody>
                        <a:bodyPr/>
                        <a:lstStyle/>
                        <a:p>
                          <a:pPr algn="ctr"/>
                          <a:r>
                            <a:rPr lang="en-US" dirty="0" smtClean="0"/>
                            <a:t>Amplitude</a:t>
                          </a:r>
                          <a:r>
                            <a:rPr lang="en-US" baseline="0" dirty="0" smtClean="0"/>
                            <a:t> of BPSK (V)</a:t>
                          </a:r>
                          <a:endParaRPr lang="en-US" dirty="0"/>
                        </a:p>
                      </a:txBody>
                      <a:tcPr/>
                    </a:tc>
                    <a:tc>
                      <a:txBody>
                        <a:bodyPr/>
                        <a:lstStyle/>
                        <a:p>
                          <a:pPr algn="ctr"/>
                          <a:r>
                            <a:rPr lang="en-US" dirty="0" smtClean="0"/>
                            <a:t>P (Watt)</a:t>
                          </a:r>
                          <a:endParaRPr lang="en-US" dirty="0"/>
                        </a:p>
                      </a:txBody>
                      <a:tcPr/>
                    </a:tc>
                  </a:tr>
                  <a:tr h="1189962">
                    <a:tc>
                      <a:txBody>
                        <a:bodyPr/>
                        <a:lstStyle/>
                        <a:p>
                          <a:endParaRPr lang="en-US"/>
                        </a:p>
                      </a:txBody>
                      <a:tcPr>
                        <a:blipFill rotWithShape="0">
                          <a:blip r:embed="rId3"/>
                          <a:stretch>
                            <a:fillRect l="-518" t="-62245" r="-553368" b="-1020"/>
                          </a:stretch>
                        </a:blipFill>
                      </a:tcPr>
                    </a:tc>
                    <a:tc>
                      <a:txBody>
                        <a:bodyPr/>
                        <a:lstStyle/>
                        <a:p>
                          <a:pPr algn="ctr"/>
                          <a:r>
                            <a:rPr lang="en-US" dirty="0" smtClean="0"/>
                            <a:t>1200</a:t>
                          </a:r>
                          <a:endParaRPr lang="en-US" dirty="0"/>
                        </a:p>
                      </a:txBody>
                      <a:tcPr/>
                    </a:tc>
                    <a:tc>
                      <a:txBody>
                        <a:bodyPr/>
                        <a:lstStyle/>
                        <a:p>
                          <a:pPr algn="ctr"/>
                          <a:r>
                            <a:rPr lang="en-US" dirty="0" smtClean="0"/>
                            <a:t>5</a:t>
                          </a:r>
                          <a:endParaRPr lang="en-US" dirty="0"/>
                        </a:p>
                      </a:txBody>
                      <a:tcPr/>
                    </a:tc>
                    <a:tc>
                      <a:txBody>
                        <a:bodyPr/>
                        <a:lstStyle/>
                        <a:p>
                          <a:endParaRPr lang="en-US"/>
                        </a:p>
                      </a:txBody>
                      <a:tcPr>
                        <a:blipFill rotWithShape="0">
                          <a:blip r:embed="rId3"/>
                          <a:stretch>
                            <a:fillRect l="-551813" t="-62245" r="-2073" b="-1020"/>
                          </a:stretch>
                        </a:blipFill>
                      </a:tcPr>
                    </a:tc>
                  </a:tr>
                </a:tbl>
              </a:graphicData>
            </a:graphic>
          </p:graphicFrame>
        </mc:Fallback>
      </mc:AlternateContent>
    </p:spTree>
    <p:extLst>
      <p:ext uri="{BB962C8B-B14F-4D97-AF65-F5344CB8AC3E}">
        <p14:creationId xmlns:p14="http://schemas.microsoft.com/office/powerpoint/2010/main" val="480582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Analyze System</a:t>
            </a:r>
            <a:r>
              <a:rPr lang="en-US" sz="2800" dirty="0" smtClean="0">
                <a:solidFill>
                  <a:srgbClr val="FFFF00"/>
                </a:solidFill>
              </a:rPr>
              <a:t>2</a:t>
            </a:r>
            <a:endParaRPr lang="en-US" dirty="0"/>
          </a:p>
        </p:txBody>
      </p:sp>
      <p:sp>
        <p:nvSpPr>
          <p:cNvPr id="3" name="Content Placeholder 2"/>
          <p:cNvSpPr>
            <a:spLocks noGrp="1"/>
          </p:cNvSpPr>
          <p:nvPr>
            <p:ph idx="1"/>
          </p:nvPr>
        </p:nvSpPr>
        <p:spPr/>
        <p:txBody>
          <a:bodyPr/>
          <a:lstStyle/>
          <a:p>
            <a:r>
              <a:rPr lang="en-US" dirty="0" smtClean="0"/>
              <a:t>Calculating the BER due do the AWGN of KD2BD </a:t>
            </a:r>
            <a:r>
              <a:rPr lang="en-US" dirty="0" err="1" smtClean="0"/>
              <a:t>Pacsat</a:t>
            </a:r>
            <a:r>
              <a:rPr lang="en-US" dirty="0" smtClean="0"/>
              <a:t> Modem in Simulink</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46315452"/>
              </p:ext>
            </p:extLst>
          </p:nvPr>
        </p:nvGraphicFramePr>
        <p:xfrm>
          <a:off x="1491088" y="2951880"/>
          <a:ext cx="8128000" cy="3703320"/>
        </p:xfrm>
        <a:graphic>
          <a:graphicData uri="http://schemas.openxmlformats.org/drawingml/2006/table">
            <a:tbl>
              <a:tblPr firstRow="1" bandRow="1">
                <a:tableStyleId>{00A15C55-8517-42AA-B614-E9B94910E393}</a:tableStyleId>
              </a:tblPr>
              <a:tblGrid>
                <a:gridCol w="4064000"/>
                <a:gridCol w="4064000"/>
              </a:tblGrid>
              <a:tr h="343531">
                <a:tc>
                  <a:txBody>
                    <a:bodyPr/>
                    <a:lstStyle/>
                    <a:p>
                      <a:r>
                        <a:rPr lang="en-US" dirty="0" smtClean="0"/>
                        <a:t>SNR (dB)</a:t>
                      </a:r>
                      <a:endParaRPr lang="en-US" dirty="0"/>
                    </a:p>
                  </a:txBody>
                  <a:tcPr/>
                </a:tc>
                <a:tc>
                  <a:txBody>
                    <a:bodyPr/>
                    <a:lstStyle/>
                    <a:p>
                      <a:r>
                        <a:rPr lang="en-US" dirty="0" smtClean="0"/>
                        <a:t>BER</a:t>
                      </a:r>
                      <a:endParaRPr lang="en-US" dirty="0"/>
                    </a:p>
                  </a:txBody>
                  <a:tcPr/>
                </a:tc>
              </a:tr>
              <a:tr h="370840">
                <a:tc>
                  <a:txBody>
                    <a:bodyPr/>
                    <a:lstStyle/>
                    <a:p>
                      <a:pPr algn="l"/>
                      <a:r>
                        <a:rPr lang="en-US" dirty="0" smtClean="0"/>
                        <a:t>25</a:t>
                      </a:r>
                      <a:endParaRPr lang="en-US" dirty="0"/>
                    </a:p>
                  </a:txBody>
                  <a:tcPr/>
                </a:tc>
                <a:tc>
                  <a:txBody>
                    <a:bodyPr/>
                    <a:lstStyle/>
                    <a:p>
                      <a:r>
                        <a:rPr lang="en-US" sz="1800" kern="1200" dirty="0" smtClean="0">
                          <a:effectLst/>
                        </a:rPr>
                        <a:t>0.008</a:t>
                      </a:r>
                      <a:endParaRPr lang="en-US" dirty="0"/>
                    </a:p>
                  </a:txBody>
                  <a:tcPr/>
                </a:tc>
              </a:tr>
              <a:tr h="370840">
                <a:tc>
                  <a:txBody>
                    <a:bodyPr/>
                    <a:lstStyle/>
                    <a:p>
                      <a:pPr algn="l"/>
                      <a:r>
                        <a:rPr lang="en-US" dirty="0" smtClean="0"/>
                        <a:t>15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0.009</a:t>
                      </a:r>
                      <a:endParaRPr lang="en-US" dirty="0" smtClean="0">
                        <a:effectLst/>
                      </a:endParaRPr>
                    </a:p>
                  </a:txBody>
                  <a:tcPr/>
                </a:tc>
              </a:tr>
              <a:tr h="370840">
                <a:tc>
                  <a:txBody>
                    <a:bodyPr/>
                    <a:lstStyle/>
                    <a:p>
                      <a:pPr algn="l"/>
                      <a:r>
                        <a:rPr lang="en-US" dirty="0" smtClean="0"/>
                        <a:t>10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0.011</a:t>
                      </a:r>
                      <a:endParaRPr lang="en-US" dirty="0" smtClean="0">
                        <a:effectLst/>
                      </a:endParaRPr>
                    </a:p>
                  </a:txBody>
                  <a:tcPr/>
                </a:tc>
              </a:tr>
              <a:tr h="370840">
                <a:tc>
                  <a:txBody>
                    <a:bodyPr/>
                    <a:lstStyle/>
                    <a:p>
                      <a:pPr algn="l"/>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0.008</a:t>
                      </a:r>
                      <a:endParaRPr lang="en-US" dirty="0" smtClean="0">
                        <a:effectLst/>
                      </a:endParaRPr>
                    </a:p>
                  </a:txBody>
                  <a:tcPr/>
                </a:tc>
              </a:tr>
              <a:tr h="370840">
                <a:tc>
                  <a:txBody>
                    <a:bodyPr/>
                    <a:lstStyle/>
                    <a:p>
                      <a:pPr algn="l"/>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0.005</a:t>
                      </a:r>
                      <a:endParaRPr lang="en-US" dirty="0" smtClean="0">
                        <a:effectLst/>
                      </a:endParaRPr>
                    </a:p>
                  </a:txBody>
                  <a:tcPr/>
                </a:tc>
              </a:tr>
              <a:tr h="370840">
                <a:tc>
                  <a:txBody>
                    <a:bodyPr/>
                    <a:lstStyle/>
                    <a:p>
                      <a:pPr algn="l"/>
                      <a:r>
                        <a:rPr lang="en-US" dirty="0" smtClean="0"/>
                        <a:t>1.5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0.006</a:t>
                      </a:r>
                      <a:endParaRPr lang="en-US" dirty="0" smtClean="0">
                        <a:effectLst/>
                      </a:endParaRPr>
                    </a:p>
                  </a:txBody>
                  <a:tcPr/>
                </a:tc>
              </a:tr>
              <a:tr h="370840">
                <a:tc>
                  <a:txBody>
                    <a:bodyPr/>
                    <a:lstStyle/>
                    <a:p>
                      <a:pPr algn="l"/>
                      <a:r>
                        <a:rPr lang="en-US" dirty="0" smtClean="0"/>
                        <a:t>1</a:t>
                      </a:r>
                      <a:endParaRPr lang="en-US" dirty="0"/>
                    </a:p>
                  </a:txBody>
                  <a:tcPr/>
                </a:tc>
                <a:tc>
                  <a:txBody>
                    <a:bodyPr/>
                    <a:lstStyle/>
                    <a:p>
                      <a:r>
                        <a:rPr lang="en-US" sz="1800" kern="1200" dirty="0" smtClean="0">
                          <a:effectLst/>
                        </a:rPr>
                        <a:t>0.002</a:t>
                      </a:r>
                      <a:endParaRPr lang="en-US" dirty="0"/>
                    </a:p>
                  </a:txBody>
                  <a:tcPr/>
                </a:tc>
              </a:tr>
              <a:tr h="370840">
                <a:tc>
                  <a:txBody>
                    <a:bodyPr/>
                    <a:lstStyle/>
                    <a:p>
                      <a:pPr algn="l"/>
                      <a:r>
                        <a:rPr lang="en-US" dirty="0" smtClean="0"/>
                        <a:t>0</a:t>
                      </a:r>
                      <a:endParaRPr lang="en-US" dirty="0"/>
                    </a:p>
                  </a:txBody>
                  <a:tcPr/>
                </a:tc>
                <a:tc>
                  <a:txBody>
                    <a:bodyPr/>
                    <a:lstStyle/>
                    <a:p>
                      <a:r>
                        <a:rPr lang="en-US" sz="1800" kern="1200" dirty="0" smtClean="0">
                          <a:effectLst/>
                        </a:rPr>
                        <a:t>0.008</a:t>
                      </a:r>
                      <a:endParaRPr lang="en-US" dirty="0"/>
                    </a:p>
                  </a:txBody>
                  <a:tcPr/>
                </a:tc>
              </a:tr>
              <a:tr h="370840">
                <a:tc>
                  <a:txBody>
                    <a:bodyPr/>
                    <a:lstStyle/>
                    <a:p>
                      <a:pPr algn="l"/>
                      <a:r>
                        <a:rPr lang="en-US" dirty="0" smtClean="0"/>
                        <a:t>-1</a:t>
                      </a:r>
                      <a:endParaRPr lang="en-US" dirty="0"/>
                    </a:p>
                  </a:txBody>
                  <a:tcPr/>
                </a:tc>
                <a:tc>
                  <a:txBody>
                    <a:bodyPr/>
                    <a:lstStyle/>
                    <a:p>
                      <a:r>
                        <a:rPr lang="en-US" sz="1800" kern="1200" dirty="0" smtClean="0">
                          <a:effectLst/>
                        </a:rPr>
                        <a:t>0.005</a:t>
                      </a:r>
                      <a:endParaRPr lang="en-US" dirty="0"/>
                    </a:p>
                  </a:txBody>
                  <a:tcPr/>
                </a:tc>
              </a:tr>
            </a:tbl>
          </a:graphicData>
        </a:graphic>
      </p:graphicFrame>
    </p:spTree>
    <p:extLst>
      <p:ext uri="{BB962C8B-B14F-4D97-AF65-F5344CB8AC3E}">
        <p14:creationId xmlns:p14="http://schemas.microsoft.com/office/powerpoint/2010/main" val="2455629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Analyze System</a:t>
            </a:r>
            <a:r>
              <a:rPr lang="en-US" sz="2400" dirty="0" smtClean="0">
                <a:solidFill>
                  <a:srgbClr val="FFFF00"/>
                </a:solidFill>
              </a:rPr>
              <a:t>3</a:t>
            </a:r>
            <a:endParaRPr lang="en-US" dirty="0"/>
          </a:p>
        </p:txBody>
      </p:sp>
      <p:sp>
        <p:nvSpPr>
          <p:cNvPr id="3" name="Content Placeholder 2"/>
          <p:cNvSpPr>
            <a:spLocks noGrp="1"/>
          </p:cNvSpPr>
          <p:nvPr>
            <p:ph idx="1"/>
          </p:nvPr>
        </p:nvSpPr>
        <p:spPr/>
        <p:txBody>
          <a:bodyPr/>
          <a:lstStyle/>
          <a:p>
            <a:r>
              <a:rPr lang="en-US" dirty="0" smtClean="0"/>
              <a:t>As John </a:t>
            </a:r>
            <a:r>
              <a:rPr lang="en-US" dirty="0" err="1" smtClean="0"/>
              <a:t>Mcgliacane</a:t>
            </a:r>
            <a:r>
              <a:rPr lang="en-US" dirty="0" smtClean="0"/>
              <a:t> promoted, the modem is able to operate under with very low SNR using the </a:t>
            </a:r>
            <a:r>
              <a:rPr lang="en-US" sz="1800" i="1" dirty="0" smtClean="0"/>
              <a:t>Square and Divide by 2</a:t>
            </a:r>
            <a:r>
              <a:rPr lang="en-US" dirty="0" smtClean="0"/>
              <a:t> method</a:t>
            </a:r>
          </a:p>
          <a:p>
            <a:r>
              <a:rPr lang="en-US" dirty="0" smtClean="0"/>
              <a:t>However the modem must be implemented with very narrow filters before being processed</a:t>
            </a:r>
          </a:p>
          <a:p>
            <a:r>
              <a:rPr lang="en-US" dirty="0" smtClean="0"/>
              <a:t>Must be tuned manually to obtain optimum performance</a:t>
            </a:r>
            <a:endParaRPr lang="en-US" dirty="0"/>
          </a:p>
        </p:txBody>
      </p:sp>
      <p:sp>
        <p:nvSpPr>
          <p:cNvPr id="45" name="Rectangle 44"/>
          <p:cNvSpPr/>
          <p:nvPr/>
        </p:nvSpPr>
        <p:spPr>
          <a:xfrm>
            <a:off x="7188591" y="4051495"/>
            <a:ext cx="4220307" cy="26306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3"/>
          <a:stretch>
            <a:fillRect/>
          </a:stretch>
        </p:blipFill>
        <p:spPr>
          <a:xfrm>
            <a:off x="7179872" y="4276578"/>
            <a:ext cx="4202422" cy="2382749"/>
          </a:xfrm>
          <a:prstGeom prst="rect">
            <a:avLst/>
          </a:prstGeom>
        </p:spPr>
      </p:pic>
      <p:sp>
        <p:nvSpPr>
          <p:cNvPr id="46" name="TextBox 45"/>
          <p:cNvSpPr txBox="1"/>
          <p:nvPr/>
        </p:nvSpPr>
        <p:spPr>
          <a:xfrm>
            <a:off x="7188591" y="6136107"/>
            <a:ext cx="1519311" cy="523220"/>
          </a:xfrm>
          <a:prstGeom prst="rect">
            <a:avLst/>
          </a:prstGeom>
          <a:noFill/>
        </p:spPr>
        <p:txBody>
          <a:bodyPr wrap="square" rtlCol="0">
            <a:spAutoFit/>
          </a:bodyPr>
          <a:lstStyle/>
          <a:p>
            <a:r>
              <a:rPr lang="en-US" sz="1400" dirty="0" smtClean="0">
                <a:solidFill>
                  <a:schemeClr val="bg1"/>
                </a:solidFill>
              </a:rPr>
              <a:t>Square and Divide by 2</a:t>
            </a:r>
            <a:endParaRPr lang="en-US" sz="1400" dirty="0">
              <a:solidFill>
                <a:schemeClr val="bg1"/>
              </a:solidFill>
            </a:endParaRPr>
          </a:p>
        </p:txBody>
      </p:sp>
    </p:spTree>
    <p:extLst>
      <p:ext uri="{BB962C8B-B14F-4D97-AF65-F5344CB8AC3E}">
        <p14:creationId xmlns:p14="http://schemas.microsoft.com/office/powerpoint/2010/main" val="279723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Proposed </a:t>
            </a:r>
            <a:r>
              <a:rPr lang="en-US" dirty="0" smtClean="0">
                <a:solidFill>
                  <a:srgbClr val="FFFF00"/>
                </a:solidFill>
              </a:rPr>
              <a:t>Solution</a:t>
            </a:r>
            <a:r>
              <a:rPr lang="en-US" sz="2400" dirty="0" smtClean="0">
                <a:solidFill>
                  <a:srgbClr val="FFFF00"/>
                </a:solidFill>
              </a:rPr>
              <a:t>2</a:t>
            </a:r>
            <a:endParaRPr lang="en-US" dirty="0"/>
          </a:p>
        </p:txBody>
      </p:sp>
      <p:pic>
        <p:nvPicPr>
          <p:cNvPr id="4"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0225" y="2250016"/>
            <a:ext cx="7173326" cy="38010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78559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1561513" y="1505242"/>
            <a:ext cx="8918918" cy="4951829"/>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3" name="Group 82"/>
          <p:cNvGrpSpPr/>
          <p:nvPr/>
        </p:nvGrpSpPr>
        <p:grpSpPr>
          <a:xfrm>
            <a:off x="5023391" y="3716973"/>
            <a:ext cx="1108038" cy="581354"/>
            <a:chOff x="2870627" y="2423174"/>
            <a:chExt cx="888146" cy="581354"/>
          </a:xfrm>
        </p:grpSpPr>
        <p:sp>
          <p:nvSpPr>
            <p:cNvPr id="84" name="Rectangle 83"/>
            <p:cNvSpPr/>
            <p:nvPr/>
          </p:nvSpPr>
          <p:spPr>
            <a:xfrm>
              <a:off x="2870627" y="2423174"/>
              <a:ext cx="888146" cy="5813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TextBox 84"/>
            <p:cNvSpPr txBox="1"/>
            <p:nvPr/>
          </p:nvSpPr>
          <p:spPr>
            <a:xfrm>
              <a:off x="3031671" y="2529185"/>
              <a:ext cx="727102"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VCO</a:t>
              </a:r>
              <a:endParaRPr lang="en-US" dirty="0"/>
            </a:p>
          </p:txBody>
        </p:sp>
      </p:grpSp>
      <p:grpSp>
        <p:nvGrpSpPr>
          <p:cNvPr id="86" name="Group 85"/>
          <p:cNvGrpSpPr/>
          <p:nvPr/>
        </p:nvGrpSpPr>
        <p:grpSpPr>
          <a:xfrm>
            <a:off x="6222239" y="1854242"/>
            <a:ext cx="888146" cy="581354"/>
            <a:chOff x="2870627" y="2423174"/>
            <a:chExt cx="888146" cy="581354"/>
          </a:xfrm>
        </p:grpSpPr>
        <p:sp>
          <p:nvSpPr>
            <p:cNvPr id="87" name="Rectangle 86"/>
            <p:cNvSpPr/>
            <p:nvPr/>
          </p:nvSpPr>
          <p:spPr>
            <a:xfrm>
              <a:off x="2870627" y="2423174"/>
              <a:ext cx="888146" cy="5813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TextBox 87"/>
            <p:cNvSpPr txBox="1"/>
            <p:nvPr/>
          </p:nvSpPr>
          <p:spPr>
            <a:xfrm>
              <a:off x="3031671" y="2529185"/>
              <a:ext cx="56605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LPF</a:t>
              </a:r>
              <a:endParaRPr lang="en-US" dirty="0"/>
            </a:p>
          </p:txBody>
        </p:sp>
      </p:grpSp>
      <p:sp>
        <p:nvSpPr>
          <p:cNvPr id="89" name="Flowchart: Summing Junction 88"/>
          <p:cNvSpPr/>
          <p:nvPr/>
        </p:nvSpPr>
        <p:spPr>
          <a:xfrm>
            <a:off x="3815851" y="1905433"/>
            <a:ext cx="478971" cy="478972"/>
          </a:xfrm>
          <a:prstGeom prst="flowChartSummingJunction">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0" name="Straight Arrow Connector 89"/>
          <p:cNvCxnSpPr>
            <a:stCxn id="89" idx="6"/>
            <a:endCxn id="87" idx="1"/>
          </p:cNvCxnSpPr>
          <p:nvPr/>
        </p:nvCxnSpPr>
        <p:spPr>
          <a:xfrm>
            <a:off x="4294822" y="2144919"/>
            <a:ext cx="192741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Flowchart: Summing Junction 90"/>
          <p:cNvSpPr/>
          <p:nvPr/>
        </p:nvSpPr>
        <p:spPr>
          <a:xfrm>
            <a:off x="3815851" y="5569799"/>
            <a:ext cx="478971" cy="478972"/>
          </a:xfrm>
          <a:prstGeom prst="flowChartSummingJunction">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92" name="Group 91"/>
          <p:cNvGrpSpPr/>
          <p:nvPr/>
        </p:nvGrpSpPr>
        <p:grpSpPr>
          <a:xfrm>
            <a:off x="3757969" y="4416247"/>
            <a:ext cx="604880" cy="581354"/>
            <a:chOff x="2870627" y="2423174"/>
            <a:chExt cx="888146" cy="581354"/>
          </a:xfrm>
        </p:grpSpPr>
        <p:sp>
          <p:nvSpPr>
            <p:cNvPr id="93" name="Rectangle 92"/>
            <p:cNvSpPr/>
            <p:nvPr/>
          </p:nvSpPr>
          <p:spPr>
            <a:xfrm>
              <a:off x="2870627" y="2423174"/>
              <a:ext cx="888146" cy="5813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p:cNvSpPr txBox="1"/>
                <p:nvPr/>
              </p:nvSpPr>
              <p:spPr>
                <a:xfrm>
                  <a:off x="3143933" y="2525203"/>
                  <a:ext cx="470795" cy="45839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1400" i="1" dirty="0" smtClean="0">
                                <a:latin typeface="Cambria Math" panose="02040503050406030204" pitchFamily="18" charset="0"/>
                              </a:rPr>
                            </m:ctrlPr>
                          </m:fPr>
                          <m:num>
                            <m:r>
                              <a:rPr lang="en-US" sz="1400" i="1" dirty="0" smtClean="0">
                                <a:latin typeface="Cambria Math" panose="02040503050406030204" pitchFamily="18" charset="0"/>
                                <a:ea typeface="Cambria Math" panose="02040503050406030204" pitchFamily="18" charset="0"/>
                              </a:rPr>
                              <m:t>𝜋</m:t>
                            </m:r>
                          </m:num>
                          <m:den>
                            <m:r>
                              <a:rPr lang="en-US" sz="1400" b="0" i="1" dirty="0" smtClean="0">
                                <a:latin typeface="Cambria Math" panose="02040503050406030204" pitchFamily="18" charset="0"/>
                              </a:rPr>
                              <m:t>2</m:t>
                            </m:r>
                          </m:den>
                        </m:f>
                      </m:oMath>
                    </m:oMathPara>
                  </a14:m>
                  <a:endParaRPr lang="en-US" sz="1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3143933" y="2525203"/>
                  <a:ext cx="470795" cy="458395"/>
                </a:xfrm>
                <a:prstGeom prst="rect">
                  <a:avLst/>
                </a:prstGeom>
                <a:blipFill rotWithShape="0">
                  <a:blip r:embed="rId3"/>
                  <a:stretch>
                    <a:fillRect b="-2667"/>
                  </a:stretch>
                </a:blipFill>
                <a:ln>
                  <a:noFill/>
                </a:ln>
              </p:spPr>
              <p:txBody>
                <a:bodyPr/>
                <a:lstStyle/>
                <a:p>
                  <a:r>
                    <a:rPr lang="en-US">
                      <a:noFill/>
                    </a:rPr>
                    <a:t> </a:t>
                  </a:r>
                </a:p>
              </p:txBody>
            </p:sp>
          </mc:Fallback>
        </mc:AlternateContent>
      </p:grpSp>
      <p:cxnSp>
        <p:nvCxnSpPr>
          <p:cNvPr id="95" name="Straight Arrow Connector 94"/>
          <p:cNvCxnSpPr/>
          <p:nvPr/>
        </p:nvCxnSpPr>
        <p:spPr>
          <a:xfrm>
            <a:off x="4055335" y="5029544"/>
            <a:ext cx="0" cy="540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96" name="Group 95"/>
          <p:cNvGrpSpPr/>
          <p:nvPr/>
        </p:nvGrpSpPr>
        <p:grpSpPr>
          <a:xfrm>
            <a:off x="6222239" y="5518608"/>
            <a:ext cx="888146" cy="581354"/>
            <a:chOff x="2870627" y="2423174"/>
            <a:chExt cx="888146" cy="581354"/>
          </a:xfrm>
        </p:grpSpPr>
        <p:sp>
          <p:nvSpPr>
            <p:cNvPr id="97" name="Rectangle 96"/>
            <p:cNvSpPr/>
            <p:nvPr/>
          </p:nvSpPr>
          <p:spPr>
            <a:xfrm>
              <a:off x="2870627" y="2423174"/>
              <a:ext cx="888146" cy="5813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TextBox 97"/>
            <p:cNvSpPr txBox="1"/>
            <p:nvPr/>
          </p:nvSpPr>
          <p:spPr>
            <a:xfrm>
              <a:off x="3031671" y="2529185"/>
              <a:ext cx="56605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LPF</a:t>
              </a:r>
              <a:endParaRPr lang="en-US" dirty="0"/>
            </a:p>
          </p:txBody>
        </p:sp>
      </p:grpSp>
      <p:sp>
        <p:nvSpPr>
          <p:cNvPr id="99" name="Flowchart: Summing Junction 98"/>
          <p:cNvSpPr/>
          <p:nvPr/>
        </p:nvSpPr>
        <p:spPr>
          <a:xfrm>
            <a:off x="8801647" y="3770831"/>
            <a:ext cx="478971" cy="478972"/>
          </a:xfrm>
          <a:prstGeom prst="flowChartSummingJunction">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0" name="Group 99"/>
          <p:cNvGrpSpPr/>
          <p:nvPr/>
        </p:nvGrpSpPr>
        <p:grpSpPr>
          <a:xfrm>
            <a:off x="7027700" y="3716973"/>
            <a:ext cx="888146" cy="581354"/>
            <a:chOff x="2870627" y="2423174"/>
            <a:chExt cx="888146" cy="581354"/>
          </a:xfrm>
        </p:grpSpPr>
        <p:sp>
          <p:nvSpPr>
            <p:cNvPr id="101" name="Rectangle 100"/>
            <p:cNvSpPr/>
            <p:nvPr/>
          </p:nvSpPr>
          <p:spPr>
            <a:xfrm>
              <a:off x="2870627" y="2423174"/>
              <a:ext cx="888146" cy="5813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TextBox 101"/>
            <p:cNvSpPr txBox="1"/>
            <p:nvPr/>
          </p:nvSpPr>
          <p:spPr>
            <a:xfrm>
              <a:off x="3031671" y="2529185"/>
              <a:ext cx="56605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LPF</a:t>
              </a:r>
              <a:endParaRPr lang="en-US" dirty="0"/>
            </a:p>
          </p:txBody>
        </p:sp>
      </p:grpSp>
      <p:cxnSp>
        <p:nvCxnSpPr>
          <p:cNvPr id="103" name="Straight Arrow Connector 102"/>
          <p:cNvCxnSpPr/>
          <p:nvPr/>
        </p:nvCxnSpPr>
        <p:spPr>
          <a:xfrm flipH="1">
            <a:off x="7922625" y="4013809"/>
            <a:ext cx="87902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6148678" y="4013809"/>
            <a:ext cx="87902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87" idx="3"/>
            <a:endCxn id="99" idx="0"/>
          </p:cNvCxnSpPr>
          <p:nvPr/>
        </p:nvCxnSpPr>
        <p:spPr>
          <a:xfrm>
            <a:off x="7110385" y="2144919"/>
            <a:ext cx="1930748" cy="1625912"/>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97" idx="3"/>
            <a:endCxn id="99" idx="4"/>
          </p:cNvCxnSpPr>
          <p:nvPr/>
        </p:nvCxnSpPr>
        <p:spPr>
          <a:xfrm flipV="1">
            <a:off x="7110385" y="4249803"/>
            <a:ext cx="1930748" cy="1559482"/>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97" idx="1"/>
          </p:cNvCxnSpPr>
          <p:nvPr/>
        </p:nvCxnSpPr>
        <p:spPr>
          <a:xfrm>
            <a:off x="4305751" y="5809285"/>
            <a:ext cx="19164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3" idx="0"/>
            <a:endCxn id="89" idx="4"/>
          </p:cNvCxnSpPr>
          <p:nvPr/>
        </p:nvCxnSpPr>
        <p:spPr>
          <a:xfrm flipH="1" flipV="1">
            <a:off x="4055337" y="2384405"/>
            <a:ext cx="5072" cy="20318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84" idx="1"/>
          </p:cNvCxnSpPr>
          <p:nvPr/>
        </p:nvCxnSpPr>
        <p:spPr>
          <a:xfrm flipH="1">
            <a:off x="4055335" y="4007650"/>
            <a:ext cx="9680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9041132" y="2144919"/>
            <a:ext cx="9818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Rectangle 110"/>
              <p:cNvSpPr/>
              <p:nvPr/>
            </p:nvSpPr>
            <p:spPr>
              <a:xfrm>
                <a:off x="1705405" y="3586165"/>
                <a:ext cx="640240"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xmlns="">
          <p:sp>
            <p:nvSpPr>
              <p:cNvPr id="111" name="Rectangle 110"/>
              <p:cNvSpPr>
                <a:spLocks noRot="1" noChangeAspect="1" noMove="1" noResize="1" noEditPoints="1" noAdjustHandles="1" noChangeArrowheads="1" noChangeShapeType="1" noTextEdit="1"/>
              </p:cNvSpPr>
              <p:nvPr/>
            </p:nvSpPr>
            <p:spPr>
              <a:xfrm>
                <a:off x="1705405" y="3586165"/>
                <a:ext cx="640240"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Rectangle 111"/>
              <p:cNvSpPr/>
              <p:nvPr/>
            </p:nvSpPr>
            <p:spPr>
              <a:xfrm>
                <a:off x="4055016" y="2476602"/>
                <a:ext cx="72994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smtClean="0"/>
                  <a:t> </a:t>
                </a:r>
                <a:endParaRPr lang="en-US" dirty="0"/>
              </a:p>
            </p:txBody>
          </p:sp>
        </mc:Choice>
        <mc:Fallback xmlns="">
          <p:sp>
            <p:nvSpPr>
              <p:cNvPr id="112" name="Rectangle 111"/>
              <p:cNvSpPr>
                <a:spLocks noRot="1" noChangeAspect="1" noMove="1" noResize="1" noEditPoints="1" noAdjustHandles="1" noChangeArrowheads="1" noChangeShapeType="1" noTextEdit="1"/>
              </p:cNvSpPr>
              <p:nvPr/>
            </p:nvSpPr>
            <p:spPr>
              <a:xfrm>
                <a:off x="4055016" y="2476602"/>
                <a:ext cx="729943"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Rectangle 112"/>
              <p:cNvSpPr/>
              <p:nvPr/>
            </p:nvSpPr>
            <p:spPr>
              <a:xfrm>
                <a:off x="4039505" y="5093430"/>
                <a:ext cx="7352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xmlns="">
          <p:sp>
            <p:nvSpPr>
              <p:cNvPr id="113" name="Rectangle 112"/>
              <p:cNvSpPr>
                <a:spLocks noRot="1" noChangeAspect="1" noMove="1" noResize="1" noEditPoints="1" noAdjustHandles="1" noChangeArrowheads="1" noChangeShapeType="1" noTextEdit="1"/>
              </p:cNvSpPr>
              <p:nvPr/>
            </p:nvSpPr>
            <p:spPr>
              <a:xfrm>
                <a:off x="4039505" y="5093430"/>
                <a:ext cx="735265" cy="369332"/>
              </a:xfrm>
              <a:prstGeom prst="rect">
                <a:avLst/>
              </a:prstGeom>
              <a:blipFill rotWithShape="0">
                <a:blip r:embed="rId6"/>
                <a:stretch>
                  <a:fillRect b="-3333"/>
                </a:stretch>
              </a:blipFill>
            </p:spPr>
            <p:txBody>
              <a:bodyPr/>
              <a:lstStyle/>
              <a:p>
                <a:r>
                  <a:rPr lang="en-US">
                    <a:noFill/>
                  </a:rPr>
                  <a:t> </a:t>
                </a:r>
              </a:p>
            </p:txBody>
          </p:sp>
        </mc:Fallback>
      </mc:AlternateContent>
      <p:cxnSp>
        <p:nvCxnSpPr>
          <p:cNvPr id="114" name="Elbow Connector 113"/>
          <p:cNvCxnSpPr>
            <a:stCxn id="89" idx="2"/>
            <a:endCxn id="91" idx="2"/>
          </p:cNvCxnSpPr>
          <p:nvPr/>
        </p:nvCxnSpPr>
        <p:spPr>
          <a:xfrm rot="10800000" flipV="1">
            <a:off x="3815851" y="2144919"/>
            <a:ext cx="12700" cy="3664366"/>
          </a:xfrm>
          <a:prstGeom prst="bentConnector3">
            <a:avLst>
              <a:gd name="adj1" fmla="val 7411772"/>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1791107" y="3977102"/>
            <a:ext cx="111234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Rectangle 115"/>
              <p:cNvSpPr/>
              <p:nvPr/>
            </p:nvSpPr>
            <p:spPr>
              <a:xfrm>
                <a:off x="4984535" y="1745040"/>
                <a:ext cx="70282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xmlns="">
          <p:sp>
            <p:nvSpPr>
              <p:cNvPr id="116" name="Rectangle 115"/>
              <p:cNvSpPr>
                <a:spLocks noRot="1" noChangeAspect="1" noMove="1" noResize="1" noEditPoints="1" noAdjustHandles="1" noChangeArrowheads="1" noChangeShapeType="1" noTextEdit="1"/>
              </p:cNvSpPr>
              <p:nvPr/>
            </p:nvSpPr>
            <p:spPr>
              <a:xfrm>
                <a:off x="4984535" y="1745040"/>
                <a:ext cx="702821"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Rectangle 116"/>
              <p:cNvSpPr/>
              <p:nvPr/>
            </p:nvSpPr>
            <p:spPr>
              <a:xfrm>
                <a:off x="4870347" y="5870380"/>
                <a:ext cx="77636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xmlns="">
          <p:sp>
            <p:nvSpPr>
              <p:cNvPr id="117" name="Rectangle 116"/>
              <p:cNvSpPr>
                <a:spLocks noRot="1" noChangeAspect="1" noMove="1" noResize="1" noEditPoints="1" noAdjustHandles="1" noChangeArrowheads="1" noChangeShapeType="1" noTextEdit="1"/>
              </p:cNvSpPr>
              <p:nvPr/>
            </p:nvSpPr>
            <p:spPr>
              <a:xfrm>
                <a:off x="4870347" y="5870380"/>
                <a:ext cx="776366" cy="369332"/>
              </a:xfrm>
              <a:prstGeom prst="rect">
                <a:avLst/>
              </a:prstGeom>
              <a:blipFill rotWithShape="0">
                <a:blip r:embed="rId8"/>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Rectangle 117"/>
              <p:cNvSpPr/>
              <p:nvPr/>
            </p:nvSpPr>
            <p:spPr>
              <a:xfrm>
                <a:off x="6327860" y="3571062"/>
                <a:ext cx="645048"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𝑒</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xmlns="">
          <p:sp>
            <p:nvSpPr>
              <p:cNvPr id="118" name="Rectangle 117"/>
              <p:cNvSpPr>
                <a:spLocks noRot="1" noChangeAspect="1" noMove="1" noResize="1" noEditPoints="1" noAdjustHandles="1" noChangeArrowheads="1" noChangeShapeType="1" noTextEdit="1"/>
              </p:cNvSpPr>
              <p:nvPr/>
            </p:nvSpPr>
            <p:spPr>
              <a:xfrm>
                <a:off x="6327860" y="3571062"/>
                <a:ext cx="645048"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p:cNvSpPr/>
              <p:nvPr/>
            </p:nvSpPr>
            <p:spPr>
              <a:xfrm>
                <a:off x="7591656" y="5918925"/>
                <a:ext cx="781689"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𝑄</m:t>
                          </m:r>
                        </m:e>
                        <m:sub>
                          <m:r>
                            <a:rPr lang="en-US" b="0" i="0"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xmlns="">
          <p:sp>
            <p:nvSpPr>
              <p:cNvPr id="119" name="Rectangle 118"/>
              <p:cNvSpPr>
                <a:spLocks noRot="1" noChangeAspect="1" noMove="1" noResize="1" noEditPoints="1" noAdjustHandles="1" noChangeArrowheads="1" noChangeShapeType="1" noTextEdit="1"/>
              </p:cNvSpPr>
              <p:nvPr/>
            </p:nvSpPr>
            <p:spPr>
              <a:xfrm>
                <a:off x="7591656" y="5918925"/>
                <a:ext cx="781689" cy="369332"/>
              </a:xfrm>
              <a:prstGeom prst="rect">
                <a:avLst/>
              </a:prstGeom>
              <a:blipFill rotWithShape="0">
                <a:blip r:embed="rId10"/>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p:cNvSpPr/>
              <p:nvPr/>
            </p:nvSpPr>
            <p:spPr>
              <a:xfrm>
                <a:off x="7631089" y="1735444"/>
                <a:ext cx="70814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𝐼</m:t>
                          </m:r>
                        </m:e>
                        <m:sub>
                          <m:r>
                            <a:rPr lang="en-US" b="0" i="0"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xmlns="">
          <p:sp>
            <p:nvSpPr>
              <p:cNvPr id="120" name="Rectangle 119"/>
              <p:cNvSpPr>
                <a:spLocks noRot="1" noChangeAspect="1" noMove="1" noResize="1" noEditPoints="1" noAdjustHandles="1" noChangeArrowheads="1" noChangeShapeType="1" noTextEdit="1"/>
              </p:cNvSpPr>
              <p:nvPr/>
            </p:nvSpPr>
            <p:spPr>
              <a:xfrm>
                <a:off x="7631089" y="1735444"/>
                <a:ext cx="708143" cy="369332"/>
              </a:xfrm>
              <a:prstGeom prst="rect">
                <a:avLst/>
              </a:prstGeom>
              <a:blipFill rotWithShape="0">
                <a:blip r:embed="rId11"/>
                <a:stretch>
                  <a:fillRect/>
                </a:stretch>
              </a:blipFill>
            </p:spPr>
            <p:txBody>
              <a:bodyPr/>
              <a:lstStyle/>
              <a:p>
                <a:r>
                  <a:rPr lang="en-US">
                    <a:noFill/>
                  </a:rPr>
                  <a:t> </a:t>
                </a:r>
              </a:p>
            </p:txBody>
          </p:sp>
        </mc:Fallback>
      </mc:AlternateContent>
      <p:sp>
        <p:nvSpPr>
          <p:cNvPr id="130" name="Title 1"/>
          <p:cNvSpPr txBox="1">
            <a:spLocks/>
          </p:cNvSpPr>
          <p:nvPr/>
        </p:nvSpPr>
        <p:spPr>
          <a:xfrm>
            <a:off x="798511" y="605118"/>
            <a:ext cx="9404723" cy="82134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rgbClr val="FFFF00"/>
                </a:solidFill>
              </a:rPr>
              <a:t>Candidate Solution </a:t>
            </a:r>
            <a:r>
              <a:rPr lang="en-US" sz="2400" dirty="0" smtClean="0">
                <a:solidFill>
                  <a:srgbClr val="FFFF00"/>
                </a:solidFill>
              </a:rPr>
              <a:t>Costas Loop</a:t>
            </a:r>
            <a:endParaRPr lang="en-US" dirty="0"/>
          </a:p>
        </p:txBody>
      </p:sp>
      <mc:AlternateContent xmlns:mc="http://schemas.openxmlformats.org/markup-compatibility/2006" xmlns:a14="http://schemas.microsoft.com/office/drawing/2010/main">
        <mc:Choice Requires="a14">
          <p:sp>
            <p:nvSpPr>
              <p:cNvPr id="45" name="Rectangle 44"/>
              <p:cNvSpPr/>
              <p:nvPr/>
            </p:nvSpPr>
            <p:spPr>
              <a:xfrm>
                <a:off x="4311612" y="5093430"/>
                <a:ext cx="74648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0"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smtClean="0"/>
                  <a:t> </a:t>
                </a:r>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4311612" y="5093430"/>
                <a:ext cx="746486" cy="369332"/>
              </a:xfrm>
              <a:prstGeom prst="rect">
                <a:avLst/>
              </a:prstGeom>
              <a:blipFill rotWithShape="0">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5936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Candidate Solution </a:t>
            </a:r>
            <a:r>
              <a:rPr lang="en-US" sz="2400" dirty="0">
                <a:solidFill>
                  <a:srgbClr val="FFFF00"/>
                </a:solidFill>
              </a:rPr>
              <a:t>Costas </a:t>
            </a:r>
            <a:r>
              <a:rPr lang="en-US" sz="2400" dirty="0" smtClean="0">
                <a:solidFill>
                  <a:srgbClr val="FFFF00"/>
                </a:solidFill>
              </a:rPr>
              <a:t>Loop</a:t>
            </a:r>
            <a:r>
              <a:rPr lang="en-US" sz="1400" dirty="0" smtClean="0">
                <a:solidFill>
                  <a:srgbClr val="FFFF00"/>
                </a:solidFill>
              </a:rPr>
              <a:t>2</a:t>
            </a:r>
            <a:endParaRPr lang="en-US" dirty="0"/>
          </a:p>
        </p:txBody>
      </p:sp>
      <p:sp>
        <p:nvSpPr>
          <p:cNvPr id="4" name="Rectangle 3"/>
          <p:cNvSpPr/>
          <p:nvPr/>
        </p:nvSpPr>
        <p:spPr>
          <a:xfrm>
            <a:off x="1055077" y="1491175"/>
            <a:ext cx="9622302" cy="499403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1301732" y="1531349"/>
                <a:ext cx="9158068" cy="3905108"/>
              </a:xfrm>
              <a:prstGeom prst="rect">
                <a:avLst/>
              </a:prstGeom>
              <a:noFill/>
            </p:spPr>
            <p:txBody>
              <a:bodyPr wrap="square" rtlCol="0">
                <a:spAutoFit/>
              </a:bodyPr>
              <a:lstStyle/>
              <a:p>
                <a14:m>
                  <m:oMath xmlns:m="http://schemas.openxmlformats.org/officeDocument/2006/math">
                    <m:r>
                      <a:rPr lang="en-US" i="1">
                        <a:solidFill>
                          <a:schemeClr val="bg1"/>
                        </a:solidFill>
                        <a:latin typeface="Cambria Math" panose="02040503050406030204" pitchFamily="18" charset="0"/>
                      </a:rPr>
                      <m:t>𝑟</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𝑚</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𝐴</m:t>
                    </m:r>
                    <m:func>
                      <m:funcPr>
                        <m:ctrlPr>
                          <a:rPr lang="en-US" i="1">
                            <a:solidFill>
                              <a:schemeClr val="bg1"/>
                            </a:solidFill>
                            <a:latin typeface="Cambria Math" panose="02040503050406030204" pitchFamily="18" charset="0"/>
                          </a:rPr>
                        </m:ctrlPr>
                      </m:funcPr>
                      <m:fName>
                        <m:r>
                          <m:rPr>
                            <m:sty m:val="p"/>
                          </m:rPr>
                          <a:rPr lang="en-US">
                            <a:solidFill>
                              <a:schemeClr val="bg1"/>
                            </a:solidFill>
                            <a:latin typeface="Cambria Math" panose="02040503050406030204" pitchFamily="18" charset="0"/>
                          </a:rPr>
                          <m:t>cos</m:t>
                        </m:r>
                      </m:fName>
                      <m:e>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𝜔</m:t>
                            </m:r>
                            <m:r>
                              <a:rPr lang="en-US" i="1">
                                <a:solidFill>
                                  <a:schemeClr val="bg1"/>
                                </a:solidFill>
                                <a:latin typeface="Cambria Math" panose="02040503050406030204" pitchFamily="18" charset="0"/>
                              </a:rPr>
                              <m:t>𝑡</m:t>
                            </m:r>
                          </m:e>
                        </m:d>
                      </m:e>
                    </m:func>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𝑚</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=±1</m:t>
                    </m:r>
                  </m:oMath>
                </a14:m>
                <a:r>
                  <a:rPr lang="en-US" dirty="0">
                    <a:solidFill>
                      <a:schemeClr val="bg1"/>
                    </a:solidFill>
                  </a:rPr>
                  <a:t>  	</a:t>
                </a:r>
                <a:r>
                  <a:rPr lang="en-US" dirty="0" smtClean="0">
                    <a:solidFill>
                      <a:schemeClr val="bg1"/>
                    </a:solidFill>
                  </a:rPr>
                  <a:t>(1)</a:t>
                </a:r>
                <a:endParaRPr lang="en-US" dirty="0">
                  <a:solidFill>
                    <a:schemeClr val="bg1"/>
                  </a:solidFill>
                </a:endParaRPr>
              </a:p>
              <a:p>
                <a:pPr lvl="0"/>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𝑠</m:t>
                        </m:r>
                      </m:e>
                      <m:sub>
                        <m:r>
                          <a:rPr lang="en-US" i="1">
                            <a:solidFill>
                              <a:schemeClr val="bg1"/>
                            </a:solidFill>
                            <a:latin typeface="Cambria Math" panose="02040503050406030204" pitchFamily="18" charset="0"/>
                          </a:rPr>
                          <m:t>1</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𝐴𝑐𝑜𝑠</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𝜔</m:t>
                        </m:r>
                        <m:r>
                          <a:rPr lang="en-US" i="1">
                            <a:solidFill>
                              <a:schemeClr val="bg1"/>
                            </a:solidFill>
                            <a:latin typeface="Cambria Math" panose="02040503050406030204" pitchFamily="18" charset="0"/>
                          </a:rPr>
                          <m:t>𝑡</m:t>
                        </m:r>
                      </m:e>
                    </m:d>
                  </m:oMath>
                </a14:m>
                <a:r>
                  <a:rPr lang="en-US" dirty="0">
                    <a:solidFill>
                      <a:schemeClr val="bg1"/>
                    </a:solidFill>
                  </a:rPr>
                  <a:t> 							</a:t>
                </a:r>
                <a:r>
                  <a:rPr lang="en-US" dirty="0" smtClean="0">
                    <a:solidFill>
                      <a:schemeClr val="bg1"/>
                    </a:solidFill>
                  </a:rPr>
                  <a:t>(2)</a:t>
                </a:r>
                <a:endParaRPr lang="en-US" dirty="0">
                  <a:solidFill>
                    <a:schemeClr val="bg1"/>
                  </a:solidFill>
                </a:endParaRPr>
              </a:p>
              <a:p>
                <a:pPr lvl="0"/>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𝑠</m:t>
                        </m:r>
                      </m:e>
                      <m:sub>
                        <m:r>
                          <a:rPr lang="en-US" i="1">
                            <a:solidFill>
                              <a:schemeClr val="bg1"/>
                            </a:solidFill>
                            <a:latin typeface="Cambria Math" panose="02040503050406030204" pitchFamily="18" charset="0"/>
                          </a:rPr>
                          <m:t>2</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𝐴𝑠𝑖𝑛</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𝜔</m:t>
                        </m:r>
                        <m:r>
                          <a:rPr lang="en-US" i="1">
                            <a:solidFill>
                              <a:schemeClr val="bg1"/>
                            </a:solidFill>
                            <a:latin typeface="Cambria Math" panose="02040503050406030204" pitchFamily="18" charset="0"/>
                          </a:rPr>
                          <m:t>𝑡</m:t>
                        </m:r>
                      </m:e>
                    </m:d>
                  </m:oMath>
                </a14:m>
                <a:r>
                  <a:rPr lang="en-US" dirty="0">
                    <a:solidFill>
                      <a:schemeClr val="bg1"/>
                    </a:solidFill>
                  </a:rPr>
                  <a:t>  						</a:t>
                </a:r>
                <a:r>
                  <a:rPr lang="en-US" dirty="0" smtClean="0">
                    <a:solidFill>
                      <a:schemeClr val="bg1"/>
                    </a:solidFill>
                  </a:rPr>
                  <a:t>(3)</a:t>
                </a:r>
              </a:p>
              <a:p>
                <a:pPr algn="ctr"/>
                <a:r>
                  <a:rPr lang="en-US" dirty="0" smtClean="0">
                    <a:solidFill>
                      <a:schemeClr val="bg1"/>
                    </a:solidFill>
                  </a:rPr>
                  <a:t>When </a:t>
                </a:r>
                <a:r>
                  <a:rPr lang="en-US" dirty="0">
                    <a:solidFill>
                      <a:schemeClr val="bg1"/>
                    </a:solidFill>
                  </a:rPr>
                  <a:t>the Costas loop is </a:t>
                </a:r>
                <a:r>
                  <a:rPr lang="en-US" dirty="0" smtClean="0">
                    <a:solidFill>
                      <a:schemeClr val="bg1"/>
                    </a:solidFill>
                  </a:rPr>
                  <a:t>tracking</a:t>
                </a:r>
                <a:endParaRPr lang="en-US" i="1" dirty="0" smtClean="0">
                  <a:solidFill>
                    <a:schemeClr val="bg1"/>
                  </a:solidFill>
                  <a:latin typeface="Cambria Math" panose="02040503050406030204" pitchFamily="18" charset="0"/>
                </a:endParaRPr>
              </a:p>
              <a:p>
                <a:pPr lvl="0"/>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m:t>
                        </m:r>
                      </m:e>
                      <m:sub>
                        <m:r>
                          <a:rPr lang="en-US" i="1">
                            <a:solidFill>
                              <a:schemeClr val="bg1"/>
                            </a:solidFill>
                            <a:latin typeface="Cambria Math" panose="02040503050406030204" pitchFamily="18" charset="0"/>
                          </a:rPr>
                          <m:t>2</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𝐴</m:t>
                            </m:r>
                          </m:e>
                          <m:sup>
                            <m:r>
                              <a:rPr lang="en-US" i="1">
                                <a:solidFill>
                                  <a:schemeClr val="bg1"/>
                                </a:solidFill>
                                <a:latin typeface="Cambria Math" panose="02040503050406030204" pitchFamily="18" charset="0"/>
                              </a:rPr>
                              <m:t>2</m:t>
                            </m:r>
                          </m:sup>
                        </m:sSup>
                      </m:num>
                      <m:den>
                        <m:r>
                          <a:rPr lang="en-US" i="1">
                            <a:solidFill>
                              <a:schemeClr val="bg1"/>
                            </a:solidFill>
                            <a:latin typeface="Cambria Math" panose="02040503050406030204" pitchFamily="18" charset="0"/>
                          </a:rPr>
                          <m:t>2</m:t>
                        </m:r>
                      </m:den>
                    </m:f>
                    <m:r>
                      <a:rPr lang="en-US" i="1">
                        <a:solidFill>
                          <a:schemeClr val="bg1"/>
                        </a:solidFill>
                        <a:latin typeface="Cambria Math" panose="02040503050406030204" pitchFamily="18" charset="0"/>
                      </a:rPr>
                      <m:t>𝑚</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𝑐𝑜𝑠</m:t>
                        </m:r>
                      </m:e>
                      <m:sup>
                        <m:r>
                          <a:rPr lang="en-US" i="1">
                            <a:solidFill>
                              <a:schemeClr val="bg1"/>
                            </a:solidFill>
                            <a:latin typeface="Cambria Math" panose="02040503050406030204" pitchFamily="18" charset="0"/>
                          </a:rPr>
                          <m:t>2</m:t>
                        </m:r>
                      </m:sup>
                    </m:sSup>
                    <m:d>
                      <m:dPr>
                        <m:ctrlPr>
                          <a:rPr lang="en-US" i="1">
                            <a:solidFill>
                              <a:schemeClr val="bg1"/>
                            </a:solidFill>
                            <a:latin typeface="Cambria Math" panose="02040503050406030204" pitchFamily="18" charset="0"/>
                          </a:rPr>
                        </m:ctrlPr>
                      </m:dPr>
                      <m:e>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𝜔</m:t>
                                </m:r>
                              </m:e>
                              <m:sub>
                                <m:r>
                                  <a:rPr lang="en-US" i="1">
                                    <a:solidFill>
                                      <a:schemeClr val="bg1"/>
                                    </a:solidFill>
                                    <a:latin typeface="Cambria Math" panose="02040503050406030204" pitchFamily="18" charset="0"/>
                                  </a:rPr>
                                  <m:t>𝑐</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𝜔</m:t>
                                </m:r>
                              </m:e>
                              <m:sub>
                                <m:r>
                                  <a:rPr lang="en-US" i="1">
                                    <a:solidFill>
                                      <a:schemeClr val="bg1"/>
                                    </a:solidFill>
                                    <a:latin typeface="Cambria Math" panose="02040503050406030204" pitchFamily="18" charset="0"/>
                                  </a:rPr>
                                  <m:t>𝑣</m:t>
                                </m:r>
                              </m:sub>
                            </m:sSub>
                          </m:e>
                        </m:d>
                        <m:r>
                          <a:rPr lang="en-US" i="1">
                            <a:solidFill>
                              <a:schemeClr val="bg1"/>
                            </a:solidFill>
                            <a:latin typeface="Cambria Math" panose="02040503050406030204" pitchFamily="18" charset="0"/>
                          </a:rPr>
                          <m:t>𝑡</m:t>
                        </m:r>
                      </m:e>
                    </m:d>
                    <m:r>
                      <a:rPr lang="en-US" b="0" i="1">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oMath>
                </a14:m>
                <a:r>
                  <a:rPr lang="en-US" dirty="0" smtClean="0">
                    <a:solidFill>
                      <a:schemeClr val="bg1"/>
                    </a:solidFill>
                  </a:rPr>
                  <a:t>  (4)</a:t>
                </a:r>
                <a:endParaRPr lang="en-US" dirty="0">
                  <a:solidFill>
                    <a:schemeClr val="bg1"/>
                  </a:solidFill>
                </a:endParaRPr>
              </a:p>
              <a:p>
                <a:pPr lvl="0"/>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i="1">
                            <a:solidFill>
                              <a:schemeClr val="bg1"/>
                            </a:solidFill>
                            <a:latin typeface="Cambria Math" panose="02040503050406030204" pitchFamily="18" charset="0"/>
                          </a:rPr>
                          <m:t>2</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𝐴</m:t>
                            </m:r>
                          </m:e>
                          <m:sup>
                            <m:r>
                              <a:rPr lang="en-US" i="1">
                                <a:solidFill>
                                  <a:schemeClr val="bg1"/>
                                </a:solidFill>
                                <a:latin typeface="Cambria Math" panose="02040503050406030204" pitchFamily="18" charset="0"/>
                              </a:rPr>
                              <m:t>2</m:t>
                            </m:r>
                          </m:sup>
                        </m:sSup>
                      </m:num>
                      <m:den>
                        <m:r>
                          <a:rPr lang="en-US" i="1">
                            <a:solidFill>
                              <a:schemeClr val="bg1"/>
                            </a:solidFill>
                            <a:latin typeface="Cambria Math" panose="02040503050406030204" pitchFamily="18" charset="0"/>
                          </a:rPr>
                          <m:t>2</m:t>
                        </m:r>
                      </m:den>
                    </m:f>
                    <m:r>
                      <a:rPr lang="en-US" i="1">
                        <a:solidFill>
                          <a:schemeClr val="bg1"/>
                        </a:solidFill>
                        <a:latin typeface="Cambria Math" panose="02040503050406030204" pitchFamily="18" charset="0"/>
                      </a:rPr>
                      <m:t>𝑚</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func>
                      <m:funcPr>
                        <m:ctrlPr>
                          <a:rPr lang="en-US" i="1">
                            <a:solidFill>
                              <a:schemeClr val="bg1"/>
                            </a:solidFill>
                            <a:latin typeface="Cambria Math" panose="02040503050406030204" pitchFamily="18" charset="0"/>
                          </a:rPr>
                        </m:ctrlPr>
                      </m:funcPr>
                      <m:fName>
                        <m:r>
                          <m:rPr>
                            <m:sty m:val="p"/>
                          </m:rPr>
                          <a:rPr lang="en-US">
                            <a:solidFill>
                              <a:schemeClr val="bg1"/>
                            </a:solidFill>
                            <a:latin typeface="Cambria Math" panose="02040503050406030204" pitchFamily="18" charset="0"/>
                          </a:rPr>
                          <m:t>sin</m:t>
                        </m:r>
                      </m:fName>
                      <m:e>
                        <m:d>
                          <m:dPr>
                            <m:ctrlPr>
                              <a:rPr lang="en-US" i="1">
                                <a:solidFill>
                                  <a:schemeClr val="bg1"/>
                                </a:solidFill>
                                <a:latin typeface="Cambria Math" panose="02040503050406030204" pitchFamily="18" charset="0"/>
                              </a:rPr>
                            </m:ctrlPr>
                          </m:dPr>
                          <m:e>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𝜔</m:t>
                                    </m:r>
                                  </m:e>
                                  <m:sub>
                                    <m:r>
                                      <a:rPr lang="en-US" i="1">
                                        <a:solidFill>
                                          <a:schemeClr val="bg1"/>
                                        </a:solidFill>
                                        <a:latin typeface="Cambria Math" panose="02040503050406030204" pitchFamily="18" charset="0"/>
                                      </a:rPr>
                                      <m:t>𝑐</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𝜔</m:t>
                                    </m:r>
                                  </m:e>
                                  <m:sub>
                                    <m:r>
                                      <a:rPr lang="en-US" i="1">
                                        <a:solidFill>
                                          <a:schemeClr val="bg1"/>
                                        </a:solidFill>
                                        <a:latin typeface="Cambria Math" panose="02040503050406030204" pitchFamily="18" charset="0"/>
                                      </a:rPr>
                                      <m:t>𝑣</m:t>
                                    </m:r>
                                  </m:sub>
                                </m:sSub>
                              </m:e>
                            </m:d>
                            <m:r>
                              <a:rPr lang="en-US" i="1">
                                <a:solidFill>
                                  <a:schemeClr val="bg1"/>
                                </a:solidFill>
                                <a:latin typeface="Cambria Math" panose="02040503050406030204" pitchFamily="18" charset="0"/>
                              </a:rPr>
                              <m:t>𝑡</m:t>
                            </m:r>
                          </m:e>
                        </m:d>
                      </m:e>
                    </m:func>
                  </m:oMath>
                </a14:m>
                <a:r>
                  <a:rPr lang="en-US" dirty="0" smtClean="0">
                    <a:solidFill>
                      <a:schemeClr val="bg1"/>
                    </a:solidFill>
                  </a:rPr>
                  <a:t>				(5)</a:t>
                </a:r>
                <a:endParaRPr lang="en-US" dirty="0">
                  <a:solidFill>
                    <a:schemeClr val="bg1"/>
                  </a:solidFill>
                </a:endParaRPr>
              </a:p>
              <a:p>
                <a:pPr lvl="0"/>
                <a14:m>
                  <m:oMath xmlns:m="http://schemas.openxmlformats.org/officeDocument/2006/math">
                    <m:r>
                      <a:rPr lang="en-US" i="1">
                        <a:solidFill>
                          <a:schemeClr val="bg1"/>
                        </a:solidFill>
                        <a:latin typeface="Cambria Math" panose="02040503050406030204" pitchFamily="18" charset="0"/>
                      </a:rPr>
                      <m:t>𝑒</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𝐴</m:t>
                            </m:r>
                          </m:e>
                          <m:sup>
                            <m:r>
                              <a:rPr lang="en-US" i="1">
                                <a:solidFill>
                                  <a:schemeClr val="bg1"/>
                                </a:solidFill>
                                <a:latin typeface="Cambria Math" panose="02040503050406030204" pitchFamily="18" charset="0"/>
                              </a:rPr>
                              <m:t>4</m:t>
                            </m:r>
                          </m:sup>
                        </m:sSup>
                      </m:num>
                      <m:den>
                        <m:r>
                          <a:rPr lang="en-US" i="1">
                            <a:solidFill>
                              <a:schemeClr val="bg1"/>
                            </a:solidFill>
                            <a:latin typeface="Cambria Math" panose="02040503050406030204" pitchFamily="18" charset="0"/>
                          </a:rPr>
                          <m:t>4</m:t>
                        </m:r>
                      </m:den>
                    </m:f>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𝑠𝑖𝑛</m:t>
                        </m:r>
                      </m:e>
                      <m:sup>
                        <m:r>
                          <a:rPr lang="en-US" i="1">
                            <a:solidFill>
                              <a:schemeClr val="bg1"/>
                            </a:solidFill>
                            <a:latin typeface="Cambria Math" panose="02040503050406030204" pitchFamily="18" charset="0"/>
                          </a:rPr>
                          <m:t>2</m:t>
                        </m:r>
                      </m:sup>
                    </m:sSup>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2</m:t>
                        </m:r>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𝜔</m:t>
                                </m:r>
                              </m:e>
                              <m:sub>
                                <m:r>
                                  <a:rPr lang="en-US" i="1">
                                    <a:solidFill>
                                      <a:schemeClr val="bg1"/>
                                    </a:solidFill>
                                    <a:latin typeface="Cambria Math" panose="02040503050406030204" pitchFamily="18" charset="0"/>
                                  </a:rPr>
                                  <m:t>𝑐</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𝜔</m:t>
                                </m:r>
                              </m:e>
                              <m:sub>
                                <m:r>
                                  <a:rPr lang="en-US" i="1">
                                    <a:solidFill>
                                      <a:schemeClr val="bg1"/>
                                    </a:solidFill>
                                    <a:latin typeface="Cambria Math" panose="02040503050406030204" pitchFamily="18" charset="0"/>
                                  </a:rPr>
                                  <m:t>𝑣</m:t>
                                </m:r>
                              </m:sub>
                            </m:sSub>
                          </m:e>
                        </m:d>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𝜃</m:t>
                            </m:r>
                          </m:e>
                          <m:sub>
                            <m:r>
                              <a:rPr lang="en-US" i="1">
                                <a:solidFill>
                                  <a:schemeClr val="bg1"/>
                                </a:solidFill>
                                <a:latin typeface="Cambria Math" panose="02040503050406030204" pitchFamily="18" charset="0"/>
                              </a:rPr>
                              <m:t>𝑒</m:t>
                            </m:r>
                          </m:sub>
                        </m:sSub>
                      </m:e>
                    </m:d>
                    <m:r>
                      <a:rPr lang="en-US" b="0" i="1" smtClean="0">
                        <a:solidFill>
                          <a:schemeClr val="bg1"/>
                        </a:solidFill>
                        <a:latin typeface="Cambria Math" panose="02040503050406030204" pitchFamily="18" charset="0"/>
                      </a:rPr>
                      <m:t> </m:t>
                    </m:r>
                  </m:oMath>
                </a14:m>
                <a:r>
                  <a:rPr lang="en-US" i="1" dirty="0" smtClean="0">
                    <a:solidFill>
                      <a:schemeClr val="bg1"/>
                    </a:solidFill>
                  </a:rPr>
                  <a:t> 			</a:t>
                </a:r>
                <a:r>
                  <a:rPr lang="en-US" dirty="0" smtClean="0">
                    <a:solidFill>
                      <a:schemeClr val="bg1"/>
                    </a:solidFill>
                  </a:rPr>
                  <a:t>(6)</a:t>
                </a:r>
              </a:p>
              <a:p>
                <a:pPr algn="ctr"/>
                <a:r>
                  <a:rPr lang="en-US" dirty="0">
                    <a:solidFill>
                      <a:schemeClr val="bg1"/>
                    </a:solidFill>
                  </a:rPr>
                  <a:t>When the Costas Loop is locked</a:t>
                </a:r>
              </a:p>
              <a:p>
                <a:pPr lvl="0"/>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m:t>
                        </m:r>
                      </m:e>
                      <m:sub>
                        <m:r>
                          <a:rPr lang="en-US" i="1">
                            <a:solidFill>
                              <a:schemeClr val="bg1"/>
                            </a:solidFill>
                            <a:latin typeface="Cambria Math" panose="02040503050406030204" pitchFamily="18" charset="0"/>
                          </a:rPr>
                          <m:t>1</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𝑟</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𝑠</m:t>
                        </m:r>
                      </m:e>
                      <m:sub>
                        <m:r>
                          <a:rPr lang="en-US" i="1">
                            <a:solidFill>
                              <a:schemeClr val="bg1"/>
                            </a:solidFill>
                            <a:latin typeface="Cambria Math" panose="02040503050406030204" pitchFamily="18" charset="0"/>
                          </a:rPr>
                          <m:t>1</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 </m:t>
                    </m:r>
                    <m:f>
                      <m:fPr>
                        <m:ctrlPr>
                          <a:rPr lang="en-US" i="1">
                            <a:solidFill>
                              <a:schemeClr val="bg1"/>
                            </a:solidFill>
                            <a:latin typeface="Cambria Math" panose="02040503050406030204" pitchFamily="18" charset="0"/>
                          </a:rPr>
                        </m:ctrlPr>
                      </m:fPr>
                      <m:num>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𝐴</m:t>
                            </m:r>
                          </m:e>
                          <m:sup>
                            <m:r>
                              <a:rPr lang="en-US" i="1">
                                <a:solidFill>
                                  <a:schemeClr val="bg1"/>
                                </a:solidFill>
                                <a:latin typeface="Cambria Math" panose="02040503050406030204" pitchFamily="18" charset="0"/>
                              </a:rPr>
                              <m:t>2</m:t>
                            </m:r>
                          </m:sup>
                        </m:sSup>
                      </m:num>
                      <m:den>
                        <m:r>
                          <a:rPr lang="en-US" i="1">
                            <a:solidFill>
                              <a:schemeClr val="bg1"/>
                            </a:solidFill>
                            <a:latin typeface="Cambria Math" panose="02040503050406030204" pitchFamily="18" charset="0"/>
                          </a:rPr>
                          <m:t>2</m:t>
                        </m:r>
                      </m:den>
                    </m:f>
                    <m:d>
                      <m:dPr>
                        <m:begChr m:val="["/>
                        <m:endChr m:val="]"/>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𝑚</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𝑚</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𝑐𝑜𝑠</m:t>
                            </m:r>
                          </m:e>
                          <m:sup>
                            <m:r>
                              <a:rPr lang="en-US" b="0" i="1" smtClean="0">
                                <a:solidFill>
                                  <a:schemeClr val="bg1"/>
                                </a:solidFill>
                                <a:latin typeface="Cambria Math" panose="02040503050406030204" pitchFamily="18" charset="0"/>
                              </a:rPr>
                              <m:t>2</m:t>
                            </m:r>
                          </m:sup>
                        </m:sSup>
                        <m:r>
                          <a:rPr lang="en-US" i="1">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𝜔</m:t>
                        </m:r>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m:t>
                        </m:r>
                      </m:e>
                    </m:d>
                  </m:oMath>
                </a14:m>
                <a:r>
                  <a:rPr lang="en-US" dirty="0" smtClean="0">
                    <a:solidFill>
                      <a:schemeClr val="bg1"/>
                    </a:solidFill>
                  </a:rPr>
                  <a:t> 	(7)</a:t>
                </a:r>
                <a:endParaRPr lang="en-US" dirty="0">
                  <a:solidFill>
                    <a:schemeClr val="bg1"/>
                  </a:solidFill>
                </a:endParaRPr>
              </a:p>
              <a:p>
                <a:pPr lvl="0"/>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m:t>
                        </m:r>
                      </m:e>
                      <m:sub>
                        <m:r>
                          <a:rPr lang="en-US" i="1">
                            <a:solidFill>
                              <a:schemeClr val="bg1"/>
                            </a:solidFill>
                            <a:latin typeface="Cambria Math" panose="02040503050406030204" pitchFamily="18" charset="0"/>
                          </a:rPr>
                          <m:t>2</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𝐿𝑃𝐹</m:t>
                    </m:r>
                    <m:d>
                      <m:dPr>
                        <m:begChr m:val="{"/>
                        <m:endChr m:val="}"/>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m:t>
                            </m:r>
                          </m:e>
                          <m:sub>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m:t>
                        </m:r>
                      </m:e>
                    </m:d>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𝐴</m:t>
                            </m:r>
                          </m:e>
                          <m:sup>
                            <m:r>
                              <a:rPr lang="en-US" i="1">
                                <a:solidFill>
                                  <a:schemeClr val="bg1"/>
                                </a:solidFill>
                                <a:latin typeface="Cambria Math" panose="02040503050406030204" pitchFamily="18" charset="0"/>
                              </a:rPr>
                              <m:t>2</m:t>
                            </m:r>
                          </m:sup>
                        </m:sSup>
                      </m:num>
                      <m:den>
                        <m:r>
                          <a:rPr lang="en-US" i="1">
                            <a:solidFill>
                              <a:schemeClr val="bg1"/>
                            </a:solidFill>
                            <a:latin typeface="Cambria Math" panose="02040503050406030204" pitchFamily="18" charset="0"/>
                          </a:rPr>
                          <m:t>2</m:t>
                        </m:r>
                      </m:den>
                    </m:f>
                    <m:r>
                      <a:rPr lang="en-US" i="1">
                        <a:solidFill>
                          <a:schemeClr val="bg1"/>
                        </a:solidFill>
                        <a:latin typeface="Cambria Math" panose="02040503050406030204" pitchFamily="18" charset="0"/>
                      </a:rPr>
                      <m:t>𝑚</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oMath>
                </a14:m>
                <a:r>
                  <a:rPr lang="en-US" dirty="0" smtClean="0">
                    <a:solidFill>
                      <a:schemeClr val="bg1"/>
                    </a:solidFill>
                  </a:rPr>
                  <a:t> 				(8)</a:t>
                </a:r>
                <a:endParaRPr lang="en-US" dirty="0">
                  <a:solidFill>
                    <a:schemeClr val="bg1"/>
                  </a:solidFill>
                </a:endParaRPr>
              </a:p>
              <a:p>
                <a:pPr lvl="0"/>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i="1">
                            <a:solidFill>
                              <a:schemeClr val="bg1"/>
                            </a:solidFill>
                            <a:latin typeface="Cambria Math" panose="02040503050406030204" pitchFamily="18" charset="0"/>
                          </a:rPr>
                          <m:t>1</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𝑟</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𝑠</m:t>
                        </m:r>
                      </m:e>
                      <m:sub>
                        <m:r>
                          <a:rPr lang="en-US" i="1">
                            <a:solidFill>
                              <a:schemeClr val="bg1"/>
                            </a:solidFill>
                            <a:latin typeface="Cambria Math" panose="02040503050406030204" pitchFamily="18" charset="0"/>
                          </a:rPr>
                          <m:t>2</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𝑡</m:t>
                        </m:r>
                      </m:e>
                    </m:d>
                    <m:r>
                      <a:rPr lang="en-US" i="1">
                        <a:solidFill>
                          <a:schemeClr val="bg1"/>
                        </a:solidFill>
                        <a:latin typeface="Cambria Math" panose="02040503050406030204" pitchFamily="18" charset="0"/>
                      </a:rPr>
                      <m:t>= 0</m:t>
                    </m:r>
                  </m:oMath>
                </a14:m>
                <a:r>
                  <a:rPr lang="en-US" dirty="0" smtClean="0">
                    <a:solidFill>
                      <a:schemeClr val="bg1"/>
                    </a:solidFill>
                  </a:rPr>
                  <a:t>						(9)</a:t>
                </a:r>
                <a:endParaRPr lang="en-US"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301732" y="1531349"/>
                <a:ext cx="9158068" cy="3905108"/>
              </a:xfrm>
              <a:prstGeom prst="rect">
                <a:avLst/>
              </a:prstGeom>
              <a:blipFill rotWithShape="0">
                <a:blip r:embed="rId3"/>
                <a:stretch>
                  <a:fillRect l="-133" t="-780" b="-1404"/>
                </a:stretch>
              </a:blipFill>
            </p:spPr>
            <p:txBody>
              <a:bodyPr/>
              <a:lstStyle/>
              <a:p>
                <a:r>
                  <a:rPr lang="en-US">
                    <a:noFill/>
                  </a:rPr>
                  <a:t> </a:t>
                </a:r>
              </a:p>
            </p:txBody>
          </p:sp>
        </mc:Fallback>
      </mc:AlternateContent>
    </p:spTree>
    <p:extLst>
      <p:ext uri="{BB962C8B-B14F-4D97-AF65-F5344CB8AC3E}">
        <p14:creationId xmlns:p14="http://schemas.microsoft.com/office/powerpoint/2010/main" val="2517916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a:blip r:embed="rId3"/>
          <a:stretch>
            <a:fillRect/>
          </a:stretch>
        </p:blipFill>
        <p:spPr>
          <a:xfrm>
            <a:off x="5691647" y="0"/>
            <a:ext cx="6500353" cy="6858000"/>
          </a:xfrm>
          <a:prstGeom prst="rect">
            <a:avLst/>
          </a:prstGeom>
        </p:spPr>
      </p:pic>
      <p:pic>
        <p:nvPicPr>
          <p:cNvPr id="98" name="Picture 97"/>
          <p:cNvPicPr>
            <a:picLocks noChangeAspect="1"/>
          </p:cNvPicPr>
          <p:nvPr/>
        </p:nvPicPr>
        <p:blipFill>
          <a:blip r:embed="rId4"/>
          <a:stretch>
            <a:fillRect/>
          </a:stretch>
        </p:blipFill>
        <p:spPr>
          <a:xfrm>
            <a:off x="0" y="0"/>
            <a:ext cx="5691647" cy="6858000"/>
          </a:xfrm>
          <a:prstGeom prst="rect">
            <a:avLst/>
          </a:prstGeom>
        </p:spPr>
      </p:pic>
    </p:spTree>
    <p:extLst>
      <p:ext uri="{BB962C8B-B14F-4D97-AF65-F5344CB8AC3E}">
        <p14:creationId xmlns:p14="http://schemas.microsoft.com/office/powerpoint/2010/main" val="346844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Simulation</a:t>
            </a:r>
            <a:endParaRPr lang="en-US" dirty="0"/>
          </a:p>
        </p:txBody>
      </p:sp>
      <p:pic>
        <p:nvPicPr>
          <p:cNvPr id="3" name="Picture 2"/>
          <p:cNvPicPr>
            <a:picLocks noChangeAspect="1"/>
          </p:cNvPicPr>
          <p:nvPr/>
        </p:nvPicPr>
        <p:blipFill>
          <a:blip r:embed="rId3"/>
          <a:stretch>
            <a:fillRect/>
          </a:stretch>
        </p:blipFill>
        <p:spPr>
          <a:xfrm>
            <a:off x="871536" y="1484762"/>
            <a:ext cx="10448925" cy="3124200"/>
          </a:xfrm>
          <a:prstGeom prst="rect">
            <a:avLst/>
          </a:prstGeom>
        </p:spPr>
      </p:pic>
    </p:spTree>
    <p:extLst>
      <p:ext uri="{BB962C8B-B14F-4D97-AF65-F5344CB8AC3E}">
        <p14:creationId xmlns:p14="http://schemas.microsoft.com/office/powerpoint/2010/main" val="1369347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Analyze System</a:t>
            </a:r>
            <a:r>
              <a:rPr lang="en-US" sz="2800" dirty="0" smtClean="0">
                <a:solidFill>
                  <a:srgbClr val="FFFF00"/>
                </a:solidFill>
              </a:rPr>
              <a:t>2</a:t>
            </a:r>
            <a:endParaRPr lang="en-US" dirty="0"/>
          </a:p>
        </p:txBody>
      </p:sp>
      <p:sp>
        <p:nvSpPr>
          <p:cNvPr id="3" name="Content Placeholder 2"/>
          <p:cNvSpPr>
            <a:spLocks noGrp="1"/>
          </p:cNvSpPr>
          <p:nvPr>
            <p:ph idx="1"/>
          </p:nvPr>
        </p:nvSpPr>
        <p:spPr/>
        <p:txBody>
          <a:bodyPr/>
          <a:lstStyle/>
          <a:p>
            <a:r>
              <a:rPr lang="en-US" dirty="0" smtClean="0"/>
              <a:t>Calculating the BER due do the AWGN of Costas Loop in Simulink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70243602"/>
              </p:ext>
            </p:extLst>
          </p:nvPr>
        </p:nvGraphicFramePr>
        <p:xfrm>
          <a:off x="1518383" y="2995455"/>
          <a:ext cx="8128000" cy="2961640"/>
        </p:xfrm>
        <a:graphic>
          <a:graphicData uri="http://schemas.openxmlformats.org/drawingml/2006/table">
            <a:tbl>
              <a:tblPr firstRow="1" bandRow="1">
                <a:tableStyleId>{00A15C55-8517-42AA-B614-E9B94910E393}</a:tableStyleId>
              </a:tblPr>
              <a:tblGrid>
                <a:gridCol w="4064000"/>
                <a:gridCol w="4064000"/>
              </a:tblGrid>
              <a:tr h="343531">
                <a:tc>
                  <a:txBody>
                    <a:bodyPr/>
                    <a:lstStyle/>
                    <a:p>
                      <a:r>
                        <a:rPr lang="en-US" dirty="0" smtClean="0"/>
                        <a:t>SNR (dB)</a:t>
                      </a:r>
                      <a:endParaRPr lang="en-US" dirty="0"/>
                    </a:p>
                  </a:txBody>
                  <a:tcPr/>
                </a:tc>
                <a:tc>
                  <a:txBody>
                    <a:bodyPr/>
                    <a:lstStyle/>
                    <a:p>
                      <a:r>
                        <a:rPr lang="en-US" dirty="0" smtClean="0"/>
                        <a:t>BER</a:t>
                      </a:r>
                      <a:endParaRPr lang="en-US" dirty="0"/>
                    </a:p>
                  </a:txBody>
                  <a:tcPr/>
                </a:tc>
              </a:tr>
              <a:tr h="370840">
                <a:tc>
                  <a:txBody>
                    <a:bodyPr/>
                    <a:lstStyle/>
                    <a:p>
                      <a:pPr algn="l"/>
                      <a:r>
                        <a:rPr lang="en-US" dirty="0" smtClean="0"/>
                        <a:t>25</a:t>
                      </a:r>
                      <a:endParaRPr lang="en-US" dirty="0"/>
                    </a:p>
                  </a:txBody>
                  <a:tcPr/>
                </a:tc>
                <a:tc>
                  <a:txBody>
                    <a:bodyPr/>
                    <a:lstStyle/>
                    <a:p>
                      <a:r>
                        <a:rPr lang="en-US" sz="1800" kern="1200" dirty="0" smtClean="0">
                          <a:effectLst/>
                        </a:rPr>
                        <a:t>0</a:t>
                      </a:r>
                      <a:endParaRPr lang="en-US" dirty="0"/>
                    </a:p>
                  </a:txBody>
                  <a:tcPr/>
                </a:tc>
              </a:tr>
              <a:tr h="370840">
                <a:tc>
                  <a:txBody>
                    <a:bodyPr/>
                    <a:lstStyle/>
                    <a:p>
                      <a:pPr algn="l"/>
                      <a:r>
                        <a:rPr lang="en-US" dirty="0" smtClean="0"/>
                        <a:t>10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a:t>
                      </a:r>
                      <a:endParaRPr lang="en-US" dirty="0" smtClean="0">
                        <a:effectLst/>
                      </a:endParaRPr>
                    </a:p>
                  </a:txBody>
                  <a:tcPr/>
                </a:tc>
              </a:tr>
              <a:tr h="370840">
                <a:tc>
                  <a:txBody>
                    <a:bodyPr/>
                    <a:lstStyle/>
                    <a:p>
                      <a:pPr algn="l"/>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a:t>
                      </a:r>
                      <a:endParaRPr lang="en-US" dirty="0" smtClean="0">
                        <a:effectLst/>
                      </a:endParaRPr>
                    </a:p>
                  </a:txBody>
                  <a:tcPr/>
                </a:tc>
              </a:tr>
              <a:tr h="370840">
                <a:tc>
                  <a:txBody>
                    <a:bodyPr/>
                    <a:lstStyle/>
                    <a:p>
                      <a:pPr algn="l"/>
                      <a:r>
                        <a:rPr lang="en-US" dirty="0" smtClean="0"/>
                        <a:t>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a:t>
                      </a:r>
                      <a:endParaRPr lang="en-US" dirty="0" smtClean="0">
                        <a:effectLst/>
                      </a:endParaRPr>
                    </a:p>
                  </a:txBody>
                  <a:tcPr/>
                </a:tc>
              </a:tr>
              <a:tr h="370840">
                <a:tc>
                  <a:txBody>
                    <a:bodyPr/>
                    <a:lstStyle/>
                    <a:p>
                      <a:pPr algn="l"/>
                      <a:r>
                        <a:rPr lang="en-US" dirty="0" smtClean="0"/>
                        <a:t>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a:t>
                      </a:r>
                      <a:endParaRPr lang="en-US" dirty="0" smtClean="0">
                        <a:effectLst/>
                      </a:endParaRPr>
                    </a:p>
                  </a:txBody>
                  <a:tcPr/>
                </a:tc>
              </a:tr>
              <a:tr h="370840">
                <a:tc>
                  <a:txBody>
                    <a:bodyPr/>
                    <a:lstStyle/>
                    <a:p>
                      <a:pPr algn="l"/>
                      <a:r>
                        <a:rPr lang="en-US" dirty="0" smtClean="0"/>
                        <a:t>-1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0</a:t>
                      </a:r>
                      <a:endParaRPr lang="en-US" dirty="0" smtClean="0">
                        <a:effectLst/>
                      </a:endParaRPr>
                    </a:p>
                  </a:txBody>
                  <a:tcPr/>
                </a:tc>
              </a:tr>
              <a:tr h="370840">
                <a:tc>
                  <a:txBody>
                    <a:bodyPr/>
                    <a:lstStyle/>
                    <a:p>
                      <a:pPr algn="l"/>
                      <a:r>
                        <a:rPr lang="en-US" dirty="0" smtClean="0"/>
                        <a:t>-10</a:t>
                      </a:r>
                      <a:endParaRPr lang="en-US" dirty="0"/>
                    </a:p>
                  </a:txBody>
                  <a:tcPr/>
                </a:tc>
                <a:tc>
                  <a:txBody>
                    <a:bodyPr/>
                    <a:lstStyle/>
                    <a:p>
                      <a:r>
                        <a:rPr lang="en-US" sz="1800" kern="1200" dirty="0" smtClean="0">
                          <a:effectLst/>
                        </a:rPr>
                        <a:t>0</a:t>
                      </a:r>
                      <a:endParaRPr lang="en-US" dirty="0"/>
                    </a:p>
                  </a:txBody>
                  <a:tcPr/>
                </a:tc>
              </a:tr>
            </a:tbl>
          </a:graphicData>
        </a:graphic>
      </p:graphicFrame>
    </p:spTree>
    <p:extLst>
      <p:ext uri="{BB962C8B-B14F-4D97-AF65-F5344CB8AC3E}">
        <p14:creationId xmlns:p14="http://schemas.microsoft.com/office/powerpoint/2010/main" val="430551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Introduction</a:t>
            </a:r>
            <a:endParaRPr lang="en-US" dirty="0"/>
          </a:p>
        </p:txBody>
      </p:sp>
      <p:sp>
        <p:nvSpPr>
          <p:cNvPr id="4" name="Text Placeholder 3"/>
          <p:cNvSpPr>
            <a:spLocks noGrp="1"/>
          </p:cNvSpPr>
          <p:nvPr>
            <p:ph type="body" idx="1"/>
          </p:nvPr>
        </p:nvSpPr>
        <p:spPr/>
        <p:txBody>
          <a:bodyPr/>
          <a:lstStyle/>
          <a:p>
            <a:r>
              <a:rPr lang="en-US" dirty="0" smtClean="0"/>
              <a:t>Brandon Keith</a:t>
            </a:r>
            <a:endParaRPr lang="en-US" dirty="0"/>
          </a:p>
        </p:txBody>
      </p:sp>
    </p:spTree>
    <p:extLst>
      <p:ext uri="{BB962C8B-B14F-4D97-AF65-F5344CB8AC3E}">
        <p14:creationId xmlns:p14="http://schemas.microsoft.com/office/powerpoint/2010/main" val="245169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758" y="277857"/>
            <a:ext cx="9843351" cy="2827383"/>
          </a:xfrm>
        </p:spPr>
        <p:txBody>
          <a:bodyPr anchor="ctr">
            <a:normAutofit/>
          </a:bodyPr>
          <a:lstStyle/>
          <a:p>
            <a:pPr algn="ctr"/>
            <a:r>
              <a:rPr lang="en-US" sz="3200" b="1" dirty="0" smtClean="0">
                <a:solidFill>
                  <a:srgbClr val="FFFF00"/>
                </a:solidFill>
                <a:latin typeface="+mn-lt"/>
                <a:cs typeface="Aharoni" panose="02010803020104030203" pitchFamily="2" charset="-79"/>
              </a:rPr>
              <a:t>Programmable Communication Group </a:t>
            </a:r>
            <a:r>
              <a:rPr lang="en-US" sz="3200" dirty="0" smtClean="0">
                <a:latin typeface="Aharoni" panose="02010803020104030203" pitchFamily="2" charset="-79"/>
                <a:cs typeface="Aharoni" panose="02010803020104030203" pitchFamily="2" charset="-79"/>
              </a:rPr>
              <a:t/>
            </a:r>
            <a:br>
              <a:rPr lang="en-US" sz="3200" dirty="0" smtClean="0">
                <a:latin typeface="Aharoni" panose="02010803020104030203" pitchFamily="2" charset="-79"/>
                <a:cs typeface="Aharoni" panose="02010803020104030203" pitchFamily="2" charset="-79"/>
              </a:rPr>
            </a:br>
            <a:r>
              <a:rPr lang="en-US" sz="3200" dirty="0" smtClean="0">
                <a:latin typeface="Aharoni" panose="02010803020104030203" pitchFamily="2" charset="-79"/>
                <a:cs typeface="Aharoni" panose="02010803020104030203" pitchFamily="2" charset="-79"/>
              </a:rPr>
              <a:t> </a:t>
            </a:r>
            <a:r>
              <a:rPr lang="en-US" sz="3200" dirty="0" smtClean="0">
                <a:latin typeface="Calibri" panose="020F0502020204030204" pitchFamily="34" charset="0"/>
              </a:rPr>
              <a:t/>
            </a:r>
            <a:br>
              <a:rPr lang="en-US" sz="3200" dirty="0" smtClean="0">
                <a:latin typeface="Calibri" panose="020F0502020204030204" pitchFamily="34" charset="0"/>
              </a:rPr>
            </a:br>
            <a:r>
              <a:rPr lang="en-US" sz="3200" dirty="0">
                <a:latin typeface="Calibri" panose="020F0502020204030204" pitchFamily="34" charset="0"/>
              </a:rPr>
              <a:t>Using </a:t>
            </a:r>
            <a:r>
              <a:rPr lang="en-US" sz="3200" dirty="0" smtClean="0">
                <a:latin typeface="Calibri" panose="020F0502020204030204" pitchFamily="34" charset="0"/>
              </a:rPr>
              <a:t>FPGA Technology </a:t>
            </a:r>
            <a:r>
              <a:rPr lang="en-US" sz="3200" dirty="0">
                <a:latin typeface="Calibri" panose="020F0502020204030204" pitchFamily="34" charset="0"/>
              </a:rPr>
              <a:t>to M</a:t>
            </a:r>
            <a:r>
              <a:rPr lang="en-US" sz="3200" dirty="0" smtClean="0">
                <a:latin typeface="Calibri" panose="020F0502020204030204" pitchFamily="34" charset="0"/>
              </a:rPr>
              <a:t>odernize the </a:t>
            </a:r>
            <a:br>
              <a:rPr lang="en-US" sz="3200" dirty="0" smtClean="0">
                <a:latin typeface="Calibri" panose="020F0502020204030204" pitchFamily="34" charset="0"/>
              </a:rPr>
            </a:br>
            <a:r>
              <a:rPr lang="en-US" sz="3200" dirty="0" smtClean="0">
                <a:latin typeface="Calibri" panose="020F0502020204030204" pitchFamily="34" charset="0"/>
              </a:rPr>
              <a:t>KD2BD Amateur Radio Satellite Modem</a:t>
            </a:r>
            <a:br>
              <a:rPr lang="en-US" sz="3200" dirty="0" smtClean="0">
                <a:latin typeface="Calibri" panose="020F0502020204030204" pitchFamily="34" charset="0"/>
              </a:rPr>
            </a:br>
            <a:endParaRPr lang="en-US" sz="3200" dirty="0">
              <a:latin typeface="Calibri" panose="020F0502020204030204" pitchFamily="34" charset="0"/>
            </a:endParaRPr>
          </a:p>
        </p:txBody>
      </p:sp>
      <p:sp>
        <p:nvSpPr>
          <p:cNvPr id="3" name="Subtitle 2"/>
          <p:cNvSpPr>
            <a:spLocks noGrp="1"/>
          </p:cNvSpPr>
          <p:nvPr>
            <p:ph type="subTitle" idx="1"/>
          </p:nvPr>
        </p:nvSpPr>
        <p:spPr>
          <a:xfrm>
            <a:off x="1643645" y="2456298"/>
            <a:ext cx="8791575" cy="3696236"/>
          </a:xfrm>
        </p:spPr>
        <p:txBody>
          <a:bodyPr>
            <a:normAutofit/>
          </a:bodyPr>
          <a:lstStyle/>
          <a:p>
            <a:pPr algn="ctr"/>
            <a:r>
              <a:rPr lang="en-US" sz="2800" dirty="0" smtClean="0">
                <a:solidFill>
                  <a:srgbClr val="FF0000"/>
                </a:solidFill>
                <a:latin typeface="Calibri" panose="020F0502020204030204" pitchFamily="34" charset="0"/>
              </a:rPr>
              <a:t> </a:t>
            </a:r>
          </a:p>
          <a:p>
            <a:pPr algn="ctr"/>
            <a:endParaRPr lang="en-US" sz="2400" dirty="0" smtClean="0">
              <a:solidFill>
                <a:srgbClr val="FFC000"/>
              </a:solidFill>
              <a:latin typeface="Calibri" panose="020F0502020204030204" pitchFamily="34" charset="0"/>
            </a:endParaRPr>
          </a:p>
          <a:p>
            <a:pPr algn="ctr"/>
            <a:r>
              <a:rPr lang="en-US" sz="2400" dirty="0" smtClean="0">
                <a:solidFill>
                  <a:srgbClr val="FFC000"/>
                </a:solidFill>
                <a:latin typeface="Calibri" panose="020F0502020204030204" pitchFamily="34" charset="0"/>
              </a:rPr>
              <a:t>Category 2 – Project with active research agenda</a:t>
            </a:r>
          </a:p>
          <a:p>
            <a:pPr algn="ctr"/>
            <a:endParaRPr lang="en-US" sz="2800" dirty="0" smtClean="0">
              <a:solidFill>
                <a:srgbClr val="FFFF00"/>
              </a:solidFill>
            </a:endParaRPr>
          </a:p>
        </p:txBody>
      </p:sp>
      <p:sp>
        <p:nvSpPr>
          <p:cNvPr id="4" name="TextBox 3"/>
          <p:cNvSpPr txBox="1"/>
          <p:nvPr/>
        </p:nvSpPr>
        <p:spPr>
          <a:xfrm>
            <a:off x="0" y="4304416"/>
            <a:ext cx="12192000" cy="2031325"/>
          </a:xfrm>
          <a:prstGeom prst="rect">
            <a:avLst/>
          </a:prstGeom>
          <a:solidFill>
            <a:schemeClr val="bg1">
              <a:alpha val="60000"/>
            </a:schemeClr>
          </a:solidFill>
          <a:effectLst>
            <a:glow rad="2286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smtClean="0">
                <a:solidFill>
                  <a:srgbClr val="FFFF00"/>
                </a:solidFill>
                <a:latin typeface="Calibri" panose="020F0502020204030204" pitchFamily="34" charset="0"/>
              </a:rPr>
              <a:t>SD1 </a:t>
            </a:r>
            <a:r>
              <a:rPr lang="en-US" b="1" dirty="0">
                <a:solidFill>
                  <a:srgbClr val="FFFF00"/>
                </a:solidFill>
                <a:latin typeface="Calibri" panose="020F0502020204030204" pitchFamily="34" charset="0"/>
              </a:rPr>
              <a:t>Team:</a:t>
            </a:r>
          </a:p>
          <a:p>
            <a:pPr algn="ctr"/>
            <a:r>
              <a:rPr lang="en-US" dirty="0">
                <a:solidFill>
                  <a:schemeClr val="tx1"/>
                </a:solidFill>
                <a:latin typeface="Calibri" panose="020F0502020204030204" pitchFamily="34" charset="0"/>
              </a:rPr>
              <a:t>Brandon </a:t>
            </a:r>
            <a:r>
              <a:rPr lang="en-US" dirty="0" smtClean="0">
                <a:solidFill>
                  <a:schemeClr val="tx1"/>
                </a:solidFill>
                <a:latin typeface="Calibri" panose="020F0502020204030204" pitchFamily="34" charset="0"/>
              </a:rPr>
              <a:t>Keith </a:t>
            </a:r>
            <a:r>
              <a:rPr lang="en-US" dirty="0">
                <a:solidFill>
                  <a:schemeClr val="tx1"/>
                </a:solidFill>
                <a:latin typeface="Calibri" panose="020F0502020204030204" pitchFamily="34" charset="0"/>
              </a:rPr>
              <a:t>(ECE)</a:t>
            </a:r>
          </a:p>
          <a:p>
            <a:pPr algn="ctr"/>
            <a:r>
              <a:rPr lang="en-US" dirty="0">
                <a:solidFill>
                  <a:schemeClr val="tx1"/>
                </a:solidFill>
                <a:latin typeface="Calibri" panose="020F0502020204030204" pitchFamily="34" charset="0"/>
              </a:rPr>
              <a:t>Cedric Destin (EE)</a:t>
            </a:r>
          </a:p>
          <a:p>
            <a:pPr algn="ctr"/>
            <a:r>
              <a:rPr lang="en-US" dirty="0">
                <a:solidFill>
                  <a:schemeClr val="tx1"/>
                </a:solidFill>
                <a:latin typeface="Calibri" panose="020F0502020204030204" pitchFamily="34" charset="0"/>
              </a:rPr>
              <a:t>Brian </a:t>
            </a:r>
            <a:r>
              <a:rPr lang="en-US" dirty="0" err="1">
                <a:solidFill>
                  <a:schemeClr val="tx1"/>
                </a:solidFill>
                <a:latin typeface="Calibri" panose="020F0502020204030204" pitchFamily="34" charset="0"/>
              </a:rPr>
              <a:t>Thibodeau</a:t>
            </a:r>
            <a:r>
              <a:rPr lang="en-US" dirty="0">
                <a:solidFill>
                  <a:schemeClr val="tx1"/>
                </a:solidFill>
                <a:latin typeface="Calibri" panose="020F0502020204030204" pitchFamily="34" charset="0"/>
              </a:rPr>
              <a:t> (EE</a:t>
            </a:r>
            <a:r>
              <a:rPr lang="en-US" dirty="0" smtClean="0">
                <a:solidFill>
                  <a:schemeClr val="tx1"/>
                </a:solidFill>
                <a:latin typeface="Calibri" panose="020F0502020204030204" pitchFamily="34" charset="0"/>
              </a:rPr>
              <a:t>)</a:t>
            </a:r>
          </a:p>
          <a:p>
            <a:pPr algn="ctr"/>
            <a:endParaRPr lang="en-US" dirty="0">
              <a:solidFill>
                <a:schemeClr val="tx1"/>
              </a:solidFill>
              <a:latin typeface="Calibri" panose="020F0502020204030204" pitchFamily="34" charset="0"/>
            </a:endParaRPr>
          </a:p>
          <a:p>
            <a:pPr algn="ctr"/>
            <a:r>
              <a:rPr lang="en-US" b="1" dirty="0" smtClean="0">
                <a:solidFill>
                  <a:srgbClr val="FFFF00"/>
                </a:solidFill>
                <a:latin typeface="Calibri" panose="020F0502020204030204" pitchFamily="34" charset="0"/>
              </a:rPr>
              <a:t>SD1 Advisor</a:t>
            </a:r>
            <a:r>
              <a:rPr lang="en-US" b="1" dirty="0">
                <a:solidFill>
                  <a:srgbClr val="FFFF00"/>
                </a:solidFill>
                <a:latin typeface="Calibri" panose="020F0502020204030204" pitchFamily="34" charset="0"/>
              </a:rPr>
              <a:t>:</a:t>
            </a:r>
          </a:p>
          <a:p>
            <a:pPr algn="ctr"/>
            <a:r>
              <a:rPr lang="en-US" dirty="0">
                <a:solidFill>
                  <a:schemeClr val="tx1"/>
                </a:solidFill>
                <a:latin typeface="Calibri" panose="020F0502020204030204" pitchFamily="34" charset="0"/>
              </a:rPr>
              <a:t>Professor Dennis Silage, PhD (ECE)</a:t>
            </a:r>
          </a:p>
        </p:txBody>
      </p:sp>
    </p:spTree>
    <p:extLst>
      <p:ext uri="{BB962C8B-B14F-4D97-AF65-F5344CB8AC3E}">
        <p14:creationId xmlns:p14="http://schemas.microsoft.com/office/powerpoint/2010/main" val="3779030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1539"/>
          </a:xfrm>
        </p:spPr>
        <p:txBody>
          <a:bodyPr/>
          <a:lstStyle/>
          <a:p>
            <a:r>
              <a:rPr lang="en-US" dirty="0" smtClean="0"/>
              <a:t>Summary of Progress</a:t>
            </a:r>
            <a:endParaRPr lang="en-US" dirty="0"/>
          </a:p>
        </p:txBody>
      </p:sp>
      <p:cxnSp>
        <p:nvCxnSpPr>
          <p:cNvPr id="5" name="Straight Arrow Connector 4"/>
          <p:cNvCxnSpPr/>
          <p:nvPr/>
        </p:nvCxnSpPr>
        <p:spPr>
          <a:xfrm>
            <a:off x="776736" y="2857501"/>
            <a:ext cx="10384973"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23797" y="2514601"/>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15763" y="2530931"/>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321388" y="2530931"/>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68624" y="1839020"/>
            <a:ext cx="1355271" cy="646331"/>
          </a:xfrm>
          <a:prstGeom prst="rect">
            <a:avLst/>
          </a:prstGeom>
          <a:noFill/>
        </p:spPr>
        <p:txBody>
          <a:bodyPr wrap="square" rtlCol="0">
            <a:spAutoFit/>
          </a:bodyPr>
          <a:lstStyle/>
          <a:p>
            <a:r>
              <a:rPr lang="en-US" dirty="0" smtClean="0"/>
              <a:t>Seminar, May 2013</a:t>
            </a:r>
            <a:endParaRPr lang="en-US" dirty="0"/>
          </a:p>
        </p:txBody>
      </p:sp>
      <p:sp>
        <p:nvSpPr>
          <p:cNvPr id="11" name="TextBox 10"/>
          <p:cNvSpPr txBox="1"/>
          <p:nvPr/>
        </p:nvSpPr>
        <p:spPr>
          <a:xfrm>
            <a:off x="7638778" y="1851715"/>
            <a:ext cx="2068886" cy="646331"/>
          </a:xfrm>
          <a:prstGeom prst="rect">
            <a:avLst/>
          </a:prstGeom>
          <a:noFill/>
        </p:spPr>
        <p:txBody>
          <a:bodyPr wrap="square" rtlCol="0">
            <a:spAutoFit/>
          </a:bodyPr>
          <a:lstStyle/>
          <a:p>
            <a:r>
              <a:rPr lang="en-US" dirty="0" smtClean="0"/>
              <a:t>WebEX Review, Oct. 4</a:t>
            </a:r>
            <a:r>
              <a:rPr lang="en-US" baseline="30000" dirty="0" smtClean="0"/>
              <a:t>th</a:t>
            </a:r>
            <a:r>
              <a:rPr lang="en-US" dirty="0" smtClean="0"/>
              <a:t> </a:t>
            </a:r>
            <a:endParaRPr lang="en-US" dirty="0"/>
          </a:p>
        </p:txBody>
      </p:sp>
      <p:sp>
        <p:nvSpPr>
          <p:cNvPr id="12" name="TextBox 11"/>
          <p:cNvSpPr txBox="1"/>
          <p:nvPr/>
        </p:nvSpPr>
        <p:spPr>
          <a:xfrm>
            <a:off x="9707664" y="1834711"/>
            <a:ext cx="2004565" cy="646331"/>
          </a:xfrm>
          <a:prstGeom prst="rect">
            <a:avLst/>
          </a:prstGeom>
          <a:noFill/>
        </p:spPr>
        <p:txBody>
          <a:bodyPr wrap="square" rtlCol="0">
            <a:spAutoFit/>
          </a:bodyPr>
          <a:lstStyle/>
          <a:p>
            <a:r>
              <a:rPr lang="en-US" dirty="0"/>
              <a:t>WebEX </a:t>
            </a:r>
            <a:r>
              <a:rPr lang="en-US" dirty="0" smtClean="0"/>
              <a:t>Review, Oct. 18</a:t>
            </a:r>
            <a:r>
              <a:rPr lang="en-US" baseline="30000" dirty="0" smtClean="0"/>
              <a:t>th</a:t>
            </a:r>
            <a:endParaRPr lang="en-US" dirty="0" smtClean="0"/>
          </a:p>
        </p:txBody>
      </p:sp>
      <p:sp>
        <p:nvSpPr>
          <p:cNvPr id="13" name="TextBox 12"/>
          <p:cNvSpPr txBox="1"/>
          <p:nvPr/>
        </p:nvSpPr>
        <p:spPr>
          <a:xfrm>
            <a:off x="7293199" y="3285759"/>
            <a:ext cx="2088697"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Proposed to Develop 1.2 kb/sec BPSK modem in FPGA</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Preliminary Simulink Simulation of John’s 1.2 kb/sec Modem</a:t>
            </a:r>
            <a:endParaRPr lang="en-US" sz="1400" dirty="0"/>
          </a:p>
        </p:txBody>
      </p:sp>
      <p:sp>
        <p:nvSpPr>
          <p:cNvPr id="14" name="TextBox 13"/>
          <p:cNvSpPr txBox="1"/>
          <p:nvPr/>
        </p:nvSpPr>
        <p:spPr>
          <a:xfrm>
            <a:off x="9381896" y="3272980"/>
            <a:ext cx="2810104"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Proposed Costas Loop Demodulator in replacement of squaring loop</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Submitted Draft Design Document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Recognized that </a:t>
            </a:r>
            <a:r>
              <a:rPr lang="en-US" sz="1400" dirty="0" smtClean="0"/>
              <a:t>our project </a:t>
            </a:r>
            <a:r>
              <a:rPr lang="en-US" sz="1400" dirty="0"/>
              <a:t>objectives and </a:t>
            </a:r>
            <a:r>
              <a:rPr lang="en-US" sz="1400" dirty="0" smtClean="0"/>
              <a:t>motivation </a:t>
            </a:r>
            <a:r>
              <a:rPr lang="en-US" sz="1400" dirty="0"/>
              <a:t>were </a:t>
            </a:r>
            <a:r>
              <a:rPr lang="en-US" sz="1400" dirty="0" smtClean="0"/>
              <a:t>NOT thoroughly </a:t>
            </a:r>
            <a:r>
              <a:rPr lang="en-US" sz="1400" dirty="0"/>
              <a:t>defined leading to a misunderstanding of design </a:t>
            </a:r>
            <a:r>
              <a:rPr lang="en-US" sz="1400" dirty="0" smtClean="0"/>
              <a:t>requirements.</a:t>
            </a:r>
            <a:endParaRPr lang="en-US" sz="1400" dirty="0"/>
          </a:p>
          <a:p>
            <a:pPr marL="285750" indent="-285750">
              <a:buFont typeface="Arial" panose="020B0604020202020204" pitchFamily="34" charset="0"/>
              <a:buChar char="•"/>
            </a:pPr>
            <a:endParaRPr lang="en-US" sz="1400" dirty="0"/>
          </a:p>
        </p:txBody>
      </p:sp>
      <p:sp>
        <p:nvSpPr>
          <p:cNvPr id="15" name="TextBox 14"/>
          <p:cNvSpPr txBox="1"/>
          <p:nvPr/>
        </p:nvSpPr>
        <p:spPr>
          <a:xfrm>
            <a:off x="858381" y="3285759"/>
            <a:ext cx="1975758"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Decision to pursue FPGA communications device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Presented with John A. </a:t>
            </a:r>
            <a:r>
              <a:rPr lang="en-US" sz="1400" dirty="0" err="1" smtClean="0"/>
              <a:t>Magiacane’s</a:t>
            </a:r>
            <a:r>
              <a:rPr lang="en-US" sz="1400" dirty="0" smtClean="0"/>
              <a:t> Design of 1.2 kb/sec BPSK modem</a:t>
            </a:r>
            <a:endParaRPr lang="en-US" sz="1400" dirty="0"/>
          </a:p>
        </p:txBody>
      </p:sp>
      <p:sp>
        <p:nvSpPr>
          <p:cNvPr id="16" name="TextBox 15"/>
          <p:cNvSpPr txBox="1"/>
          <p:nvPr/>
        </p:nvSpPr>
        <p:spPr>
          <a:xfrm>
            <a:off x="4002572" y="2415590"/>
            <a:ext cx="2391875" cy="369332"/>
          </a:xfrm>
          <a:prstGeom prst="rect">
            <a:avLst/>
          </a:prstGeom>
          <a:noFill/>
        </p:spPr>
        <p:txBody>
          <a:bodyPr wrap="square" rtlCol="0">
            <a:spAutoFit/>
          </a:bodyPr>
          <a:lstStyle/>
          <a:p>
            <a:r>
              <a:rPr lang="en-US" dirty="0" smtClean="0"/>
              <a:t>Summer/Fall 2013</a:t>
            </a:r>
            <a:endParaRPr lang="en-US" dirty="0"/>
          </a:p>
        </p:txBody>
      </p:sp>
      <p:sp>
        <p:nvSpPr>
          <p:cNvPr id="18" name="TextBox 17"/>
          <p:cNvSpPr txBox="1"/>
          <p:nvPr/>
        </p:nvSpPr>
        <p:spPr>
          <a:xfrm>
            <a:off x="3896175" y="3299413"/>
            <a:ext cx="249827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Dissection of John’s modem for familiarization of Modems and BPSK modulation/demodulation principles</a:t>
            </a:r>
            <a:endParaRPr lang="en-US" sz="1400" dirty="0"/>
          </a:p>
        </p:txBody>
      </p:sp>
      <p:cxnSp>
        <p:nvCxnSpPr>
          <p:cNvPr id="21" name="Straight Arrow Connector 20"/>
          <p:cNvCxnSpPr/>
          <p:nvPr/>
        </p:nvCxnSpPr>
        <p:spPr>
          <a:xfrm>
            <a:off x="6237514" y="2612572"/>
            <a:ext cx="1771418" cy="0"/>
          </a:xfrm>
          <a:prstGeom prst="straightConnector1">
            <a:avLst/>
          </a:prstGeom>
          <a:ln w="317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057967" y="2628901"/>
            <a:ext cx="1838208" cy="0"/>
          </a:xfrm>
          <a:prstGeom prst="straightConnector1">
            <a:avLst/>
          </a:prstGeom>
          <a:ln w="317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840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840" y="305760"/>
            <a:ext cx="9404723" cy="1400530"/>
          </a:xfrm>
        </p:spPr>
        <p:txBody>
          <a:bodyPr/>
          <a:lstStyle/>
          <a:p>
            <a:r>
              <a:rPr lang="en-US" dirty="0" smtClean="0"/>
              <a:t>Past and Present AMSATs</a:t>
            </a:r>
            <a:endParaRPr lang="en-US" dirty="0"/>
          </a:p>
        </p:txBody>
      </p:sp>
      <p:graphicFrame>
        <p:nvGraphicFramePr>
          <p:cNvPr id="28" name="Table 27"/>
          <p:cNvGraphicFramePr>
            <a:graphicFrameLocks noGrp="1"/>
          </p:cNvGraphicFramePr>
          <p:nvPr>
            <p:extLst>
              <p:ext uri="{D42A27DB-BD31-4B8C-83A1-F6EECF244321}">
                <p14:modId xmlns:p14="http://schemas.microsoft.com/office/powerpoint/2010/main" val="2412475989"/>
              </p:ext>
            </p:extLst>
          </p:nvPr>
        </p:nvGraphicFramePr>
        <p:xfrm>
          <a:off x="6253844" y="1331478"/>
          <a:ext cx="4963886" cy="5162472"/>
        </p:xfrm>
        <a:graphic>
          <a:graphicData uri="http://schemas.openxmlformats.org/drawingml/2006/table">
            <a:tbl>
              <a:tblPr>
                <a:tableStyleId>{5C22544A-7EE6-4342-B048-85BDC9FD1C3A}</a:tableStyleId>
              </a:tblPr>
              <a:tblGrid>
                <a:gridCol w="1334972"/>
                <a:gridCol w="1011599"/>
                <a:gridCol w="1589657"/>
                <a:gridCol w="1027658"/>
              </a:tblGrid>
              <a:tr h="172082">
                <a:tc>
                  <a:txBody>
                    <a:bodyPr/>
                    <a:lstStyle/>
                    <a:p>
                      <a:pPr algn="l" fontAlgn="ctr"/>
                      <a:r>
                        <a:rPr lang="en-US" sz="1100" b="1" u="none" strike="noStrike" dirty="0">
                          <a:effectLst/>
                        </a:rPr>
                        <a:t>Satellite</a:t>
                      </a:r>
                      <a:endParaRPr lang="en-US" sz="1100" b="1" i="0" u="none" strike="noStrike" dirty="0">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Status</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Mode</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b="1" u="none" strike="noStrike" dirty="0">
                          <a:effectLst/>
                        </a:rPr>
                        <a:t>Callsign</a:t>
                      </a:r>
                      <a:endParaRPr lang="en-US" sz="1100" b="1" i="0" u="none" strike="noStrike" dirty="0">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BeeSat</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9k6/4k8 GMSK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DP0BEE</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ITU-pSat1</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19k2 GFSK,CW</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 </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TIsat-1</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FM,AFSK,PSK,CW</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HB9DE</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O/OREOS</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1k2 AFSK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KF6JBP</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FO-69 (FASTRAC-1)</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INACTIVE</a:t>
                      </a:r>
                      <a:endParaRPr lang="en-US" sz="1100" b="1" i="0" u="none" strike="noStrike">
                        <a:solidFill>
                          <a:srgbClr val="FF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1k2 AFSK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FAST1</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FO-70 (FASTRAC-2)</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INACTIVE</a:t>
                      </a:r>
                      <a:endParaRPr lang="en-US" sz="1100" b="1" i="0" u="none" strike="noStrike">
                        <a:solidFill>
                          <a:srgbClr val="FF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1k2 AFSK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FAST2</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FO-70 (FASTRAC-2)</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INACTIVE</a:t>
                      </a:r>
                      <a:endParaRPr lang="en-US" sz="1100" b="1" i="0" u="none" strike="noStrike">
                        <a:solidFill>
                          <a:srgbClr val="FF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9k6 FSK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FAST2</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Jugnu</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dirty="0">
                          <a:effectLst/>
                        </a:rPr>
                        <a:t>ACTIVE</a:t>
                      </a:r>
                      <a:endParaRPr lang="en-US" sz="1100" b="1" i="0" u="none" strike="noStrike" dirty="0">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CW</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 </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SRMSAT</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CW</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 </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RAX-2</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INACTIVE</a:t>
                      </a:r>
                      <a:endParaRPr lang="en-US" sz="1100" b="1" i="0" u="none" strike="noStrike">
                        <a:solidFill>
                          <a:srgbClr val="FF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9k6 GMSK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 </a:t>
                      </a:r>
                      <a:endParaRPr lang="en-US" sz="1100" b="0" i="0" u="none" strike="noStrike">
                        <a:solidFill>
                          <a:srgbClr val="000000"/>
                        </a:solidFill>
                        <a:effectLst/>
                        <a:latin typeface="Tahoma" panose="020B0604030504040204" pitchFamily="34" charset="0"/>
                      </a:endParaRPr>
                    </a:p>
                  </a:txBody>
                  <a:tcPr marL="5632" marR="5632" marT="5632" marB="0" anchor="ctr"/>
                </a:tc>
              </a:tr>
              <a:tr h="319304">
                <a:tc>
                  <a:txBody>
                    <a:bodyPr/>
                    <a:lstStyle/>
                    <a:p>
                      <a:pPr algn="l" fontAlgn="ctr"/>
                      <a:r>
                        <a:rPr lang="en-US" sz="1100" u="none" strike="noStrike">
                          <a:effectLst/>
                        </a:rPr>
                        <a:t>AO-71 (AubieSat-1)</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dirty="0">
                          <a:effectLst/>
                        </a:rPr>
                        <a:t>1k2 AFSK,CW</a:t>
                      </a:r>
                      <a:endParaRPr lang="en-US" sz="1100" b="1" i="0" u="none" strike="noStrike" dirty="0">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 </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E1P-U2</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1k2 AFSK,LSB</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 </a:t>
                      </a:r>
                      <a:endParaRPr lang="en-US" sz="1100" b="0" i="0" u="none" strike="noStrike">
                        <a:solidFill>
                          <a:srgbClr val="000000"/>
                        </a:solidFill>
                        <a:effectLst/>
                        <a:latin typeface="Tahoma" panose="020B0604030504040204" pitchFamily="34" charset="0"/>
                      </a:endParaRPr>
                    </a:p>
                  </a:txBody>
                  <a:tcPr marL="5632" marR="5632" marT="5632" marB="0" anchor="ctr"/>
                </a:tc>
              </a:tr>
              <a:tr h="183608">
                <a:tc>
                  <a:txBody>
                    <a:bodyPr/>
                    <a:lstStyle/>
                    <a:p>
                      <a:pPr algn="l" fontAlgn="ctr"/>
                      <a:r>
                        <a:rPr lang="en-US" sz="1100" u="none" strike="noStrike">
                          <a:effectLst/>
                        </a:rPr>
                        <a:t>M-Cubed</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9k6 GMSK,KISS</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 </a:t>
                      </a:r>
                      <a:endParaRPr lang="en-US" sz="1100" b="0" i="0" u="none" strike="noStrike">
                        <a:solidFill>
                          <a:srgbClr val="000000"/>
                        </a:solidFill>
                        <a:effectLst/>
                        <a:latin typeface="Tahoma" panose="020B0604030504040204" pitchFamily="34" charset="0"/>
                      </a:endParaRPr>
                    </a:p>
                  </a:txBody>
                  <a:tcPr marL="5632" marR="5632" marT="5632" marB="0" anchor="ctr"/>
                </a:tc>
              </a:tr>
              <a:tr h="252628">
                <a:tc>
                  <a:txBody>
                    <a:bodyPr/>
                    <a:lstStyle/>
                    <a:p>
                      <a:pPr algn="l" fontAlgn="ctr"/>
                      <a:r>
                        <a:rPr lang="en-US" sz="1100" u="none" strike="noStrike">
                          <a:effectLst/>
                        </a:rPr>
                        <a:t>MaSat-1 (MO-72)</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0k625/1k25 GFSK,CW</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HA5MASAT</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Xatcobeo</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CW (FM)</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 </a:t>
                      </a:r>
                      <a:endParaRPr lang="en-US" sz="1100" b="0" i="0" u="none" strike="noStrike">
                        <a:solidFill>
                          <a:srgbClr val="000000"/>
                        </a:solidFill>
                        <a:effectLst/>
                        <a:latin typeface="Tahoma" panose="020B0604030504040204" pitchFamily="34" charset="0"/>
                      </a:endParaRPr>
                    </a:p>
                  </a:txBody>
                  <a:tcPr marL="5632" marR="5632" marT="5632" marB="0" anchor="ctr"/>
                </a:tc>
              </a:tr>
              <a:tr h="183608">
                <a:tc>
                  <a:txBody>
                    <a:bodyPr/>
                    <a:lstStyle/>
                    <a:p>
                      <a:pPr algn="l" fontAlgn="ctr"/>
                      <a:r>
                        <a:rPr lang="en-US" sz="1100" u="none" strike="noStrike">
                          <a:effectLst/>
                        </a:rPr>
                        <a:t>PW-Sat1</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INACTIVE</a:t>
                      </a:r>
                      <a:endParaRPr lang="en-US" sz="1100" b="1" i="0" u="none" strike="noStrike">
                        <a:solidFill>
                          <a:srgbClr val="FF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1k2 BPSK,FM,CW</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VOID</a:t>
                      </a:r>
                      <a:endParaRPr lang="en-US" sz="1100" b="0" i="0" u="none" strike="noStrike">
                        <a:solidFill>
                          <a:srgbClr val="000000"/>
                        </a:solidFill>
                        <a:effectLst/>
                        <a:latin typeface="Tahoma" panose="020B0604030504040204" pitchFamily="34" charset="0"/>
                      </a:endParaRPr>
                    </a:p>
                  </a:txBody>
                  <a:tcPr marL="5632" marR="5632" marT="5632" marB="0" anchor="ctr"/>
                </a:tc>
              </a:tr>
              <a:tr h="252628">
                <a:tc>
                  <a:txBody>
                    <a:bodyPr/>
                    <a:lstStyle/>
                    <a:p>
                      <a:pPr algn="l" fontAlgn="ctr"/>
                      <a:r>
                        <a:rPr lang="en-US" sz="1100" u="none" strike="noStrike" dirty="0">
                          <a:effectLst/>
                        </a:rPr>
                        <a:t>HORYU-2</a:t>
                      </a:r>
                      <a:endParaRPr lang="en-US" sz="1100" b="1" i="0" u="none" strike="noStrike" dirty="0">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1k2 FSK/CW</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JG6YBW</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PROITERES</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INACTIVE</a:t>
                      </a:r>
                      <a:endParaRPr lang="en-US" sz="1100" b="1" i="0" u="none" strike="noStrike">
                        <a:solidFill>
                          <a:srgbClr val="FF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1k2 AFSK,CW</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JL3YZL</a:t>
                      </a:r>
                      <a:endParaRPr lang="en-US" sz="1100" b="0" i="0" u="none" strike="noStrike">
                        <a:solidFill>
                          <a:srgbClr val="000000"/>
                        </a:solidFill>
                        <a:effectLst/>
                        <a:latin typeface="Tahoma" panose="020B0604030504040204" pitchFamily="34" charset="0"/>
                      </a:endParaRPr>
                    </a:p>
                  </a:txBody>
                  <a:tcPr marL="5632" marR="5632" marT="5632" marB="0" anchor="ctr"/>
                </a:tc>
              </a:tr>
              <a:tr h="252628">
                <a:tc>
                  <a:txBody>
                    <a:bodyPr/>
                    <a:lstStyle/>
                    <a:p>
                      <a:pPr algn="l" fontAlgn="ctr"/>
                      <a:r>
                        <a:rPr lang="en-US" sz="1100" u="none" strike="noStrike">
                          <a:effectLst/>
                        </a:rPr>
                        <a:t>AENEAS</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1k2 AFSK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KE6YFA-1</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CSSWE</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9k6 GMSK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CSSWE</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CP5</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INACTIVE</a:t>
                      </a:r>
                      <a:endParaRPr lang="en-US" sz="1100" b="1" i="0" u="none" strike="noStrike">
                        <a:solidFill>
                          <a:srgbClr val="FF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1k2 AFSK LSB</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CP5</a:t>
                      </a:r>
                      <a:endParaRPr lang="en-US" sz="1100" b="0" i="0" u="none" strike="noStrike">
                        <a:solidFill>
                          <a:srgbClr val="000000"/>
                        </a:solidFill>
                        <a:effectLst/>
                        <a:latin typeface="Tahoma" panose="020B0604030504040204" pitchFamily="34" charset="0"/>
                      </a:endParaRPr>
                    </a:p>
                  </a:txBody>
                  <a:tcPr marL="5632" marR="5632" marT="5632" marB="0" anchor="ctr"/>
                </a:tc>
              </a:tr>
              <a:tr h="252628">
                <a:tc>
                  <a:txBody>
                    <a:bodyPr/>
                    <a:lstStyle/>
                    <a:p>
                      <a:pPr algn="l" fontAlgn="ctr"/>
                      <a:r>
                        <a:rPr lang="en-US" sz="1100" u="none" strike="noStrike">
                          <a:effectLst/>
                        </a:rPr>
                        <a:t>AAUSAT3</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9k6 FSK, CW</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OZ3CUB</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STRaND-1</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9k6 GMSK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 </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BeeSat-2</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ACTIVE</a:t>
                      </a:r>
                      <a:endParaRPr lang="en-US" sz="1100" b="1" i="0" u="none" strike="noStrike">
                        <a:solidFill>
                          <a:srgbClr val="008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4k8 GMSK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DP0BEF</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SOMP</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INACTIVE</a:t>
                      </a:r>
                      <a:endParaRPr lang="en-US" sz="1100" b="1" i="0" u="none" strike="noStrike">
                        <a:solidFill>
                          <a:srgbClr val="FF0000"/>
                        </a:solidFill>
                        <a:effectLst/>
                        <a:latin typeface="Tahoma" panose="020B0604030504040204" pitchFamily="34" charset="0"/>
                      </a:endParaRPr>
                    </a:p>
                  </a:txBody>
                  <a:tcPr marL="5632" marR="5632" marT="5632" marB="0" anchor="ctr"/>
                </a:tc>
                <a:tc>
                  <a:txBody>
                    <a:bodyPr/>
                    <a:lstStyle/>
                    <a:p>
                      <a:pPr algn="l" fontAlgn="ctr"/>
                      <a:r>
                        <a:rPr lang="en-US" sz="1100" b="1" u="none" strike="noStrike">
                          <a:effectLst/>
                        </a:rPr>
                        <a:t>CW, 1k2 FSK</a:t>
                      </a:r>
                      <a:endParaRPr lang="en-US" sz="1100" b="1" i="0" u="none" strike="noStrike">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a:effectLst/>
                        </a:rPr>
                        <a:t>DP0TUD</a:t>
                      </a:r>
                      <a:endParaRPr lang="en-US" sz="1100" b="0" i="0" u="none" strike="noStrike">
                        <a:solidFill>
                          <a:srgbClr val="000000"/>
                        </a:solidFill>
                        <a:effectLst/>
                        <a:latin typeface="Tahoma" panose="020B0604030504040204" pitchFamily="34" charset="0"/>
                      </a:endParaRPr>
                    </a:p>
                  </a:txBody>
                  <a:tcPr marL="5632" marR="5632" marT="5632" marB="0" anchor="ctr"/>
                </a:tc>
              </a:tr>
              <a:tr h="172082">
                <a:tc>
                  <a:txBody>
                    <a:bodyPr/>
                    <a:lstStyle/>
                    <a:p>
                      <a:pPr algn="l" fontAlgn="ctr"/>
                      <a:r>
                        <a:rPr lang="en-US" sz="1100" u="none" strike="noStrike">
                          <a:effectLst/>
                        </a:rPr>
                        <a:t>CubeBug-1</a:t>
                      </a:r>
                      <a:endParaRPr lang="en-US" sz="1100" b="1" i="0" u="none" strike="noStrike">
                        <a:solidFill>
                          <a:srgbClr val="000000"/>
                        </a:solidFill>
                        <a:effectLst/>
                        <a:latin typeface="Tahoma" panose="020B0604030504040204" pitchFamily="34" charset="0"/>
                      </a:endParaRPr>
                    </a:p>
                  </a:txBody>
                  <a:tcPr marL="5632" marR="5632" marT="5632" marB="0" anchor="ctr"/>
                </a:tc>
                <a:tc>
                  <a:txBody>
                    <a:bodyPr/>
                    <a:lstStyle/>
                    <a:p>
                      <a:pPr algn="l" fontAlgn="ctr"/>
                      <a:r>
                        <a:rPr lang="en-US" sz="1100" u="none" strike="noStrike">
                          <a:effectLst/>
                        </a:rPr>
                        <a:t>INACTIVE</a:t>
                      </a:r>
                      <a:endParaRPr lang="en-US" sz="1100" b="1" i="0" u="none" strike="noStrike">
                        <a:solidFill>
                          <a:srgbClr val="FF0000"/>
                        </a:solidFill>
                        <a:effectLst/>
                        <a:latin typeface="Tahoma" panose="020B0604030504040204" pitchFamily="34" charset="0"/>
                      </a:endParaRPr>
                    </a:p>
                  </a:txBody>
                  <a:tcPr marL="5632" marR="5632" marT="5632" marB="0" anchor="ctr"/>
                </a:tc>
                <a:tc>
                  <a:txBody>
                    <a:bodyPr/>
                    <a:lstStyle/>
                    <a:p>
                      <a:pPr algn="l" fontAlgn="ctr"/>
                      <a:r>
                        <a:rPr lang="en-US" sz="1100" b="1" u="none" strike="noStrike" dirty="0">
                          <a:effectLst/>
                        </a:rPr>
                        <a:t>1k2 AFSK</a:t>
                      </a:r>
                      <a:endParaRPr lang="en-US" sz="1100" b="1" i="0" u="none" strike="noStrike" dirty="0">
                        <a:solidFill>
                          <a:srgbClr val="000000"/>
                        </a:solidFill>
                        <a:effectLst/>
                        <a:latin typeface="Tahoma" panose="020B0604030504040204" pitchFamily="34" charset="0"/>
                      </a:endParaRPr>
                    </a:p>
                  </a:txBody>
                  <a:tcPr marL="5632" marR="5632" marT="5632" marB="0" anchor="ctr">
                    <a:solidFill>
                      <a:schemeClr val="accent1">
                        <a:lumMod val="40000"/>
                        <a:lumOff val="60000"/>
                      </a:schemeClr>
                    </a:solidFill>
                  </a:tcPr>
                </a:tc>
                <a:tc>
                  <a:txBody>
                    <a:bodyPr/>
                    <a:lstStyle/>
                    <a:p>
                      <a:pPr algn="l" fontAlgn="ctr"/>
                      <a:r>
                        <a:rPr lang="en-US" sz="1100" u="none" strike="noStrike" dirty="0">
                          <a:effectLst/>
                        </a:rPr>
                        <a:t>CUBEB1</a:t>
                      </a:r>
                      <a:endParaRPr lang="en-US" sz="1100" b="0" i="0" u="none" strike="noStrike" dirty="0">
                        <a:solidFill>
                          <a:srgbClr val="000000"/>
                        </a:solidFill>
                        <a:effectLst/>
                        <a:latin typeface="Tahoma" panose="020B0604030504040204" pitchFamily="34" charset="0"/>
                      </a:endParaRPr>
                    </a:p>
                  </a:txBody>
                  <a:tcPr marL="5632" marR="5632" marT="5632" marB="0" anchor="ct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673231575"/>
              </p:ext>
            </p:extLst>
          </p:nvPr>
        </p:nvGraphicFramePr>
        <p:xfrm>
          <a:off x="989011" y="1359720"/>
          <a:ext cx="4702361" cy="5139047"/>
        </p:xfrm>
        <a:graphic>
          <a:graphicData uri="http://schemas.openxmlformats.org/drawingml/2006/table">
            <a:tbl>
              <a:tblPr>
                <a:tableStyleId>{5C22544A-7EE6-4342-B048-85BDC9FD1C3A}</a:tableStyleId>
              </a:tblPr>
              <a:tblGrid>
                <a:gridCol w="1509261"/>
                <a:gridCol w="832979"/>
                <a:gridCol w="1501896"/>
                <a:gridCol w="858225"/>
              </a:tblGrid>
              <a:tr h="210922">
                <a:tc>
                  <a:txBody>
                    <a:bodyPr/>
                    <a:lstStyle/>
                    <a:p>
                      <a:pPr algn="l" fontAlgn="ctr"/>
                      <a:r>
                        <a:rPr lang="en-US" sz="1200" b="1" u="none" strike="noStrike" dirty="0">
                          <a:effectLst/>
                        </a:rPr>
                        <a:t>Satellite</a:t>
                      </a:r>
                      <a:endParaRPr lang="en-US" sz="1200" b="1" i="0" u="none" strike="noStrike" dirty="0">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b="1" u="none" strike="noStrike">
                          <a:effectLst/>
                        </a:rPr>
                        <a:t>Status</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Mode</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b="1" u="none" strike="noStrike" dirty="0">
                          <a:effectLst/>
                        </a:rPr>
                        <a:t>Callsign</a:t>
                      </a:r>
                      <a:endParaRPr lang="en-US" sz="1200" b="1" i="0" u="none" strike="noStrike" dirty="0">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AO-7 (Phase-2B</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A</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AO-7 (Phase-2B)</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B,C</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UO-11 (UoSAT-2)</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FM, 1k2 FSK</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UOSAT-2</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RS-22 (Mozhayets)</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CW</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AO-27 (EYESAT-A)</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INACTIVE</a:t>
                      </a:r>
                      <a:endParaRPr lang="en-US" sz="1200" b="1" i="0" u="none" strike="noStrike">
                        <a:solidFill>
                          <a:srgbClr val="FF0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AFSK,FM</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FO-29 (JAS-2)</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SSB,CW</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8J1JCS</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ISS</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APRS</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RS0ISS</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ISS</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Voice</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NA1SS</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ISS</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APRS</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RS0ISS-4,-11</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NO-44 (PCsat1)</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AFSK</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PCSAT-1</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SO-50 (SaudiSat-1c)</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err="1">
                          <a:effectLst/>
                        </a:rPr>
                        <a:t>FM_tone</a:t>
                      </a:r>
                      <a:r>
                        <a:rPr lang="en-US" sz="1200" b="1" u="none" strike="noStrike" dirty="0">
                          <a:effectLst/>
                        </a:rPr>
                        <a:t> 67.0Hz</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VO-52 (Hamsat)</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SSB,CW</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CO-55 (CUTE-I)</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AFSK</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JQ1YCY</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CO-57 (XI-IV)</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AFSK,CW</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JQ1YCW</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CO-58 (XI-V)</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AFSK,CW</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JQ1YGW</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CUTE1.7+APDII</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9600bps GMSK</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JQ1YTC</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CUTE1.7+APDII</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AFSK,CW</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JQ1YTC</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AAUSAT-II</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FFSK/MSK</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OZ2CUB</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DO-64 (DELFI-C3)</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BPSK</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DLFIC3</a:t>
                      </a:r>
                      <a:endParaRPr lang="en-US" sz="1200" b="0" i="0" u="none" strike="noStrike">
                        <a:solidFill>
                          <a:srgbClr val="000000"/>
                        </a:solidFill>
                        <a:effectLst/>
                        <a:latin typeface="Tahoma" panose="020B0604030504040204" pitchFamily="34" charset="0"/>
                      </a:endParaRPr>
                    </a:p>
                  </a:txBody>
                  <a:tcPr marL="6037" marR="6037" marT="6037" marB="0" anchor="ctr"/>
                </a:tc>
              </a:tr>
              <a:tr h="287841">
                <a:tc>
                  <a:txBody>
                    <a:bodyPr/>
                    <a:lstStyle/>
                    <a:p>
                      <a:pPr algn="l" fontAlgn="ctr"/>
                      <a:r>
                        <a:rPr lang="en-US" sz="1200" u="none" strike="noStrike">
                          <a:effectLst/>
                        </a:rPr>
                        <a:t>CO-66 (SEEDS-II)</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a:t>
                      </a:r>
                      <a:r>
                        <a:rPr lang="en-US" sz="1200" b="1" u="none" strike="noStrike" dirty="0" err="1">
                          <a:effectLst/>
                        </a:rPr>
                        <a:t>FM,CW,Talker</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JQ1YGU</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RS-30 (Yubileiniy)</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CW</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RS30</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PRISM (HITOMI)</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AFSK,GMSK,CW</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a:effectLst/>
                        </a:rPr>
                        <a:t>JQ1YCX</a:t>
                      </a:r>
                      <a:endParaRPr lang="en-US" sz="1200" b="0" i="0" u="none" strike="noStrike">
                        <a:solidFill>
                          <a:srgbClr val="000000"/>
                        </a:solidFill>
                        <a:effectLst/>
                        <a:latin typeface="Tahoma" panose="020B0604030504040204" pitchFamily="34" charset="0"/>
                      </a:endParaRPr>
                    </a:p>
                  </a:txBody>
                  <a:tcPr marL="6037" marR="6037" marT="6037" marB="0" anchor="ctr"/>
                </a:tc>
              </a:tr>
              <a:tr h="210922">
                <a:tc>
                  <a:txBody>
                    <a:bodyPr/>
                    <a:lstStyle/>
                    <a:p>
                      <a:pPr algn="l" fontAlgn="ctr"/>
                      <a:r>
                        <a:rPr lang="en-US" sz="1200" u="none" strike="noStrike">
                          <a:effectLst/>
                        </a:rPr>
                        <a:t>SwissCube-1</a:t>
                      </a:r>
                      <a:endParaRPr lang="en-US" sz="1200" b="1" i="0" u="none" strike="noStrike">
                        <a:solidFill>
                          <a:srgbClr val="000000"/>
                        </a:solidFill>
                        <a:effectLst/>
                        <a:latin typeface="Tahoma" panose="020B0604030504040204" pitchFamily="34" charset="0"/>
                      </a:endParaRPr>
                    </a:p>
                  </a:txBody>
                  <a:tcPr marL="6037" marR="6037" marT="6037" marB="0" anchor="ctr"/>
                </a:tc>
                <a:tc>
                  <a:txBody>
                    <a:bodyPr/>
                    <a:lstStyle/>
                    <a:p>
                      <a:pPr algn="l" fontAlgn="ctr"/>
                      <a:r>
                        <a:rPr lang="en-US" sz="1200" u="none" strike="noStrike">
                          <a:effectLst/>
                        </a:rPr>
                        <a:t>ACTIVE</a:t>
                      </a:r>
                      <a:endParaRPr lang="en-US" sz="1200" b="1" i="0" u="none" strike="noStrike">
                        <a:solidFill>
                          <a:srgbClr val="008000"/>
                        </a:solidFill>
                        <a:effectLst/>
                        <a:latin typeface="Tahoma" panose="020B0604030504040204" pitchFamily="34" charset="0"/>
                      </a:endParaRPr>
                    </a:p>
                  </a:txBody>
                  <a:tcPr marL="6037" marR="6037" marT="6037" marB="0" anchor="ctr"/>
                </a:tc>
                <a:tc>
                  <a:txBody>
                    <a:bodyPr/>
                    <a:lstStyle/>
                    <a:p>
                      <a:pPr algn="l" fontAlgn="ctr"/>
                      <a:r>
                        <a:rPr lang="en-US" sz="1200" b="1" u="none" strike="noStrike" dirty="0">
                          <a:effectLst/>
                        </a:rPr>
                        <a:t>1k2 BFSK,CW</a:t>
                      </a:r>
                      <a:endParaRPr lang="en-US" sz="1200" b="1" i="0" u="none" strike="noStrike" dirty="0">
                        <a:solidFill>
                          <a:srgbClr val="000000"/>
                        </a:solidFill>
                        <a:effectLst/>
                        <a:latin typeface="Tahoma" panose="020B0604030504040204" pitchFamily="34" charset="0"/>
                      </a:endParaRPr>
                    </a:p>
                  </a:txBody>
                  <a:tcPr marL="6037" marR="6037" marT="6037" marB="0" anchor="ctr">
                    <a:solidFill>
                      <a:schemeClr val="accent1">
                        <a:lumMod val="40000"/>
                        <a:lumOff val="60000"/>
                      </a:schemeClr>
                    </a:solidFill>
                  </a:tcPr>
                </a:tc>
                <a:tc>
                  <a:txBody>
                    <a:bodyPr/>
                    <a:lstStyle/>
                    <a:p>
                      <a:pPr algn="l" fontAlgn="ctr"/>
                      <a:r>
                        <a:rPr lang="en-US" sz="1200" u="none" strike="noStrike" dirty="0">
                          <a:effectLst/>
                        </a:rPr>
                        <a:t>HB9EG/1</a:t>
                      </a:r>
                      <a:endParaRPr lang="en-US" sz="1200" b="0" i="0" u="none" strike="noStrike" dirty="0">
                        <a:solidFill>
                          <a:srgbClr val="000000"/>
                        </a:solidFill>
                        <a:effectLst/>
                        <a:latin typeface="Tahoma" panose="020B0604030504040204" pitchFamily="34" charset="0"/>
                      </a:endParaRPr>
                    </a:p>
                  </a:txBody>
                  <a:tcPr marL="6037" marR="6037" marT="6037" marB="0" anchor="ctr"/>
                </a:tc>
              </a:tr>
            </a:tbl>
          </a:graphicData>
        </a:graphic>
      </p:graphicFrame>
    </p:spTree>
    <p:extLst>
      <p:ext uri="{BB962C8B-B14F-4D97-AF65-F5344CB8AC3E}">
        <p14:creationId xmlns:p14="http://schemas.microsoft.com/office/powerpoint/2010/main" val="1756173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Interleaving Forward Error Correction (FEC)</a:t>
            </a:r>
            <a:endParaRPr lang="en-US" dirty="0"/>
          </a:p>
        </p:txBody>
      </p:sp>
      <p:pic>
        <p:nvPicPr>
          <p:cNvPr id="2050" name="Picture 2" descr="http://www.ka9q.net/images/Hat.jpg"/>
          <p:cNvPicPr>
            <a:picLocks noChangeAspect="1" noChangeArrowheads="1"/>
          </p:cNvPicPr>
          <p:nvPr/>
        </p:nvPicPr>
        <p:blipFill rotWithShape="1">
          <a:blip r:embed="rId2">
            <a:extLst>
              <a:ext uri="{28A0092B-C50C-407E-A947-70E740481C1C}">
                <a14:useLocalDpi xmlns:a14="http://schemas.microsoft.com/office/drawing/2010/main" val="0"/>
              </a:ext>
            </a:extLst>
          </a:blip>
          <a:srcRect t="54614"/>
          <a:stretch/>
        </p:blipFill>
        <p:spPr bwMode="auto">
          <a:xfrm>
            <a:off x="7521884" y="2286000"/>
            <a:ext cx="4077298" cy="25907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21884" y="4917489"/>
            <a:ext cx="3380015" cy="461665"/>
          </a:xfrm>
          <a:prstGeom prst="rect">
            <a:avLst/>
          </a:prstGeom>
          <a:noFill/>
        </p:spPr>
        <p:txBody>
          <a:bodyPr wrap="square" rtlCol="0">
            <a:spAutoFit/>
          </a:bodyPr>
          <a:lstStyle/>
          <a:p>
            <a:r>
              <a:rPr lang="en-US" sz="1200" dirty="0" smtClean="0"/>
              <a:t>Photo Courtesy from </a:t>
            </a:r>
            <a:r>
              <a:rPr lang="en-US" sz="1200" dirty="0">
                <a:hlinkClick r:id="rId3"/>
              </a:rPr>
              <a:t>http://www.ka9q.net/space.html</a:t>
            </a:r>
            <a:endParaRPr lang="en-US" sz="1200" dirty="0"/>
          </a:p>
        </p:txBody>
      </p:sp>
      <p:sp>
        <p:nvSpPr>
          <p:cNvPr id="6" name="TextBox 5"/>
          <p:cNvSpPr txBox="1"/>
          <p:nvPr/>
        </p:nvSpPr>
        <p:spPr>
          <a:xfrm>
            <a:off x="646111" y="2286000"/>
            <a:ext cx="5117875" cy="344709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2002:  Phil </a:t>
            </a:r>
            <a:r>
              <a:rPr lang="en-US" sz="2000" dirty="0" err="1" smtClean="0"/>
              <a:t>Karn</a:t>
            </a:r>
            <a:r>
              <a:rPr lang="en-US" sz="2000" dirty="0" smtClean="0"/>
              <a:t> of KA9Q proposes FEC for AO-40 Telemetry link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2011:  Phil </a:t>
            </a:r>
            <a:r>
              <a:rPr lang="en-US" sz="2000" dirty="0" err="1" smtClean="0"/>
              <a:t>Karn</a:t>
            </a:r>
            <a:r>
              <a:rPr lang="en-US" sz="2000" dirty="0" smtClean="0"/>
              <a:t> proposes Differential Binary Phase Shift Keying (DBPSK) using interleaving FEC for ARRISSat-1.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Both Proposals were respectively published and presented at the 2002 and 2010 AMSAT Symposium.</a:t>
            </a:r>
          </a:p>
          <a:p>
            <a:r>
              <a:rPr lang="en-US" sz="2000" dirty="0" smtClean="0"/>
              <a:t> </a:t>
            </a:r>
            <a:endParaRPr lang="en-US" sz="2000" dirty="0"/>
          </a:p>
        </p:txBody>
      </p:sp>
    </p:spTree>
    <p:extLst>
      <p:ext uri="{BB962C8B-B14F-4D97-AF65-F5344CB8AC3E}">
        <p14:creationId xmlns:p14="http://schemas.microsoft.com/office/powerpoint/2010/main" val="1777141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642156" y="2395818"/>
            <a:ext cx="8946541" cy="2486425"/>
          </a:xfrm>
        </p:spPr>
        <p:txBody>
          <a:bodyPr>
            <a:noAutofit/>
          </a:bodyPr>
          <a:lstStyle/>
          <a:p>
            <a:r>
              <a:rPr lang="en-US" sz="2400" i="1" dirty="0"/>
              <a:t>The objective of the Programmable Communications </a:t>
            </a:r>
            <a:r>
              <a:rPr lang="en-US" sz="2400" i="1" dirty="0" smtClean="0"/>
              <a:t>Group (PCG) </a:t>
            </a:r>
            <a:r>
              <a:rPr lang="en-US" sz="2400" i="1" dirty="0"/>
              <a:t>is to demonstrate that a forward thinking BPSK Key modem using Interleaving FEC will outperform traditional FSK and PSK modems. Our motivation is to encourage the Amateur Radio community to progress towards more reliable and robust technology.</a:t>
            </a:r>
            <a:endParaRPr lang="en-US" sz="2400" dirty="0"/>
          </a:p>
          <a:p>
            <a:endParaRPr lang="en-US" sz="2400" dirty="0"/>
          </a:p>
        </p:txBody>
      </p:sp>
    </p:spTree>
    <p:extLst>
      <p:ext uri="{BB962C8B-B14F-4D97-AF65-F5344CB8AC3E}">
        <p14:creationId xmlns:p14="http://schemas.microsoft.com/office/powerpoint/2010/main" val="2628146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val 47"/>
          <p:cNvSpPr/>
          <p:nvPr/>
        </p:nvSpPr>
        <p:spPr>
          <a:xfrm>
            <a:off x="7741472" y="1735310"/>
            <a:ext cx="4191017" cy="4049486"/>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Design Requirements</a:t>
            </a:r>
            <a:endParaRPr lang="en-US" dirty="0"/>
          </a:p>
        </p:txBody>
      </p:sp>
      <p:sp>
        <p:nvSpPr>
          <p:cNvPr id="18" name="TextBox 17"/>
          <p:cNvSpPr txBox="1"/>
          <p:nvPr/>
        </p:nvSpPr>
        <p:spPr>
          <a:xfrm>
            <a:off x="8422623" y="2804575"/>
            <a:ext cx="3256418" cy="2062103"/>
          </a:xfrm>
          <a:prstGeom prst="rect">
            <a:avLst/>
          </a:prstGeom>
          <a:noFill/>
        </p:spPr>
        <p:txBody>
          <a:bodyPr wrap="square" rtlCol="0">
            <a:spAutoFit/>
          </a:bodyPr>
          <a:lstStyle/>
          <a:p>
            <a:r>
              <a:rPr lang="en-US" sz="2000" dirty="0" smtClean="0"/>
              <a:t>FSK Modem</a:t>
            </a:r>
          </a:p>
          <a:p>
            <a:endParaRPr lang="en-US" dirty="0"/>
          </a:p>
          <a:p>
            <a:pPr marL="285750" indent="-285750">
              <a:buFont typeface="Arial" panose="020B0604020202020204" pitchFamily="34" charset="0"/>
              <a:buChar char="•"/>
            </a:pPr>
            <a:r>
              <a:rPr lang="en-US" dirty="0" smtClean="0"/>
              <a:t>1.2 kb/sec</a:t>
            </a:r>
          </a:p>
          <a:p>
            <a:pPr marL="285750" indent="-285750">
              <a:buFont typeface="Arial" panose="020B0604020202020204" pitchFamily="34" charset="0"/>
              <a:buChar char="•"/>
            </a:pPr>
            <a:r>
              <a:rPr lang="en-US" dirty="0" smtClean="0"/>
              <a:t>1.2 kHz and 2.2 kHz tones for mark and space</a:t>
            </a:r>
          </a:p>
          <a:p>
            <a:pPr marL="285750" indent="-285750">
              <a:buFont typeface="Arial" panose="020B0604020202020204" pitchFamily="34" charset="0"/>
              <a:buChar char="•"/>
            </a:pPr>
            <a:endParaRPr lang="en-US" dirty="0" smtClean="0"/>
          </a:p>
          <a:p>
            <a:endParaRPr lang="en-US" dirty="0"/>
          </a:p>
        </p:txBody>
      </p:sp>
      <p:sp>
        <p:nvSpPr>
          <p:cNvPr id="19" name="TextBox 18"/>
          <p:cNvSpPr txBox="1"/>
          <p:nvPr/>
        </p:nvSpPr>
        <p:spPr>
          <a:xfrm>
            <a:off x="4694281" y="2830512"/>
            <a:ext cx="2267941" cy="1508105"/>
          </a:xfrm>
          <a:prstGeom prst="rect">
            <a:avLst/>
          </a:prstGeom>
          <a:noFill/>
        </p:spPr>
        <p:txBody>
          <a:bodyPr wrap="square" rtlCol="0">
            <a:spAutoFit/>
          </a:bodyPr>
          <a:lstStyle/>
          <a:p>
            <a:r>
              <a:rPr lang="en-US" sz="2000" dirty="0" smtClean="0"/>
              <a:t>PSK Modem</a:t>
            </a:r>
          </a:p>
          <a:p>
            <a:endParaRPr lang="en-US" dirty="0" smtClean="0"/>
          </a:p>
          <a:p>
            <a:pPr marL="285750" indent="-285750">
              <a:buFont typeface="Arial" panose="020B0604020202020204" pitchFamily="34" charset="0"/>
              <a:buChar char="•"/>
            </a:pPr>
            <a:r>
              <a:rPr lang="en-US" dirty="0" smtClean="0"/>
              <a:t>1.2 kb/sec</a:t>
            </a:r>
          </a:p>
          <a:p>
            <a:pPr marL="285750" indent="-285750">
              <a:buFont typeface="Arial" panose="020B0604020202020204" pitchFamily="34" charset="0"/>
              <a:buChar char="•"/>
            </a:pPr>
            <a:r>
              <a:rPr lang="en-US" dirty="0" smtClean="0"/>
              <a:t>Coherent Demodulation</a:t>
            </a:r>
            <a:endParaRPr lang="en-US" dirty="0"/>
          </a:p>
        </p:txBody>
      </p:sp>
      <p:sp>
        <p:nvSpPr>
          <p:cNvPr id="20" name="TextBox 19"/>
          <p:cNvSpPr txBox="1"/>
          <p:nvPr/>
        </p:nvSpPr>
        <p:spPr>
          <a:xfrm>
            <a:off x="1125891" y="2553513"/>
            <a:ext cx="2309360" cy="2646878"/>
          </a:xfrm>
          <a:prstGeom prst="rect">
            <a:avLst/>
          </a:prstGeom>
          <a:noFill/>
        </p:spPr>
        <p:txBody>
          <a:bodyPr wrap="square" rtlCol="0">
            <a:spAutoFit/>
          </a:bodyPr>
          <a:lstStyle/>
          <a:p>
            <a:r>
              <a:rPr lang="en-US" sz="2000" dirty="0" smtClean="0"/>
              <a:t>PSK w/ Interleaving FEC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Convolutional Encoder</a:t>
            </a:r>
          </a:p>
          <a:p>
            <a:pPr marL="285750" indent="-285750">
              <a:buFont typeface="Arial" panose="020B0604020202020204" pitchFamily="34" charset="0"/>
              <a:buChar char="•"/>
            </a:pPr>
            <a:r>
              <a:rPr lang="en-US" dirty="0" smtClean="0"/>
              <a:t>Viterbi Decoder</a:t>
            </a:r>
          </a:p>
          <a:p>
            <a:pPr marL="285750" indent="-285750">
              <a:buFont typeface="Arial" panose="020B0604020202020204" pitchFamily="34" charset="0"/>
              <a:buChar char="•"/>
            </a:pPr>
            <a:r>
              <a:rPr lang="en-US" dirty="0" smtClean="0"/>
              <a:t>1.2 kb/sec</a:t>
            </a:r>
          </a:p>
          <a:p>
            <a:pPr marL="285750" indent="-285750">
              <a:buFont typeface="Arial" panose="020B0604020202020204" pitchFamily="34" charset="0"/>
              <a:buChar char="•"/>
            </a:pPr>
            <a:r>
              <a:rPr lang="en-US" dirty="0" smtClean="0"/>
              <a:t>Coherent Demodulation</a:t>
            </a:r>
            <a:endParaRPr lang="en-US" dirty="0"/>
          </a:p>
        </p:txBody>
      </p:sp>
      <p:sp>
        <p:nvSpPr>
          <p:cNvPr id="46" name="Oval 45"/>
          <p:cNvSpPr/>
          <p:nvPr/>
        </p:nvSpPr>
        <p:spPr>
          <a:xfrm>
            <a:off x="546823" y="1794279"/>
            <a:ext cx="4147458" cy="4049486"/>
          </a:xfrm>
          <a:prstGeom prst="ellipse">
            <a:avLst/>
          </a:prstGeom>
          <a:solidFill>
            <a:schemeClr val="accent3">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435251" y="1794279"/>
            <a:ext cx="4052773" cy="4049486"/>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37620" y="5415464"/>
            <a:ext cx="1877786" cy="369332"/>
          </a:xfrm>
          <a:prstGeom prst="rect">
            <a:avLst/>
          </a:prstGeom>
          <a:noFill/>
        </p:spPr>
        <p:txBody>
          <a:bodyPr wrap="square" rtlCol="0">
            <a:spAutoFit/>
          </a:bodyPr>
          <a:lstStyle/>
          <a:p>
            <a:r>
              <a:rPr lang="en-US" dirty="0" smtClean="0"/>
              <a:t>PCG</a:t>
            </a:r>
            <a:endParaRPr lang="en-US" dirty="0"/>
          </a:p>
        </p:txBody>
      </p:sp>
      <p:sp>
        <p:nvSpPr>
          <p:cNvPr id="10" name="TextBox 9"/>
          <p:cNvSpPr txBox="1"/>
          <p:nvPr/>
        </p:nvSpPr>
        <p:spPr>
          <a:xfrm>
            <a:off x="9596322" y="5415464"/>
            <a:ext cx="1877786" cy="369332"/>
          </a:xfrm>
          <a:prstGeom prst="rect">
            <a:avLst/>
          </a:prstGeom>
          <a:noFill/>
        </p:spPr>
        <p:txBody>
          <a:bodyPr wrap="square" rtlCol="0">
            <a:spAutoFit/>
          </a:bodyPr>
          <a:lstStyle/>
          <a:p>
            <a:r>
              <a:rPr lang="en-US" dirty="0" smtClean="0"/>
              <a:t>TAPR</a:t>
            </a:r>
            <a:endParaRPr lang="en-US" dirty="0"/>
          </a:p>
        </p:txBody>
      </p:sp>
      <p:sp>
        <p:nvSpPr>
          <p:cNvPr id="11" name="TextBox 10"/>
          <p:cNvSpPr txBox="1"/>
          <p:nvPr/>
        </p:nvSpPr>
        <p:spPr>
          <a:xfrm>
            <a:off x="5026048" y="5415464"/>
            <a:ext cx="1877786" cy="369332"/>
          </a:xfrm>
          <a:prstGeom prst="rect">
            <a:avLst/>
          </a:prstGeom>
          <a:noFill/>
        </p:spPr>
        <p:txBody>
          <a:bodyPr wrap="square" rtlCol="0">
            <a:spAutoFit/>
          </a:bodyPr>
          <a:lstStyle/>
          <a:p>
            <a:r>
              <a:rPr lang="en-US" dirty="0" smtClean="0"/>
              <a:t>KD2BD</a:t>
            </a:r>
            <a:endParaRPr lang="en-US" dirty="0"/>
          </a:p>
        </p:txBody>
      </p:sp>
    </p:spTree>
    <p:extLst>
      <p:ext uri="{BB962C8B-B14F-4D97-AF65-F5344CB8AC3E}">
        <p14:creationId xmlns:p14="http://schemas.microsoft.com/office/powerpoint/2010/main" val="3300172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Life Cycle</a:t>
            </a:r>
            <a:endParaRPr lang="en-US" dirty="0"/>
          </a:p>
        </p:txBody>
      </p:sp>
      <p:sp>
        <p:nvSpPr>
          <p:cNvPr id="4" name="Rectangle 3"/>
          <p:cNvSpPr/>
          <p:nvPr/>
        </p:nvSpPr>
        <p:spPr>
          <a:xfrm>
            <a:off x="1469572" y="3086099"/>
            <a:ext cx="2286000" cy="176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98429" y="3086099"/>
            <a:ext cx="2286000" cy="176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19801" y="3086099"/>
            <a:ext cx="2286000" cy="176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4" idx="3"/>
            <a:endCxn id="8" idx="1"/>
          </p:cNvCxnSpPr>
          <p:nvPr/>
        </p:nvCxnSpPr>
        <p:spPr>
          <a:xfrm>
            <a:off x="3755572" y="3967843"/>
            <a:ext cx="226422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191500" y="3956956"/>
            <a:ext cx="100692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81844" y="3495291"/>
            <a:ext cx="2073728" cy="923330"/>
          </a:xfrm>
          <a:prstGeom prst="rect">
            <a:avLst/>
          </a:prstGeom>
          <a:noFill/>
        </p:spPr>
        <p:txBody>
          <a:bodyPr wrap="square" rtlCol="0">
            <a:spAutoFit/>
          </a:bodyPr>
          <a:lstStyle/>
          <a:p>
            <a:r>
              <a:rPr lang="en-US" dirty="0" smtClean="0"/>
              <a:t>Design and Simulation via </a:t>
            </a:r>
            <a:r>
              <a:rPr lang="en-US" dirty="0" err="1" smtClean="0"/>
              <a:t>Matlab</a:t>
            </a:r>
            <a:r>
              <a:rPr lang="en-US" dirty="0" smtClean="0"/>
              <a:t>/Simulink</a:t>
            </a:r>
            <a:endParaRPr lang="en-US" dirty="0"/>
          </a:p>
        </p:txBody>
      </p:sp>
      <p:sp>
        <p:nvSpPr>
          <p:cNvPr id="13" name="TextBox 12"/>
          <p:cNvSpPr txBox="1"/>
          <p:nvPr/>
        </p:nvSpPr>
        <p:spPr>
          <a:xfrm>
            <a:off x="6232073" y="3367677"/>
            <a:ext cx="2073728" cy="1200329"/>
          </a:xfrm>
          <a:prstGeom prst="rect">
            <a:avLst/>
          </a:prstGeom>
          <a:noFill/>
        </p:spPr>
        <p:txBody>
          <a:bodyPr wrap="square" rtlCol="0">
            <a:spAutoFit/>
          </a:bodyPr>
          <a:lstStyle/>
          <a:p>
            <a:r>
              <a:rPr lang="en-US" dirty="0" smtClean="0"/>
              <a:t>Hardware Implementation using Xilinx Spartan 6 FPGA</a:t>
            </a:r>
            <a:endParaRPr lang="en-US" dirty="0"/>
          </a:p>
        </p:txBody>
      </p:sp>
      <p:sp>
        <p:nvSpPr>
          <p:cNvPr id="14" name="TextBox 13"/>
          <p:cNvSpPr txBox="1"/>
          <p:nvPr/>
        </p:nvSpPr>
        <p:spPr>
          <a:xfrm>
            <a:off x="9655629" y="3633790"/>
            <a:ext cx="2073728" cy="646331"/>
          </a:xfrm>
          <a:prstGeom prst="rect">
            <a:avLst/>
          </a:prstGeom>
          <a:noFill/>
        </p:spPr>
        <p:txBody>
          <a:bodyPr wrap="square" rtlCol="0">
            <a:spAutoFit/>
          </a:bodyPr>
          <a:lstStyle/>
          <a:p>
            <a:r>
              <a:rPr lang="en-US" dirty="0" smtClean="0"/>
              <a:t>Test and Verification</a:t>
            </a:r>
            <a:endParaRPr lang="en-US" dirty="0"/>
          </a:p>
        </p:txBody>
      </p:sp>
      <p:sp>
        <p:nvSpPr>
          <p:cNvPr id="15" name="TextBox 14"/>
          <p:cNvSpPr txBox="1"/>
          <p:nvPr/>
        </p:nvSpPr>
        <p:spPr>
          <a:xfrm>
            <a:off x="1973039" y="2327505"/>
            <a:ext cx="1779813" cy="461665"/>
          </a:xfrm>
          <a:prstGeom prst="rect">
            <a:avLst/>
          </a:prstGeom>
          <a:noFill/>
        </p:spPr>
        <p:txBody>
          <a:bodyPr wrap="square" rtlCol="0">
            <a:spAutoFit/>
          </a:bodyPr>
          <a:lstStyle/>
          <a:p>
            <a:r>
              <a:rPr lang="en-US" sz="2400" dirty="0" smtClean="0"/>
              <a:t>Phase I</a:t>
            </a:r>
            <a:endParaRPr lang="en-US" sz="2400" dirty="0"/>
          </a:p>
        </p:txBody>
      </p:sp>
      <p:sp>
        <p:nvSpPr>
          <p:cNvPr id="16" name="TextBox 15"/>
          <p:cNvSpPr txBox="1"/>
          <p:nvPr/>
        </p:nvSpPr>
        <p:spPr>
          <a:xfrm>
            <a:off x="9639296" y="2331968"/>
            <a:ext cx="1779813" cy="461665"/>
          </a:xfrm>
          <a:prstGeom prst="rect">
            <a:avLst/>
          </a:prstGeom>
          <a:noFill/>
        </p:spPr>
        <p:txBody>
          <a:bodyPr wrap="square" rtlCol="0">
            <a:spAutoFit/>
          </a:bodyPr>
          <a:lstStyle/>
          <a:p>
            <a:r>
              <a:rPr lang="en-US" sz="2400" dirty="0" smtClean="0"/>
              <a:t>Phase III</a:t>
            </a:r>
            <a:endParaRPr lang="en-US" sz="2400" dirty="0"/>
          </a:p>
        </p:txBody>
      </p:sp>
      <p:sp>
        <p:nvSpPr>
          <p:cNvPr id="17" name="TextBox 16"/>
          <p:cNvSpPr txBox="1"/>
          <p:nvPr/>
        </p:nvSpPr>
        <p:spPr>
          <a:xfrm>
            <a:off x="6493327" y="2342046"/>
            <a:ext cx="1779813" cy="461665"/>
          </a:xfrm>
          <a:prstGeom prst="rect">
            <a:avLst/>
          </a:prstGeom>
          <a:noFill/>
        </p:spPr>
        <p:txBody>
          <a:bodyPr wrap="square" rtlCol="0">
            <a:spAutoFit/>
          </a:bodyPr>
          <a:lstStyle/>
          <a:p>
            <a:r>
              <a:rPr lang="en-US" sz="2400" dirty="0" smtClean="0"/>
              <a:t>Phase II</a:t>
            </a:r>
            <a:endParaRPr lang="en-US" sz="2400" dirty="0"/>
          </a:p>
        </p:txBody>
      </p:sp>
      <p:sp>
        <p:nvSpPr>
          <p:cNvPr id="19" name="Rounded Rectangle 18"/>
          <p:cNvSpPr/>
          <p:nvPr/>
        </p:nvSpPr>
        <p:spPr>
          <a:xfrm>
            <a:off x="5535385" y="1975757"/>
            <a:ext cx="6319158" cy="3477986"/>
          </a:xfrm>
          <a:prstGeom prst="roundRect">
            <a:avLst/>
          </a:prstGeom>
          <a:solidFill>
            <a:schemeClr val="accent4">
              <a:lumMod val="5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482825" y="1975757"/>
            <a:ext cx="4159932" cy="3477986"/>
          </a:xfrm>
          <a:prstGeom prst="roundRect">
            <a:avLst/>
          </a:prstGeom>
          <a:solidFill>
            <a:schemeClr val="accent3">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204357" y="5536114"/>
            <a:ext cx="849086" cy="369332"/>
          </a:xfrm>
          <a:prstGeom prst="rect">
            <a:avLst/>
          </a:prstGeom>
          <a:noFill/>
        </p:spPr>
        <p:txBody>
          <a:bodyPr wrap="square" rtlCol="0">
            <a:spAutoFit/>
          </a:bodyPr>
          <a:lstStyle/>
          <a:p>
            <a:r>
              <a:rPr lang="en-US" dirty="0" smtClean="0"/>
              <a:t>SD I</a:t>
            </a:r>
            <a:endParaRPr lang="en-US" dirty="0"/>
          </a:p>
        </p:txBody>
      </p:sp>
      <p:sp>
        <p:nvSpPr>
          <p:cNvPr id="22" name="TextBox 21"/>
          <p:cNvSpPr txBox="1"/>
          <p:nvPr/>
        </p:nvSpPr>
        <p:spPr>
          <a:xfrm>
            <a:off x="8694964" y="5484113"/>
            <a:ext cx="849086" cy="369332"/>
          </a:xfrm>
          <a:prstGeom prst="rect">
            <a:avLst/>
          </a:prstGeom>
          <a:noFill/>
        </p:spPr>
        <p:txBody>
          <a:bodyPr wrap="square" rtlCol="0">
            <a:spAutoFit/>
          </a:bodyPr>
          <a:lstStyle/>
          <a:p>
            <a:r>
              <a:rPr lang="en-US" dirty="0" smtClean="0"/>
              <a:t>SD II</a:t>
            </a:r>
            <a:endParaRPr lang="en-US" dirty="0"/>
          </a:p>
        </p:txBody>
      </p:sp>
    </p:spTree>
    <p:extLst>
      <p:ext uri="{BB962C8B-B14F-4D97-AF65-F5344CB8AC3E}">
        <p14:creationId xmlns:p14="http://schemas.microsoft.com/office/powerpoint/2010/main" val="3131576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33" y="231423"/>
            <a:ext cx="9404723" cy="1400530"/>
          </a:xfrm>
        </p:spPr>
        <p:txBody>
          <a:bodyPr/>
          <a:lstStyle/>
          <a:p>
            <a:r>
              <a:rPr lang="en-US" dirty="0" smtClean="0"/>
              <a:t>Future Outlook</a:t>
            </a:r>
            <a:endParaRPr lang="en-US" dirty="0"/>
          </a:p>
        </p:txBody>
      </p:sp>
      <p:cxnSp>
        <p:nvCxnSpPr>
          <p:cNvPr id="5" name="Straight Connector 4"/>
          <p:cNvCxnSpPr/>
          <p:nvPr/>
        </p:nvCxnSpPr>
        <p:spPr>
          <a:xfrm>
            <a:off x="1380896" y="3069772"/>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31491" y="3086102"/>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635088" y="3102433"/>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6736" y="2321973"/>
            <a:ext cx="2068886" cy="646331"/>
          </a:xfrm>
          <a:prstGeom prst="rect">
            <a:avLst/>
          </a:prstGeom>
          <a:noFill/>
        </p:spPr>
        <p:txBody>
          <a:bodyPr wrap="square" rtlCol="0">
            <a:spAutoFit/>
          </a:bodyPr>
          <a:lstStyle/>
          <a:p>
            <a:r>
              <a:rPr lang="en-US" dirty="0" smtClean="0"/>
              <a:t>WebEX Review, Nov. 1</a:t>
            </a:r>
            <a:r>
              <a:rPr lang="en-US" baseline="30000" dirty="0" smtClean="0"/>
              <a:t>st</a:t>
            </a:r>
            <a:r>
              <a:rPr lang="en-US" dirty="0" smtClean="0"/>
              <a:t> </a:t>
            </a:r>
            <a:endParaRPr lang="en-US" dirty="0"/>
          </a:p>
        </p:txBody>
      </p:sp>
      <p:sp>
        <p:nvSpPr>
          <p:cNvPr id="9" name="TextBox 8"/>
          <p:cNvSpPr txBox="1"/>
          <p:nvPr/>
        </p:nvSpPr>
        <p:spPr>
          <a:xfrm>
            <a:off x="2845622" y="2321973"/>
            <a:ext cx="2068886" cy="646331"/>
          </a:xfrm>
          <a:prstGeom prst="rect">
            <a:avLst/>
          </a:prstGeom>
          <a:noFill/>
        </p:spPr>
        <p:txBody>
          <a:bodyPr wrap="square" rtlCol="0">
            <a:spAutoFit/>
          </a:bodyPr>
          <a:lstStyle/>
          <a:p>
            <a:r>
              <a:rPr lang="en-US" dirty="0"/>
              <a:t>WebEX Review, </a:t>
            </a:r>
            <a:r>
              <a:rPr lang="en-US" dirty="0" smtClean="0"/>
              <a:t>Nov. </a:t>
            </a:r>
            <a:r>
              <a:rPr lang="en-US" dirty="0"/>
              <a:t>15</a:t>
            </a:r>
            <a:r>
              <a:rPr lang="en-US" baseline="30000" dirty="0"/>
              <a:t>th</a:t>
            </a:r>
            <a:r>
              <a:rPr lang="en-US" dirty="0"/>
              <a:t>   </a:t>
            </a:r>
          </a:p>
        </p:txBody>
      </p:sp>
      <p:sp>
        <p:nvSpPr>
          <p:cNvPr id="10" name="TextBox 9"/>
          <p:cNvSpPr txBox="1"/>
          <p:nvPr/>
        </p:nvSpPr>
        <p:spPr>
          <a:xfrm>
            <a:off x="5076236" y="2052735"/>
            <a:ext cx="2068886" cy="923330"/>
          </a:xfrm>
          <a:prstGeom prst="rect">
            <a:avLst/>
          </a:prstGeom>
          <a:noFill/>
        </p:spPr>
        <p:txBody>
          <a:bodyPr wrap="square" rtlCol="0">
            <a:spAutoFit/>
          </a:bodyPr>
          <a:lstStyle/>
          <a:p>
            <a:r>
              <a:rPr lang="en-US" dirty="0" smtClean="0"/>
              <a:t>Preliminary Prototype</a:t>
            </a:r>
          </a:p>
          <a:p>
            <a:r>
              <a:rPr lang="en-US" dirty="0" smtClean="0"/>
              <a:t>Nov. 22</a:t>
            </a:r>
            <a:r>
              <a:rPr lang="en-US" baseline="30000" dirty="0" smtClean="0"/>
              <a:t>nd</a:t>
            </a:r>
            <a:r>
              <a:rPr lang="en-US" dirty="0" smtClean="0"/>
              <a:t>    </a:t>
            </a:r>
            <a:endParaRPr lang="en-US" dirty="0"/>
          </a:p>
        </p:txBody>
      </p:sp>
      <p:cxnSp>
        <p:nvCxnSpPr>
          <p:cNvPr id="11" name="Straight Connector 10"/>
          <p:cNvCxnSpPr/>
          <p:nvPr/>
        </p:nvCxnSpPr>
        <p:spPr>
          <a:xfrm>
            <a:off x="7632617" y="3086102"/>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83394" y="2300980"/>
            <a:ext cx="2068886" cy="646331"/>
          </a:xfrm>
          <a:prstGeom prst="rect">
            <a:avLst/>
          </a:prstGeom>
          <a:noFill/>
        </p:spPr>
        <p:txBody>
          <a:bodyPr wrap="square" rtlCol="0">
            <a:spAutoFit/>
          </a:bodyPr>
          <a:lstStyle/>
          <a:p>
            <a:r>
              <a:rPr lang="en-US" dirty="0" smtClean="0"/>
              <a:t>Presentation</a:t>
            </a:r>
          </a:p>
          <a:p>
            <a:r>
              <a:rPr lang="en-US" dirty="0" smtClean="0"/>
              <a:t>Dec. 7</a:t>
            </a:r>
            <a:r>
              <a:rPr lang="en-US" baseline="30000" dirty="0" smtClean="0"/>
              <a:t>th</a:t>
            </a:r>
            <a:r>
              <a:rPr lang="en-US" dirty="0" smtClean="0"/>
              <a:t> </a:t>
            </a:r>
            <a:endParaRPr lang="en-US" dirty="0"/>
          </a:p>
        </p:txBody>
      </p:sp>
      <p:sp>
        <p:nvSpPr>
          <p:cNvPr id="14" name="TextBox 13"/>
          <p:cNvSpPr txBox="1"/>
          <p:nvPr/>
        </p:nvSpPr>
        <p:spPr>
          <a:xfrm>
            <a:off x="646111" y="3972557"/>
            <a:ext cx="2024743"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Submission of revised draft design document</a:t>
            </a:r>
            <a:endParaRPr lang="en-US" sz="1400" dirty="0"/>
          </a:p>
        </p:txBody>
      </p:sp>
      <p:sp>
        <p:nvSpPr>
          <p:cNvPr id="15" name="TextBox 14"/>
          <p:cNvSpPr txBox="1"/>
          <p:nvPr/>
        </p:nvSpPr>
        <p:spPr>
          <a:xfrm>
            <a:off x="2722064" y="3939872"/>
            <a:ext cx="1882594"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Demonstrations of current </a:t>
            </a:r>
            <a:r>
              <a:rPr lang="en-US" sz="1400" dirty="0" err="1" smtClean="0"/>
              <a:t>Matlab</a:t>
            </a:r>
            <a:r>
              <a:rPr lang="en-US" sz="1400" dirty="0" smtClean="0"/>
              <a:t>/Simulink progress on FSK/PSK modems and FEC</a:t>
            </a:r>
            <a:endParaRPr lang="en-US" sz="1400" dirty="0"/>
          </a:p>
        </p:txBody>
      </p:sp>
      <p:sp>
        <p:nvSpPr>
          <p:cNvPr id="16" name="TextBox 15"/>
          <p:cNvSpPr txBox="1"/>
          <p:nvPr/>
        </p:nvSpPr>
        <p:spPr>
          <a:xfrm>
            <a:off x="4941931" y="4020911"/>
            <a:ext cx="2071492"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Submission and demonstration of completed </a:t>
            </a:r>
            <a:r>
              <a:rPr lang="en-US" sz="1400" dirty="0" err="1" smtClean="0"/>
              <a:t>Matlab</a:t>
            </a:r>
            <a:r>
              <a:rPr lang="en-US" sz="1400" dirty="0" smtClean="0"/>
              <a:t>/Simulink prototype of FSK/PSK modems and FEC</a:t>
            </a:r>
          </a:p>
        </p:txBody>
      </p:sp>
      <p:cxnSp>
        <p:nvCxnSpPr>
          <p:cNvPr id="4" name="Straight Arrow Connector 3"/>
          <p:cNvCxnSpPr/>
          <p:nvPr/>
        </p:nvCxnSpPr>
        <p:spPr>
          <a:xfrm>
            <a:off x="776736" y="3412672"/>
            <a:ext cx="1141526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7079" y="5978721"/>
            <a:ext cx="4267200" cy="369332"/>
          </a:xfrm>
          <a:prstGeom prst="rect">
            <a:avLst/>
          </a:prstGeom>
          <a:noFill/>
        </p:spPr>
        <p:txBody>
          <a:bodyPr wrap="square" rtlCol="0">
            <a:spAutoFit/>
          </a:bodyPr>
          <a:lstStyle/>
          <a:p>
            <a:r>
              <a:rPr lang="en-US" dirty="0" smtClean="0"/>
              <a:t>PHASE I</a:t>
            </a:r>
            <a:endParaRPr lang="en-US" dirty="0"/>
          </a:p>
        </p:txBody>
      </p:sp>
      <p:sp>
        <p:nvSpPr>
          <p:cNvPr id="22" name="TextBox 21"/>
          <p:cNvSpPr txBox="1"/>
          <p:nvPr/>
        </p:nvSpPr>
        <p:spPr>
          <a:xfrm>
            <a:off x="10632925" y="5978721"/>
            <a:ext cx="4267200" cy="369332"/>
          </a:xfrm>
          <a:prstGeom prst="rect">
            <a:avLst/>
          </a:prstGeom>
          <a:noFill/>
        </p:spPr>
        <p:txBody>
          <a:bodyPr wrap="square" rtlCol="0">
            <a:spAutoFit/>
          </a:bodyPr>
          <a:lstStyle/>
          <a:p>
            <a:r>
              <a:rPr lang="en-US" dirty="0" smtClean="0"/>
              <a:t>PHASE II &amp; III</a:t>
            </a:r>
            <a:endParaRPr lang="en-US" dirty="0"/>
          </a:p>
        </p:txBody>
      </p:sp>
      <p:cxnSp>
        <p:nvCxnSpPr>
          <p:cNvPr id="23" name="Straight Connector 22"/>
          <p:cNvCxnSpPr/>
          <p:nvPr/>
        </p:nvCxnSpPr>
        <p:spPr>
          <a:xfrm>
            <a:off x="11087017" y="3069772"/>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410640" y="2091630"/>
            <a:ext cx="2068886" cy="923330"/>
          </a:xfrm>
          <a:prstGeom prst="rect">
            <a:avLst/>
          </a:prstGeom>
          <a:noFill/>
        </p:spPr>
        <p:txBody>
          <a:bodyPr wrap="square" rtlCol="0">
            <a:spAutoFit/>
          </a:bodyPr>
          <a:lstStyle/>
          <a:p>
            <a:r>
              <a:rPr lang="en-US" dirty="0" smtClean="0"/>
              <a:t>Presentation</a:t>
            </a:r>
          </a:p>
          <a:p>
            <a:r>
              <a:rPr lang="en-US" dirty="0" smtClean="0"/>
              <a:t>of Results,</a:t>
            </a:r>
          </a:p>
          <a:p>
            <a:r>
              <a:rPr lang="en-US" dirty="0" smtClean="0"/>
              <a:t>Apr. 2014</a:t>
            </a:r>
            <a:endParaRPr lang="en-US" dirty="0"/>
          </a:p>
        </p:txBody>
      </p:sp>
      <p:sp>
        <p:nvSpPr>
          <p:cNvPr id="18" name="Oval 17"/>
          <p:cNvSpPr/>
          <p:nvPr/>
        </p:nvSpPr>
        <p:spPr>
          <a:xfrm>
            <a:off x="212271" y="1191986"/>
            <a:ext cx="8840010" cy="4735285"/>
          </a:xfrm>
          <a:prstGeom prst="ellipse">
            <a:avLst/>
          </a:prstGeom>
          <a:solidFill>
            <a:srgbClr val="92D050">
              <a:alpha val="33000"/>
            </a:srgbClr>
          </a:solidFill>
          <a:ln>
            <a:noFill/>
          </a:ln>
          <a:effectLst>
            <a:outerShdw blurRad="50800" dist="50800" dir="5400000" algn="ctr" rotWithShape="0">
              <a:schemeClr val="accent1">
                <a:lumMod val="20000"/>
                <a:lumOff val="80000"/>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61151" y="1191986"/>
            <a:ext cx="7250069" cy="4735285"/>
          </a:xfrm>
          <a:prstGeom prst="ellipse">
            <a:avLst/>
          </a:prstGeom>
          <a:solidFill>
            <a:schemeClr val="accent3">
              <a:alpha val="33000"/>
            </a:schemeClr>
          </a:solidFill>
          <a:ln>
            <a:noFill/>
          </a:ln>
          <a:effectLst>
            <a:outerShdw blurRad="50800" dist="50800" dir="5400000" algn="ctr" rotWithShape="0">
              <a:schemeClr val="accent4">
                <a:lumMod val="75000"/>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265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latin typeface="+mn-lt"/>
              </a:rPr>
              <a:t>Problem Statement</a:t>
            </a:r>
            <a:endParaRPr lang="en-US" dirty="0">
              <a:solidFill>
                <a:srgbClr val="FFFF00"/>
              </a:solidFill>
              <a:latin typeface="+mn-lt"/>
            </a:endParaRPr>
          </a:p>
        </p:txBody>
      </p:sp>
      <p:sp>
        <p:nvSpPr>
          <p:cNvPr id="6" name="Content Placeholder 5"/>
          <p:cNvSpPr>
            <a:spLocks noGrp="1"/>
          </p:cNvSpPr>
          <p:nvPr>
            <p:ph idx="1"/>
          </p:nvPr>
        </p:nvSpPr>
        <p:spPr>
          <a:xfrm>
            <a:off x="1104293" y="2662519"/>
            <a:ext cx="8946541" cy="4195481"/>
          </a:xfrm>
        </p:spPr>
        <p:txBody>
          <a:bodyPr>
            <a:normAutofit/>
          </a:bodyPr>
          <a:lstStyle/>
          <a:p>
            <a:pPr algn="ctr"/>
            <a:r>
              <a:rPr lang="en-US" sz="2800" dirty="0" smtClean="0"/>
              <a:t>The goal of this senior design project is to use inexpensive FPGA technology to </a:t>
            </a:r>
            <a:r>
              <a:rPr lang="en-US" sz="2800" b="1" i="1" dirty="0" smtClean="0">
                <a:solidFill>
                  <a:srgbClr val="FFC000"/>
                </a:solidFill>
              </a:rPr>
              <a:t>modernize</a:t>
            </a:r>
            <a:r>
              <a:rPr lang="en-US" sz="2800" dirty="0" smtClean="0"/>
              <a:t> the 1200 bps BPSK amateur radio satellite modem originally designed by John A. </a:t>
            </a:r>
            <a:r>
              <a:rPr lang="en-US" sz="2800" dirty="0" err="1" smtClean="0"/>
              <a:t>Magliacane</a:t>
            </a:r>
            <a:r>
              <a:rPr lang="en-US" sz="2800" dirty="0" smtClean="0"/>
              <a:t> (KD2BD) in 1994.</a:t>
            </a:r>
            <a:endParaRPr lang="en-US" sz="2800" dirty="0"/>
          </a:p>
        </p:txBody>
      </p:sp>
    </p:spTree>
    <p:extLst>
      <p:ext uri="{BB962C8B-B14F-4D97-AF65-F5344CB8AC3E}">
        <p14:creationId xmlns:p14="http://schemas.microsoft.com/office/powerpoint/2010/main" val="2473215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Design Specifications</a:t>
            </a:r>
            <a:endParaRPr lang="en-US" dirty="0">
              <a:solidFill>
                <a:srgbClr val="FFFF00"/>
              </a:solidFill>
            </a:endParaRP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6661989"/>
              </p:ext>
            </p:extLst>
          </p:nvPr>
        </p:nvGraphicFramePr>
        <p:xfrm>
          <a:off x="646113" y="1561512"/>
          <a:ext cx="10917528" cy="4888259"/>
        </p:xfrm>
        <a:graphic>
          <a:graphicData uri="http://schemas.openxmlformats.org/drawingml/2006/table">
            <a:tbl>
              <a:tblPr firstRow="1" bandRow="1">
                <a:tableStyleId>{7DF18680-E054-41AD-8BC1-D1AEF772440D}</a:tableStyleId>
              </a:tblPr>
              <a:tblGrid>
                <a:gridCol w="1819588"/>
                <a:gridCol w="1819588"/>
                <a:gridCol w="1819588"/>
                <a:gridCol w="1819588"/>
                <a:gridCol w="1819588"/>
                <a:gridCol w="1819588"/>
              </a:tblGrid>
              <a:tr h="773459">
                <a:tc>
                  <a:txBody>
                    <a:bodyPr/>
                    <a:lstStyle/>
                    <a:p>
                      <a:pPr algn="ctr"/>
                      <a:r>
                        <a:rPr lang="en-US" b="1" dirty="0" smtClean="0"/>
                        <a:t>System Specifications</a:t>
                      </a:r>
                      <a:endParaRPr lang="en-US" b="1" dirty="0"/>
                    </a:p>
                  </a:txBody>
                  <a:tcPr/>
                </a:tc>
                <a:tc>
                  <a:txBody>
                    <a:bodyPr/>
                    <a:lstStyle/>
                    <a:p>
                      <a:pPr algn="ctr"/>
                      <a:r>
                        <a:rPr lang="en-US" b="1" dirty="0" smtClean="0"/>
                        <a:t>Modulation Specifications</a:t>
                      </a:r>
                      <a:endParaRPr lang="en-US" b="1" dirty="0"/>
                    </a:p>
                  </a:txBody>
                  <a:tcPr/>
                </a:tc>
                <a:tc>
                  <a:txBody>
                    <a:bodyPr/>
                    <a:lstStyle/>
                    <a:p>
                      <a:pPr algn="ctr"/>
                      <a:r>
                        <a:rPr lang="en-US" b="1" dirty="0" smtClean="0"/>
                        <a:t>Demodulation Specifications</a:t>
                      </a:r>
                      <a:endParaRPr lang="en-US" b="1" dirty="0"/>
                    </a:p>
                  </a:txBody>
                  <a:tcPr/>
                </a:tc>
                <a:tc>
                  <a:txBody>
                    <a:bodyPr/>
                    <a:lstStyle/>
                    <a:p>
                      <a:pPr algn="ctr"/>
                      <a:r>
                        <a:rPr lang="en-US" b="1" dirty="0" smtClean="0"/>
                        <a:t>Environmental and Physical</a:t>
                      </a:r>
                      <a:endParaRPr lang="en-US" b="1" dirty="0"/>
                    </a:p>
                  </a:txBody>
                  <a:tcPr/>
                </a:tc>
                <a:tc>
                  <a:txBody>
                    <a:bodyPr/>
                    <a:lstStyle/>
                    <a:p>
                      <a:pPr algn="ctr"/>
                      <a:r>
                        <a:rPr lang="en-US" b="1" dirty="0" smtClean="0"/>
                        <a:t>Available Options</a:t>
                      </a:r>
                      <a:endParaRPr lang="en-US" b="1" dirty="0"/>
                    </a:p>
                  </a:txBody>
                  <a:tcPr/>
                </a:tc>
                <a:tc>
                  <a:txBody>
                    <a:bodyPr/>
                    <a:lstStyle/>
                    <a:p>
                      <a:pPr algn="ctr"/>
                      <a:r>
                        <a:rPr lang="en-US" b="1" dirty="0" smtClean="0"/>
                        <a:t>BER Performance</a:t>
                      </a:r>
                      <a:endParaRPr lang="en-US" b="1" dirty="0"/>
                    </a:p>
                  </a:txBody>
                  <a:tcPr/>
                </a:tc>
              </a:tr>
              <a:tr h="689289">
                <a:tc>
                  <a:txBody>
                    <a:bodyPr/>
                    <a:lstStyle/>
                    <a:p>
                      <a:pPr algn="ctr"/>
                      <a:r>
                        <a:rPr lang="en-US" b="1" dirty="0" smtClean="0"/>
                        <a:t>Operating frequency</a:t>
                      </a:r>
                      <a:r>
                        <a:rPr lang="en-US" b="1" baseline="0" dirty="0" smtClean="0"/>
                        <a:t> range</a:t>
                      </a:r>
                      <a:endParaRPr lang="en-US" b="1" dirty="0"/>
                    </a:p>
                  </a:txBody>
                  <a:tcPr/>
                </a:tc>
                <a:tc>
                  <a:txBody>
                    <a:bodyPr/>
                    <a:lstStyle/>
                    <a:p>
                      <a:pPr algn="ctr"/>
                      <a:r>
                        <a:rPr lang="en-US" b="1" dirty="0" smtClean="0"/>
                        <a:t>Output power</a:t>
                      </a:r>
                      <a:endParaRPr lang="en-US" b="1" dirty="0"/>
                    </a:p>
                  </a:txBody>
                  <a:tcPr/>
                </a:tc>
                <a:tc>
                  <a:txBody>
                    <a:bodyPr/>
                    <a:lstStyle/>
                    <a:p>
                      <a:pPr algn="ctr"/>
                      <a:r>
                        <a:rPr lang="en-US" b="1" dirty="0" smtClean="0"/>
                        <a:t>Input power</a:t>
                      </a:r>
                      <a:endParaRPr lang="en-US" b="1" dirty="0"/>
                    </a:p>
                  </a:txBody>
                  <a:tcPr/>
                </a:tc>
                <a:tc>
                  <a:txBody>
                    <a:bodyPr/>
                    <a:lstStyle/>
                    <a:p>
                      <a:pPr algn="ctr"/>
                      <a:r>
                        <a:rPr lang="en-US" b="1" dirty="0" smtClean="0"/>
                        <a:t>Prime</a:t>
                      </a:r>
                      <a:r>
                        <a:rPr lang="en-US" b="1" baseline="0" dirty="0" smtClean="0"/>
                        <a:t> power</a:t>
                      </a:r>
                      <a:endParaRPr lang="en-US" b="1" dirty="0"/>
                    </a:p>
                  </a:txBody>
                  <a:tcPr/>
                </a:tc>
                <a:tc>
                  <a:txBody>
                    <a:bodyPr/>
                    <a:lstStyle/>
                    <a:p>
                      <a:pPr algn="ctr"/>
                      <a:r>
                        <a:rPr lang="en-US" b="1" dirty="0" smtClean="0"/>
                        <a:t>Automatic frequency control</a:t>
                      </a:r>
                      <a:endParaRPr lang="en-US" b="1" dirty="0"/>
                    </a:p>
                  </a:txBody>
                  <a:tcPr/>
                </a:tc>
                <a:tc>
                  <a:txBody>
                    <a:bodyPr/>
                    <a:lstStyle/>
                    <a:p>
                      <a:pPr algn="ctr"/>
                      <a:r>
                        <a:rPr lang="en-US" b="1" dirty="0" smtClean="0"/>
                        <a:t>BPSK without FEC</a:t>
                      </a:r>
                      <a:endParaRPr lang="en-US" b="1" dirty="0"/>
                    </a:p>
                  </a:txBody>
                  <a:tcPr/>
                </a:tc>
              </a:tr>
              <a:tr h="482502">
                <a:tc>
                  <a:txBody>
                    <a:bodyPr/>
                    <a:lstStyle/>
                    <a:p>
                      <a:pPr algn="ctr"/>
                      <a:r>
                        <a:rPr lang="en-US" b="1" dirty="0" smtClean="0"/>
                        <a:t>Digital interface</a:t>
                      </a:r>
                      <a:endParaRPr lang="en-US" b="1" dirty="0"/>
                    </a:p>
                  </a:txBody>
                  <a:tcPr/>
                </a:tc>
                <a:tc>
                  <a:txBody>
                    <a:bodyPr/>
                    <a:lstStyle/>
                    <a:p>
                      <a:pPr algn="ctr"/>
                      <a:r>
                        <a:rPr lang="en-US" b="1" dirty="0" smtClean="0"/>
                        <a:t>Output return loss</a:t>
                      </a:r>
                      <a:endParaRPr lang="en-US" b="1" dirty="0"/>
                    </a:p>
                  </a:txBody>
                  <a:tcPr/>
                </a:tc>
                <a:tc>
                  <a:txBody>
                    <a:bodyPr/>
                    <a:lstStyle/>
                    <a:p>
                      <a:pPr algn="ctr"/>
                      <a:r>
                        <a:rPr lang="en-US" b="1" dirty="0" smtClean="0"/>
                        <a:t>Input return loss</a:t>
                      </a:r>
                      <a:endParaRPr lang="en-US" b="1" dirty="0"/>
                    </a:p>
                  </a:txBody>
                  <a:tcPr/>
                </a:tc>
                <a:tc>
                  <a:txBody>
                    <a:bodyPr/>
                    <a:lstStyle/>
                    <a:p>
                      <a:pPr algn="ctr"/>
                      <a:r>
                        <a:rPr lang="en-US" b="1" dirty="0" smtClean="0"/>
                        <a:t>Size</a:t>
                      </a:r>
                      <a:endParaRPr lang="en-US" b="1" dirty="0"/>
                    </a:p>
                  </a:txBody>
                  <a:tcPr/>
                </a:tc>
                <a:tc>
                  <a:txBody>
                    <a:bodyPr/>
                    <a:lstStyle/>
                    <a:p>
                      <a:pPr algn="ctr"/>
                      <a:r>
                        <a:rPr lang="en-US" b="1" dirty="0" smtClean="0"/>
                        <a:t>Automatic</a:t>
                      </a:r>
                      <a:r>
                        <a:rPr lang="en-US" b="1" baseline="0" dirty="0" smtClean="0"/>
                        <a:t> gain control</a:t>
                      </a:r>
                      <a:endParaRPr lang="en-US" b="1" dirty="0"/>
                    </a:p>
                  </a:txBody>
                  <a:tcPr/>
                </a:tc>
                <a:tc>
                  <a:txBody>
                    <a:bodyPr/>
                    <a:lstStyle/>
                    <a:p>
                      <a:pPr algn="ctr"/>
                      <a:r>
                        <a:rPr lang="en-US" b="1" dirty="0" smtClean="0">
                          <a:solidFill>
                            <a:srgbClr val="FF0000"/>
                          </a:solidFill>
                        </a:rPr>
                        <a:t>BPSK with FEC</a:t>
                      </a:r>
                      <a:endParaRPr lang="en-US" b="1" dirty="0">
                        <a:solidFill>
                          <a:srgbClr val="FF0000"/>
                        </a:solidFill>
                      </a:endParaRPr>
                    </a:p>
                  </a:txBody>
                  <a:tcPr/>
                </a:tc>
              </a:tr>
              <a:tr h="482502">
                <a:tc>
                  <a:txBody>
                    <a:bodyPr/>
                    <a:lstStyle/>
                    <a:p>
                      <a:pPr algn="ctr"/>
                      <a:r>
                        <a:rPr lang="en-US" b="1" dirty="0" smtClean="0"/>
                        <a:t>Digital data</a:t>
                      </a:r>
                      <a:r>
                        <a:rPr lang="en-US" b="1" baseline="0" dirty="0" smtClean="0"/>
                        <a:t> rate</a:t>
                      </a:r>
                      <a:endParaRPr lang="en-US" b="1" dirty="0"/>
                    </a:p>
                  </a:txBody>
                  <a:tcPr/>
                </a:tc>
                <a:tc>
                  <a:txBody>
                    <a:bodyPr/>
                    <a:lstStyle/>
                    <a:p>
                      <a:pPr algn="ctr"/>
                      <a:r>
                        <a:rPr lang="en-US" b="1" dirty="0" smtClean="0"/>
                        <a:t>Output</a:t>
                      </a:r>
                      <a:r>
                        <a:rPr lang="en-US" b="1" baseline="0" dirty="0" smtClean="0"/>
                        <a:t> impedance</a:t>
                      </a:r>
                      <a:endParaRPr lang="en-US" b="1" dirty="0"/>
                    </a:p>
                  </a:txBody>
                  <a:tcPr/>
                </a:tc>
                <a:tc>
                  <a:txBody>
                    <a:bodyPr/>
                    <a:lstStyle/>
                    <a:p>
                      <a:pPr algn="ctr"/>
                      <a:r>
                        <a:rPr lang="en-US" b="1" dirty="0" smtClean="0"/>
                        <a:t>Input</a:t>
                      </a:r>
                      <a:r>
                        <a:rPr lang="en-US" b="1" baseline="0" dirty="0" smtClean="0"/>
                        <a:t> impedance</a:t>
                      </a:r>
                      <a:endParaRPr lang="en-US" b="1" dirty="0"/>
                    </a:p>
                  </a:txBody>
                  <a:tcPr/>
                </a:tc>
                <a:tc>
                  <a:txBody>
                    <a:bodyPr/>
                    <a:lstStyle/>
                    <a:p>
                      <a:pPr algn="ctr"/>
                      <a:r>
                        <a:rPr lang="en-US" b="1" dirty="0" smtClean="0"/>
                        <a:t>Weight</a:t>
                      </a:r>
                      <a:endParaRPr lang="en-US" b="1" dirty="0"/>
                    </a:p>
                  </a:txBody>
                  <a:tcPr/>
                </a:tc>
                <a:tc>
                  <a:txBody>
                    <a:bodyPr/>
                    <a:lstStyle/>
                    <a:p>
                      <a:pPr algn="ctr"/>
                      <a:r>
                        <a:rPr lang="en-US" b="1" dirty="0" smtClean="0"/>
                        <a:t>Data carrier detection</a:t>
                      </a:r>
                      <a:endParaRPr lang="en-US" b="1" dirty="0"/>
                    </a:p>
                  </a:txBody>
                  <a:tcPr/>
                </a:tc>
                <a:tc>
                  <a:txBody>
                    <a:bodyPr/>
                    <a:lstStyle/>
                    <a:p>
                      <a:pPr algn="ctr"/>
                      <a:endParaRPr lang="en-US" b="1"/>
                    </a:p>
                  </a:txBody>
                  <a:tcPr/>
                </a:tc>
              </a:tr>
              <a:tr h="689289">
                <a:tc>
                  <a:txBody>
                    <a:bodyPr/>
                    <a:lstStyle/>
                    <a:p>
                      <a:pPr algn="ctr"/>
                      <a:r>
                        <a:rPr lang="en-US" b="1" dirty="0" smtClean="0"/>
                        <a:t>Symbol rate</a:t>
                      </a:r>
                      <a:endParaRPr lang="en-US" b="1" dirty="0"/>
                    </a:p>
                  </a:txBody>
                  <a:tcPr/>
                </a:tc>
                <a:tc>
                  <a:txBody>
                    <a:bodyPr/>
                    <a:lstStyle/>
                    <a:p>
                      <a:pPr algn="ctr"/>
                      <a:r>
                        <a:rPr lang="en-US" b="1" dirty="0" smtClean="0"/>
                        <a:t>Spurious</a:t>
                      </a:r>
                      <a:endParaRPr lang="en-US" b="1" dirty="0"/>
                    </a:p>
                  </a:txBody>
                  <a:tcPr/>
                </a:tc>
                <a:tc>
                  <a:txBody>
                    <a:bodyPr/>
                    <a:lstStyle/>
                    <a:p>
                      <a:pPr algn="ctr"/>
                      <a:r>
                        <a:rPr lang="en-US" b="1" dirty="0" smtClean="0"/>
                        <a:t>Input connector</a:t>
                      </a:r>
                      <a:endParaRPr lang="en-US" b="1" dirty="0"/>
                    </a:p>
                  </a:txBody>
                  <a:tcPr/>
                </a:tc>
                <a:tc>
                  <a:txBody>
                    <a:bodyPr/>
                    <a:lstStyle/>
                    <a:p>
                      <a:pPr algn="ctr"/>
                      <a:r>
                        <a:rPr lang="en-US" b="1" dirty="0" smtClean="0"/>
                        <a:t>Temperature (Operating</a:t>
                      </a:r>
                      <a:r>
                        <a:rPr lang="en-US" b="1" baseline="0" dirty="0" smtClean="0"/>
                        <a:t> &amp; Storage)</a:t>
                      </a:r>
                      <a:endParaRPr lang="en-US" b="1" dirty="0"/>
                    </a:p>
                  </a:txBody>
                  <a:tcPr/>
                </a:tc>
                <a:tc>
                  <a:txBody>
                    <a:bodyPr/>
                    <a:lstStyle/>
                    <a:p>
                      <a:pPr algn="ctr"/>
                      <a:r>
                        <a:rPr lang="en-US" b="1" dirty="0" smtClean="0">
                          <a:solidFill>
                            <a:srgbClr val="FF0000"/>
                          </a:solidFill>
                        </a:rPr>
                        <a:t>Forward error</a:t>
                      </a:r>
                      <a:r>
                        <a:rPr lang="en-US" b="1" baseline="0" dirty="0" smtClean="0">
                          <a:solidFill>
                            <a:srgbClr val="FF0000"/>
                          </a:solidFill>
                        </a:rPr>
                        <a:t> correction (FEC)</a:t>
                      </a:r>
                      <a:endParaRPr lang="en-US" b="1" dirty="0">
                        <a:solidFill>
                          <a:srgbClr val="FF0000"/>
                        </a:solidFill>
                      </a:endParaRPr>
                    </a:p>
                  </a:txBody>
                  <a:tcPr/>
                </a:tc>
                <a:tc>
                  <a:txBody>
                    <a:bodyPr/>
                    <a:lstStyle/>
                    <a:p>
                      <a:pPr algn="ctr"/>
                      <a:endParaRPr lang="en-US" b="1" dirty="0"/>
                    </a:p>
                  </a:txBody>
                  <a:tcPr/>
                </a:tc>
              </a:tr>
              <a:tr h="482502">
                <a:tc>
                  <a:txBody>
                    <a:bodyPr/>
                    <a:lstStyle/>
                    <a:p>
                      <a:pPr algn="ctr"/>
                      <a:r>
                        <a:rPr lang="en-US" b="1" dirty="0" smtClean="0"/>
                        <a:t>Modulation type</a:t>
                      </a:r>
                      <a:endParaRPr lang="en-US" b="1" dirty="0"/>
                    </a:p>
                  </a:txBody>
                  <a:tcPr/>
                </a:tc>
                <a:tc>
                  <a:txBody>
                    <a:bodyPr/>
                    <a:lstStyle/>
                    <a:p>
                      <a:pPr algn="ctr"/>
                      <a:r>
                        <a:rPr lang="en-US" b="1" dirty="0" smtClean="0"/>
                        <a:t>Output connector</a:t>
                      </a:r>
                      <a:endParaRPr lang="en-US" b="1" dirty="0"/>
                    </a:p>
                  </a:txBody>
                  <a:tcPr/>
                </a:tc>
                <a:tc>
                  <a:txBody>
                    <a:bodyPr/>
                    <a:lstStyle/>
                    <a:p>
                      <a:pPr algn="ctr"/>
                      <a:endParaRPr lang="en-US" b="1"/>
                    </a:p>
                  </a:txBody>
                  <a:tcPr/>
                </a:tc>
                <a:tc>
                  <a:txBody>
                    <a:bodyPr/>
                    <a:lstStyle/>
                    <a:p>
                      <a:pPr algn="ctr"/>
                      <a:r>
                        <a:rPr lang="en-US" b="1" dirty="0" smtClean="0"/>
                        <a:t>Humidity</a:t>
                      </a:r>
                      <a:endParaRPr lang="en-US" b="1" dirty="0"/>
                    </a:p>
                  </a:txBody>
                  <a:tcPr/>
                </a:tc>
                <a:tc>
                  <a:txBody>
                    <a:bodyPr/>
                    <a:lstStyle/>
                    <a:p>
                      <a:pPr algn="ctr"/>
                      <a:endParaRPr lang="en-US" b="1" dirty="0"/>
                    </a:p>
                  </a:txBody>
                  <a:tcPr/>
                </a:tc>
                <a:tc>
                  <a:txBody>
                    <a:bodyPr/>
                    <a:lstStyle/>
                    <a:p>
                      <a:pPr algn="ctr"/>
                      <a:endParaRPr lang="en-US" b="1" dirty="0"/>
                    </a:p>
                  </a:txBody>
                  <a:tcPr/>
                </a:tc>
              </a:tr>
              <a:tr h="297211">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3919955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Project Budget</a:t>
            </a:r>
            <a:endParaRPr lang="en-US" dirty="0">
              <a:solidFill>
                <a:srgbClr val="FFFF00"/>
              </a:solidFill>
            </a:endParaRPr>
          </a:p>
        </p:txBody>
      </p:sp>
      <p:sp>
        <p:nvSpPr>
          <p:cNvPr id="3" name="Content Placeholder 2"/>
          <p:cNvSpPr>
            <a:spLocks noGrp="1"/>
          </p:cNvSpPr>
          <p:nvPr>
            <p:ph idx="1"/>
          </p:nvPr>
        </p:nvSpPr>
        <p:spPr>
          <a:xfrm>
            <a:off x="1427850" y="2972008"/>
            <a:ext cx="8946541" cy="4195481"/>
          </a:xfrm>
        </p:spPr>
        <p:txBody>
          <a:bodyPr/>
          <a:lstStyle/>
          <a:p>
            <a:r>
              <a:rPr lang="en-US" sz="3600" dirty="0" smtClean="0"/>
              <a:t>Our goal is to keep the cost of final product to under </a:t>
            </a:r>
            <a:r>
              <a:rPr lang="en-US" sz="5400" dirty="0" smtClean="0">
                <a:solidFill>
                  <a:srgbClr val="FFFF00"/>
                </a:solidFill>
              </a:rPr>
              <a:t>$200</a:t>
            </a:r>
            <a:r>
              <a:rPr lang="en-US" sz="5400" dirty="0" smtClean="0"/>
              <a:t>.</a:t>
            </a:r>
            <a:endParaRPr lang="en-US" sz="5400" dirty="0"/>
          </a:p>
        </p:txBody>
      </p:sp>
    </p:spTree>
    <p:extLst>
      <p:ext uri="{BB962C8B-B14F-4D97-AF65-F5344CB8AC3E}">
        <p14:creationId xmlns:p14="http://schemas.microsoft.com/office/powerpoint/2010/main" val="2310031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Proposed Solution</a:t>
            </a:r>
            <a:endParaRPr lang="en-US" dirty="0">
              <a:solidFill>
                <a:srgbClr val="FFFF00"/>
              </a:solidFill>
            </a:endParaRPr>
          </a:p>
        </p:txBody>
      </p:sp>
      <p:sp>
        <p:nvSpPr>
          <p:cNvPr id="3" name="Content Placeholder 2"/>
          <p:cNvSpPr>
            <a:spLocks noGrp="1"/>
          </p:cNvSpPr>
          <p:nvPr>
            <p:ph idx="1"/>
          </p:nvPr>
        </p:nvSpPr>
        <p:spPr>
          <a:xfrm>
            <a:off x="218029" y="2040735"/>
            <a:ext cx="8946541" cy="4195481"/>
          </a:xfrm>
        </p:spPr>
        <p:txBody>
          <a:bodyPr/>
          <a:lstStyle/>
          <a:p>
            <a:r>
              <a:rPr lang="en-US" b="1" dirty="0" smtClean="0"/>
              <a:t>        </a:t>
            </a:r>
            <a:r>
              <a:rPr lang="en-US" b="1" dirty="0">
                <a:solidFill>
                  <a:srgbClr val="FFFF00"/>
                </a:solidFill>
              </a:rPr>
              <a:t>($89</a:t>
            </a:r>
            <a:r>
              <a:rPr lang="en-US" b="1" dirty="0" smtClean="0">
                <a:solidFill>
                  <a:srgbClr val="FFFF00"/>
                </a:solidFill>
              </a:rPr>
              <a:t>) </a:t>
            </a:r>
            <a:r>
              <a:rPr lang="en-US" b="1" dirty="0" smtClean="0"/>
              <a:t>Xilinx </a:t>
            </a:r>
            <a:r>
              <a:rPr lang="en-US" b="1" dirty="0"/>
              <a:t>Spartan-6 FPGA LX9 </a:t>
            </a:r>
            <a:r>
              <a:rPr lang="en-US" b="1" dirty="0" err="1" smtClean="0"/>
              <a:t>MicroBoard</a:t>
            </a:r>
            <a:endParaRPr lang="en-US" b="1" dirty="0" smtClean="0">
              <a:solidFill>
                <a:srgbClr val="FFFF00"/>
              </a:solidFill>
            </a:endParaRPr>
          </a:p>
          <a:p>
            <a:r>
              <a:rPr lang="en-US" b="1" dirty="0"/>
              <a:t>+      </a:t>
            </a:r>
            <a:r>
              <a:rPr lang="en-US" b="1" dirty="0">
                <a:solidFill>
                  <a:srgbClr val="FFFF00"/>
                </a:solidFill>
              </a:rPr>
              <a:t>($35</a:t>
            </a:r>
            <a:r>
              <a:rPr lang="en-US" b="1" dirty="0" smtClean="0">
                <a:solidFill>
                  <a:srgbClr val="FFFF00"/>
                </a:solidFill>
              </a:rPr>
              <a:t>) </a:t>
            </a:r>
            <a:r>
              <a:rPr lang="en-US" b="1" dirty="0" err="1" smtClean="0"/>
              <a:t>Digilent</a:t>
            </a:r>
            <a:r>
              <a:rPr lang="en-US" b="1" dirty="0" smtClean="0"/>
              <a:t> </a:t>
            </a:r>
            <a:r>
              <a:rPr lang="en-US" b="1" dirty="0" err="1"/>
              <a:t>Pmod</a:t>
            </a:r>
            <a:r>
              <a:rPr lang="en-US" b="1" dirty="0"/>
              <a:t> </a:t>
            </a:r>
            <a:r>
              <a:rPr lang="en-US" b="1" dirty="0" smtClean="0"/>
              <a:t>AD1 </a:t>
            </a:r>
            <a:r>
              <a:rPr lang="en-US" b="1" dirty="0"/>
              <a:t>(12-bit </a:t>
            </a:r>
            <a:r>
              <a:rPr lang="en-US" b="1" dirty="0" smtClean="0"/>
              <a:t>ADC) </a:t>
            </a:r>
          </a:p>
          <a:p>
            <a:r>
              <a:rPr lang="en-US" b="1" dirty="0" smtClean="0"/>
              <a:t>+      </a:t>
            </a:r>
            <a:r>
              <a:rPr lang="en-US" b="1" dirty="0">
                <a:solidFill>
                  <a:srgbClr val="FFFF00"/>
                </a:solidFill>
              </a:rPr>
              <a:t>($29</a:t>
            </a:r>
            <a:r>
              <a:rPr lang="en-US" b="1" dirty="0" smtClean="0">
                <a:solidFill>
                  <a:srgbClr val="FFFF00"/>
                </a:solidFill>
              </a:rPr>
              <a:t>)</a:t>
            </a:r>
            <a:r>
              <a:rPr lang="en-US" b="1" dirty="0" smtClean="0"/>
              <a:t> </a:t>
            </a:r>
            <a:r>
              <a:rPr lang="en-US" b="1" dirty="0" err="1" smtClean="0"/>
              <a:t>Digilent</a:t>
            </a:r>
            <a:r>
              <a:rPr lang="en-US" b="1" dirty="0" smtClean="0"/>
              <a:t> </a:t>
            </a:r>
            <a:r>
              <a:rPr lang="en-US" b="1" dirty="0" err="1" smtClean="0"/>
              <a:t>Pmod</a:t>
            </a:r>
            <a:r>
              <a:rPr lang="en-US" b="1" dirty="0" smtClean="0"/>
              <a:t> DA2 (12-bit DAC)</a:t>
            </a:r>
          </a:p>
          <a:p>
            <a:r>
              <a:rPr lang="en-US" b="1" u="sng" dirty="0" smtClean="0"/>
              <a:t>+      </a:t>
            </a:r>
            <a:r>
              <a:rPr lang="en-US" b="1" u="sng" dirty="0" smtClean="0">
                <a:solidFill>
                  <a:srgbClr val="FFFF00"/>
                </a:solidFill>
              </a:rPr>
              <a:t>($10)</a:t>
            </a:r>
            <a:r>
              <a:rPr lang="en-US" b="1" u="sng" dirty="0" smtClean="0"/>
              <a:t> XLR microphone cable               _ </a:t>
            </a:r>
          </a:p>
          <a:p>
            <a:r>
              <a:rPr lang="en-US" dirty="0" smtClean="0"/>
              <a:t>=     </a:t>
            </a:r>
            <a:r>
              <a:rPr lang="en-US" sz="2400" b="1" dirty="0" smtClean="0">
                <a:solidFill>
                  <a:srgbClr val="FFC000"/>
                </a:solidFill>
              </a:rPr>
              <a:t>$ 163</a:t>
            </a:r>
          </a:p>
          <a:p>
            <a:endParaRPr lang="en-US" sz="2400" b="1" dirty="0">
              <a:solidFill>
                <a:srgbClr val="FFC000"/>
              </a:solidFill>
            </a:endParaRPr>
          </a:p>
          <a:p>
            <a:pPr marL="0" indent="0">
              <a:buNone/>
            </a:pPr>
            <a:r>
              <a:rPr lang="en-US" sz="2400" b="1" dirty="0" smtClean="0">
                <a:solidFill>
                  <a:srgbClr val="FFC000"/>
                </a:solidFill>
              </a:rPr>
              <a:t>    Satisfies $200 final product cost.</a:t>
            </a:r>
            <a:endParaRPr lang="en-US" sz="2400" b="1"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804" y="2862272"/>
            <a:ext cx="5495584" cy="29519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90344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Proposed Solution</a:t>
            </a:r>
            <a:r>
              <a:rPr lang="en-US" sz="2400" dirty="0" smtClean="0">
                <a:solidFill>
                  <a:srgbClr val="FFFF00"/>
                </a:solidFill>
              </a:rPr>
              <a:t>1</a:t>
            </a:r>
            <a:endParaRPr lang="en-US" dirty="0">
              <a:solidFill>
                <a:srgbClr val="FFFF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09" y="1547446"/>
            <a:ext cx="9335902" cy="49469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87070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758" y="277857"/>
            <a:ext cx="9843351" cy="2827383"/>
          </a:xfrm>
        </p:spPr>
        <p:txBody>
          <a:bodyPr anchor="ctr">
            <a:normAutofit/>
          </a:bodyPr>
          <a:lstStyle/>
          <a:p>
            <a:pPr algn="ctr"/>
            <a:r>
              <a:rPr lang="en-US" sz="3200" b="1" dirty="0" smtClean="0">
                <a:solidFill>
                  <a:srgbClr val="FFFF00"/>
                </a:solidFill>
                <a:latin typeface="+mn-lt"/>
                <a:cs typeface="Aharoni" panose="02010803020104030203" pitchFamily="2" charset="-79"/>
              </a:rPr>
              <a:t>Programmable Communication Group </a:t>
            </a:r>
            <a:r>
              <a:rPr lang="en-US" sz="3200" dirty="0" smtClean="0">
                <a:latin typeface="Aharoni" panose="02010803020104030203" pitchFamily="2" charset="-79"/>
                <a:cs typeface="Aharoni" panose="02010803020104030203" pitchFamily="2" charset="-79"/>
              </a:rPr>
              <a:t/>
            </a:r>
            <a:br>
              <a:rPr lang="en-US" sz="3200" dirty="0" smtClean="0">
                <a:latin typeface="Aharoni" panose="02010803020104030203" pitchFamily="2" charset="-79"/>
                <a:cs typeface="Aharoni" panose="02010803020104030203" pitchFamily="2" charset="-79"/>
              </a:rPr>
            </a:br>
            <a:r>
              <a:rPr lang="en-US" sz="3200" dirty="0" smtClean="0">
                <a:latin typeface="Aharoni" panose="02010803020104030203" pitchFamily="2" charset="-79"/>
                <a:cs typeface="Aharoni" panose="02010803020104030203" pitchFamily="2" charset="-79"/>
              </a:rPr>
              <a:t> </a:t>
            </a:r>
            <a:r>
              <a:rPr lang="en-US" sz="3200" dirty="0" smtClean="0">
                <a:latin typeface="Calibri" panose="020F0502020204030204" pitchFamily="34" charset="0"/>
              </a:rPr>
              <a:t/>
            </a:r>
            <a:br>
              <a:rPr lang="en-US" sz="3200" dirty="0" smtClean="0">
                <a:latin typeface="Calibri" panose="020F0502020204030204" pitchFamily="34" charset="0"/>
              </a:rPr>
            </a:br>
            <a:r>
              <a:rPr lang="en-US" sz="3200" dirty="0">
                <a:latin typeface="Calibri" panose="020F0502020204030204" pitchFamily="34" charset="0"/>
              </a:rPr>
              <a:t>Using </a:t>
            </a:r>
            <a:r>
              <a:rPr lang="en-US" sz="3200" dirty="0" smtClean="0">
                <a:latin typeface="Calibri" panose="020F0502020204030204" pitchFamily="34" charset="0"/>
              </a:rPr>
              <a:t>FPGA Technology </a:t>
            </a:r>
            <a:r>
              <a:rPr lang="en-US" sz="3200" dirty="0">
                <a:latin typeface="Calibri" panose="020F0502020204030204" pitchFamily="34" charset="0"/>
              </a:rPr>
              <a:t>to M</a:t>
            </a:r>
            <a:r>
              <a:rPr lang="en-US" sz="3200" dirty="0" smtClean="0">
                <a:latin typeface="Calibri" panose="020F0502020204030204" pitchFamily="34" charset="0"/>
              </a:rPr>
              <a:t>odernize the </a:t>
            </a:r>
            <a:br>
              <a:rPr lang="en-US" sz="3200" dirty="0" smtClean="0">
                <a:latin typeface="Calibri" panose="020F0502020204030204" pitchFamily="34" charset="0"/>
              </a:rPr>
            </a:br>
            <a:r>
              <a:rPr lang="en-US" sz="3200" dirty="0" smtClean="0">
                <a:latin typeface="Calibri" panose="020F0502020204030204" pitchFamily="34" charset="0"/>
              </a:rPr>
              <a:t>KD2BD Amateur Radio Satellite Modem</a:t>
            </a:r>
            <a:br>
              <a:rPr lang="en-US" sz="3200" dirty="0" smtClean="0">
                <a:latin typeface="Calibri" panose="020F0502020204030204" pitchFamily="34" charset="0"/>
              </a:rPr>
            </a:br>
            <a:endParaRPr lang="en-US" sz="3200" dirty="0">
              <a:latin typeface="Calibri" panose="020F0502020204030204" pitchFamily="34" charset="0"/>
            </a:endParaRPr>
          </a:p>
        </p:txBody>
      </p:sp>
      <p:sp>
        <p:nvSpPr>
          <p:cNvPr id="3" name="Subtitle 2"/>
          <p:cNvSpPr>
            <a:spLocks noGrp="1"/>
          </p:cNvSpPr>
          <p:nvPr>
            <p:ph type="subTitle" idx="1"/>
          </p:nvPr>
        </p:nvSpPr>
        <p:spPr>
          <a:xfrm>
            <a:off x="1643645" y="2456298"/>
            <a:ext cx="8791575" cy="3696236"/>
          </a:xfrm>
        </p:spPr>
        <p:txBody>
          <a:bodyPr>
            <a:normAutofit/>
          </a:bodyPr>
          <a:lstStyle/>
          <a:p>
            <a:pPr algn="ctr"/>
            <a:r>
              <a:rPr lang="en-US" sz="2800" dirty="0" smtClean="0">
                <a:solidFill>
                  <a:srgbClr val="FF0000"/>
                </a:solidFill>
                <a:latin typeface="Calibri" panose="020F0502020204030204" pitchFamily="34" charset="0"/>
              </a:rPr>
              <a:t> </a:t>
            </a:r>
          </a:p>
          <a:p>
            <a:pPr algn="ctr"/>
            <a:endParaRPr lang="en-US" sz="2400" dirty="0" smtClean="0">
              <a:solidFill>
                <a:srgbClr val="FFC000"/>
              </a:solidFill>
              <a:latin typeface="Calibri" panose="020F0502020204030204" pitchFamily="34" charset="0"/>
            </a:endParaRPr>
          </a:p>
          <a:p>
            <a:pPr algn="ctr"/>
            <a:r>
              <a:rPr lang="en-US" sz="2400" dirty="0" smtClean="0">
                <a:solidFill>
                  <a:srgbClr val="FFC000"/>
                </a:solidFill>
                <a:latin typeface="Calibri" panose="020F0502020204030204" pitchFamily="34" charset="0"/>
              </a:rPr>
              <a:t>Category 2 – Project with active research agenda</a:t>
            </a:r>
          </a:p>
          <a:p>
            <a:pPr algn="ctr"/>
            <a:endParaRPr lang="en-US" sz="2800" dirty="0" smtClean="0">
              <a:solidFill>
                <a:srgbClr val="FFFF00"/>
              </a:solidFill>
            </a:endParaRPr>
          </a:p>
        </p:txBody>
      </p:sp>
      <p:sp>
        <p:nvSpPr>
          <p:cNvPr id="4" name="TextBox 3"/>
          <p:cNvSpPr txBox="1"/>
          <p:nvPr/>
        </p:nvSpPr>
        <p:spPr>
          <a:xfrm>
            <a:off x="0" y="4304416"/>
            <a:ext cx="12192000" cy="2031325"/>
          </a:xfrm>
          <a:prstGeom prst="rect">
            <a:avLst/>
          </a:prstGeom>
          <a:solidFill>
            <a:schemeClr val="bg1">
              <a:alpha val="60000"/>
            </a:schemeClr>
          </a:solidFill>
          <a:effectLst>
            <a:glow rad="2286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smtClean="0">
                <a:solidFill>
                  <a:srgbClr val="FFFF00"/>
                </a:solidFill>
                <a:latin typeface="Calibri" panose="020F0502020204030204" pitchFamily="34" charset="0"/>
              </a:rPr>
              <a:t>SD1 </a:t>
            </a:r>
            <a:r>
              <a:rPr lang="en-US" b="1" dirty="0">
                <a:solidFill>
                  <a:srgbClr val="FFFF00"/>
                </a:solidFill>
                <a:latin typeface="Calibri" panose="020F0502020204030204" pitchFamily="34" charset="0"/>
              </a:rPr>
              <a:t>Team:</a:t>
            </a:r>
          </a:p>
          <a:p>
            <a:pPr algn="ctr"/>
            <a:r>
              <a:rPr lang="en-US" dirty="0">
                <a:solidFill>
                  <a:schemeClr val="tx1"/>
                </a:solidFill>
                <a:latin typeface="Calibri" panose="020F0502020204030204" pitchFamily="34" charset="0"/>
              </a:rPr>
              <a:t>Brandon </a:t>
            </a:r>
            <a:r>
              <a:rPr lang="en-US" dirty="0" smtClean="0">
                <a:solidFill>
                  <a:schemeClr val="tx1"/>
                </a:solidFill>
                <a:latin typeface="Calibri" panose="020F0502020204030204" pitchFamily="34" charset="0"/>
              </a:rPr>
              <a:t>Keith </a:t>
            </a:r>
            <a:r>
              <a:rPr lang="en-US" dirty="0">
                <a:solidFill>
                  <a:schemeClr val="tx1"/>
                </a:solidFill>
                <a:latin typeface="Calibri" panose="020F0502020204030204" pitchFamily="34" charset="0"/>
              </a:rPr>
              <a:t>(ECE)</a:t>
            </a:r>
          </a:p>
          <a:p>
            <a:pPr algn="ctr"/>
            <a:r>
              <a:rPr lang="en-US" dirty="0">
                <a:solidFill>
                  <a:schemeClr val="tx1"/>
                </a:solidFill>
                <a:latin typeface="Calibri" panose="020F0502020204030204" pitchFamily="34" charset="0"/>
              </a:rPr>
              <a:t>Cedric Destin (EE)</a:t>
            </a:r>
          </a:p>
          <a:p>
            <a:pPr algn="ctr"/>
            <a:r>
              <a:rPr lang="en-US" dirty="0">
                <a:solidFill>
                  <a:schemeClr val="tx1"/>
                </a:solidFill>
                <a:latin typeface="Calibri" panose="020F0502020204030204" pitchFamily="34" charset="0"/>
              </a:rPr>
              <a:t>Brian </a:t>
            </a:r>
            <a:r>
              <a:rPr lang="en-US" dirty="0" err="1">
                <a:solidFill>
                  <a:schemeClr val="tx1"/>
                </a:solidFill>
                <a:latin typeface="Calibri" panose="020F0502020204030204" pitchFamily="34" charset="0"/>
              </a:rPr>
              <a:t>Thibodeau</a:t>
            </a:r>
            <a:r>
              <a:rPr lang="en-US" dirty="0">
                <a:solidFill>
                  <a:schemeClr val="tx1"/>
                </a:solidFill>
                <a:latin typeface="Calibri" panose="020F0502020204030204" pitchFamily="34" charset="0"/>
              </a:rPr>
              <a:t> (EE</a:t>
            </a:r>
            <a:r>
              <a:rPr lang="en-US" dirty="0" smtClean="0">
                <a:solidFill>
                  <a:schemeClr val="tx1"/>
                </a:solidFill>
                <a:latin typeface="Calibri" panose="020F0502020204030204" pitchFamily="34" charset="0"/>
              </a:rPr>
              <a:t>)</a:t>
            </a:r>
          </a:p>
          <a:p>
            <a:pPr algn="ctr"/>
            <a:endParaRPr lang="en-US" dirty="0">
              <a:solidFill>
                <a:schemeClr val="tx1"/>
              </a:solidFill>
              <a:latin typeface="Calibri" panose="020F0502020204030204" pitchFamily="34" charset="0"/>
            </a:endParaRPr>
          </a:p>
          <a:p>
            <a:pPr algn="ctr"/>
            <a:r>
              <a:rPr lang="en-US" b="1" dirty="0" smtClean="0">
                <a:solidFill>
                  <a:srgbClr val="FFFF00"/>
                </a:solidFill>
                <a:latin typeface="Calibri" panose="020F0502020204030204" pitchFamily="34" charset="0"/>
              </a:rPr>
              <a:t>SD1 Advisor</a:t>
            </a:r>
            <a:r>
              <a:rPr lang="en-US" b="1" dirty="0">
                <a:solidFill>
                  <a:srgbClr val="FFFF00"/>
                </a:solidFill>
                <a:latin typeface="Calibri" panose="020F0502020204030204" pitchFamily="34" charset="0"/>
              </a:rPr>
              <a:t>:</a:t>
            </a:r>
          </a:p>
          <a:p>
            <a:pPr algn="ctr"/>
            <a:r>
              <a:rPr lang="en-US" dirty="0">
                <a:solidFill>
                  <a:schemeClr val="tx1"/>
                </a:solidFill>
                <a:latin typeface="Calibri" panose="020F0502020204030204" pitchFamily="34" charset="0"/>
              </a:rPr>
              <a:t>Professor Dennis Silage, PhD (ECE)</a:t>
            </a:r>
          </a:p>
        </p:txBody>
      </p:sp>
    </p:spTree>
    <p:extLst>
      <p:ext uri="{BB962C8B-B14F-4D97-AF65-F5344CB8AC3E}">
        <p14:creationId xmlns:p14="http://schemas.microsoft.com/office/powerpoint/2010/main" val="3612802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Progress Report</a:t>
            </a:r>
            <a:endParaRPr lang="en-US" dirty="0"/>
          </a:p>
        </p:txBody>
      </p:sp>
      <p:sp>
        <p:nvSpPr>
          <p:cNvPr id="4" name="Text Placeholder 3"/>
          <p:cNvSpPr>
            <a:spLocks noGrp="1"/>
          </p:cNvSpPr>
          <p:nvPr>
            <p:ph type="body" idx="1"/>
          </p:nvPr>
        </p:nvSpPr>
        <p:spPr/>
        <p:txBody>
          <a:bodyPr/>
          <a:lstStyle/>
          <a:p>
            <a:r>
              <a:rPr lang="en-US" dirty="0" smtClean="0"/>
              <a:t>Cedric Destin</a:t>
            </a:r>
          </a:p>
          <a:p>
            <a:r>
              <a:rPr lang="en-US" dirty="0" smtClean="0"/>
              <a:t>10/18/2013</a:t>
            </a:r>
            <a:endParaRPr lang="en-US" dirty="0"/>
          </a:p>
        </p:txBody>
      </p:sp>
    </p:spTree>
    <p:extLst>
      <p:ext uri="{BB962C8B-B14F-4D97-AF65-F5344CB8AC3E}">
        <p14:creationId xmlns:p14="http://schemas.microsoft.com/office/powerpoint/2010/main" val="881739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1991</TotalTime>
  <Words>1421</Words>
  <Application>Microsoft Office PowerPoint</Application>
  <PresentationFormat>Widescreen</PresentationFormat>
  <Paragraphs>476</Paragraphs>
  <Slides>27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Aharoni</vt:lpstr>
      <vt:lpstr>Arial</vt:lpstr>
      <vt:lpstr>Calibri</vt:lpstr>
      <vt:lpstr>Cambria Math</vt:lpstr>
      <vt:lpstr>Century Gothic</vt:lpstr>
      <vt:lpstr>Tahoma</vt:lpstr>
      <vt:lpstr>Wingdings 3</vt:lpstr>
      <vt:lpstr>Ion</vt:lpstr>
      <vt:lpstr>Programmable Communication Group    Using FPGA Technology to Modernize the  KD2BD Amateur Radio Satellite Modem </vt:lpstr>
      <vt:lpstr>Introduction</vt:lpstr>
      <vt:lpstr>Problem Statement</vt:lpstr>
      <vt:lpstr>Design Specifications</vt:lpstr>
      <vt:lpstr>Project Budget</vt:lpstr>
      <vt:lpstr>Proposed Solution</vt:lpstr>
      <vt:lpstr>Proposed Solution1</vt:lpstr>
      <vt:lpstr>Programmable Communication Group    Using FPGA Technology to Modernize the  KD2BD Amateur Radio Satellite Modem </vt:lpstr>
      <vt:lpstr>Progress Report</vt:lpstr>
      <vt:lpstr>Analyze System1</vt:lpstr>
      <vt:lpstr>Analyze System1 Simulation Parameters</vt:lpstr>
      <vt:lpstr>Analyze System2</vt:lpstr>
      <vt:lpstr>Analyze System3</vt:lpstr>
      <vt:lpstr>Proposed Solution2</vt:lpstr>
      <vt:lpstr>PowerPoint Presentation</vt:lpstr>
      <vt:lpstr>Candidate Solution Costas Loop2</vt:lpstr>
      <vt:lpstr>PowerPoint Presentation</vt:lpstr>
      <vt:lpstr>Simulation</vt:lpstr>
      <vt:lpstr>Analyze System2</vt:lpstr>
      <vt:lpstr>Programmable Communication Group    Using FPGA Technology to Modernize the  KD2BD Amateur Radio Satellite Modem </vt:lpstr>
      <vt:lpstr>Summary of Progress</vt:lpstr>
      <vt:lpstr>Past and Present AMSATs</vt:lpstr>
      <vt:lpstr>Interleaving Forward Error Correction (FEC)</vt:lpstr>
      <vt:lpstr>Problem Statement</vt:lpstr>
      <vt:lpstr>Design Requirements</vt:lpstr>
      <vt:lpstr>Design Life Cycle</vt:lpstr>
      <vt:lpstr>Future Outlook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Implementation of a BPSK MODEM utilized for Amateur Radio Satellite Communication</dc:title>
  <dc:creator>brandon keith</dc:creator>
  <cp:lastModifiedBy>Brian Thibodeau</cp:lastModifiedBy>
  <cp:revision>82</cp:revision>
  <dcterms:created xsi:type="dcterms:W3CDTF">2013-10-03T20:21:38Z</dcterms:created>
  <dcterms:modified xsi:type="dcterms:W3CDTF">2013-11-01T00:38:06Z</dcterms:modified>
</cp:coreProperties>
</file>