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03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8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46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1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F3A4-311E-4F3B-ADFC-9B7378EE8CF9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D6D62E-7D57-4953-95EC-D5EA1BE02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 Progress Report</a:t>
            </a:r>
            <a:br>
              <a:rPr lang="en-US" dirty="0" smtClean="0"/>
            </a:br>
            <a:r>
              <a:rPr lang="en-US" sz="3200" dirty="0" smtClean="0"/>
              <a:t>July 31,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Thibodeau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Properties of BPSK Modulation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140" y="1690688"/>
                <a:ext cx="5845935" cy="574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Digitally Modulated </a:t>
                </a:r>
                <a:r>
                  <a:rPr lang="en-US" sz="2400" dirty="0" err="1" smtClean="0"/>
                  <a:t>passband</a:t>
                </a:r>
                <a:r>
                  <a:rPr lang="en-US" sz="2400" dirty="0" smtClean="0"/>
                  <a:t> signals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/>
                  <a:t>Time-varying Amplitude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/>
                  <a:t>Time-varying Phase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Each symbol consists of a single bit which also equals one period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 smtClean="0"/>
                  <a:t>Logic Low, ‘0’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Logic High, ‘1’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equals peak magnitude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endParaRPr lang="en-US" dirty="0"/>
              </a:p>
              <a:p>
                <a:pPr marL="800100" lvl="1" indent="-342900">
                  <a:buFont typeface="+mj-lt"/>
                  <a:buAutoNum type="alphaLcParenR"/>
                </a:pP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0" y="1690688"/>
                <a:ext cx="5845935" cy="5749138"/>
              </a:xfrm>
              <a:prstGeom prst="rect">
                <a:avLst/>
              </a:prstGeom>
              <a:blipFill rotWithShape="0">
                <a:blip r:embed="rId2"/>
                <a:stretch>
                  <a:fillRect l="-1460"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49978" y="1690688"/>
                <a:ext cx="5009882" cy="417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BPSK is an equivalent form of ASK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/>
                  <a:t>Using trig-identity,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,</a:t>
                </a:r>
              </a:p>
              <a:p>
                <a:pPr lvl="2"/>
                <a:endParaRPr lang="en-US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b="0" dirty="0" smtClean="0">
                    <a:ea typeface="Cambria Math" panose="02040503050406030204" pitchFamily="18" charset="0"/>
                  </a:rPr>
                  <a:t>Each Symbol/bit/logic 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level can 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then be expressed as,</a:t>
                </a:r>
              </a:p>
              <a:p>
                <a:pPr algn="ctr"/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lvl="1" algn="ctr"/>
                <a:endParaRPr lang="en-US" dirty="0" smtClean="0"/>
              </a:p>
              <a:p>
                <a:pPr algn="ctr"/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78" y="1690688"/>
                <a:ext cx="5009882" cy="4179477"/>
              </a:xfrm>
              <a:prstGeom prst="rect">
                <a:avLst/>
              </a:prstGeom>
              <a:blipFill rotWithShape="0">
                <a:blip r:embed="rId3"/>
                <a:stretch>
                  <a:fillRect l="-1582" t="-1166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5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4799"/>
            <a:ext cx="10515600" cy="1325563"/>
          </a:xfrm>
        </p:spPr>
        <p:txBody>
          <a:bodyPr/>
          <a:lstStyle/>
          <a:p>
            <a:r>
              <a:rPr lang="en-US" dirty="0" smtClean="0"/>
              <a:t>NRZI and Manchester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6677"/>
            <a:ext cx="8383073" cy="4351338"/>
          </a:xfrm>
        </p:spPr>
        <p:txBody>
          <a:bodyPr/>
          <a:lstStyle/>
          <a:p>
            <a:r>
              <a:rPr lang="en-US" dirty="0" smtClean="0"/>
              <a:t>NRZI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Transitions occur on </a:t>
            </a:r>
            <a:r>
              <a:rPr lang="en-US" dirty="0" err="1" smtClean="0"/>
              <a:t>posedge</a:t>
            </a:r>
            <a:r>
              <a:rPr lang="en-US" dirty="0" smtClean="0"/>
              <a:t> of clock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Manchester Encoding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Special case of BPSK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346427" y="2636021"/>
            <a:ext cx="515091" cy="31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94457" y="3281730"/>
            <a:ext cx="651601" cy="31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1763234" y="2610890"/>
            <a:ext cx="5244144" cy="1602699"/>
            <a:chOff x="1733431" y="3011504"/>
            <a:chExt cx="5244144" cy="1602699"/>
          </a:xfrm>
        </p:grpSpPr>
        <p:grpSp>
          <p:nvGrpSpPr>
            <p:cNvPr id="24" name="Group 23"/>
            <p:cNvGrpSpPr/>
            <p:nvPr/>
          </p:nvGrpSpPr>
          <p:grpSpPr>
            <a:xfrm>
              <a:off x="1733431" y="3011509"/>
              <a:ext cx="582684" cy="335423"/>
              <a:chOff x="1661374" y="2859110"/>
              <a:chExt cx="669702" cy="399245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1996225" y="2859110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996225" y="2859110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1661374" y="3258355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331076" y="2859110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316114" y="3011508"/>
              <a:ext cx="582684" cy="335423"/>
              <a:chOff x="1661374" y="2859110"/>
              <a:chExt cx="669702" cy="399245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996225" y="2859110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1996225" y="2859110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1661374" y="3258355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331076" y="2859110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898797" y="3011507"/>
              <a:ext cx="582684" cy="335423"/>
              <a:chOff x="1661374" y="2859110"/>
              <a:chExt cx="669702" cy="399245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996225" y="2859110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996225" y="2859110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661374" y="3258355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331076" y="2859110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3481478" y="3011504"/>
              <a:ext cx="3496097" cy="335427"/>
              <a:chOff x="3975274" y="3163904"/>
              <a:chExt cx="4018203" cy="39924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984374" y="3163904"/>
                <a:ext cx="2009103" cy="399247"/>
                <a:chOff x="1661374" y="2859108"/>
                <a:chExt cx="2009103" cy="399247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661374" y="2859110"/>
                  <a:ext cx="669702" cy="399245"/>
                  <a:chOff x="1661374" y="2859110"/>
                  <a:chExt cx="669702" cy="399245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 flipV="1">
                    <a:off x="1996225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/>
                  <p:nvPr/>
                </p:nvCxnSpPr>
                <p:spPr>
                  <a:xfrm flipH="1">
                    <a:off x="1996225" y="2859110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 flipH="1">
                    <a:off x="1661374" y="3258355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V="1">
                    <a:off x="2331076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2331075" y="2859109"/>
                  <a:ext cx="669702" cy="399245"/>
                  <a:chOff x="1661374" y="2859110"/>
                  <a:chExt cx="669702" cy="399245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 flipV="1">
                    <a:off x="1996225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996225" y="2859110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661374" y="3258355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2331076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000775" y="2859108"/>
                  <a:ext cx="669702" cy="399245"/>
                  <a:chOff x="1661374" y="2859110"/>
                  <a:chExt cx="669702" cy="399245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1996225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>
                    <a:off x="1996225" y="2859110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1661374" y="3258355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331076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3975274" y="3163906"/>
                <a:ext cx="2009103" cy="399247"/>
                <a:chOff x="1661374" y="2859108"/>
                <a:chExt cx="2009103" cy="399247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61374" y="2859110"/>
                  <a:ext cx="669702" cy="399245"/>
                  <a:chOff x="1661374" y="2859110"/>
                  <a:chExt cx="669702" cy="399245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1996225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996225" y="2859110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661374" y="3258355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2331076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2331075" y="2859109"/>
                  <a:ext cx="669702" cy="399245"/>
                  <a:chOff x="1661374" y="2859110"/>
                  <a:chExt cx="669702" cy="399245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1996225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996225" y="2859110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1661374" y="3258355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2331076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000775" y="2859108"/>
                  <a:ext cx="669702" cy="399245"/>
                  <a:chOff x="1661374" y="2859110"/>
                  <a:chExt cx="669702" cy="399245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1996225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996225" y="2859110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>
                    <a:off x="1661374" y="3258355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2331076" y="2859110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57" name="Straight Connector 56"/>
            <p:cNvCxnSpPr/>
            <p:nvPr/>
          </p:nvCxnSpPr>
          <p:spPr>
            <a:xfrm>
              <a:off x="1733431" y="3346927"/>
              <a:ext cx="52441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733431" y="3912265"/>
              <a:ext cx="52441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740384" y="3912265"/>
              <a:ext cx="291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024772" y="3576839"/>
              <a:ext cx="3204756" cy="1037364"/>
              <a:chOff x="2148624" y="3684406"/>
              <a:chExt cx="3683353" cy="1234745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2148624" y="3684409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2156616" y="3684409"/>
                <a:ext cx="661710" cy="399245"/>
                <a:chOff x="2156616" y="3684409"/>
                <a:chExt cx="661710" cy="399245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156616" y="3684409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2483475" y="3684409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2818326" y="3684409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/>
              <p:cNvCxnSpPr/>
              <p:nvPr/>
            </p:nvCxnSpPr>
            <p:spPr>
              <a:xfrm flipV="1">
                <a:off x="2818326" y="4083654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18326" y="4481906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4157725" y="3684406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3488026" y="3684408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822874" y="3684408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4157725" y="4072610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4473407" y="4470225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4813357" y="4465161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489661" y="4065912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5148207" y="4465864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89661" y="3711544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5497126" y="3711544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678488" y="4549819"/>
                <a:ext cx="257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359443" y="4546397"/>
                <a:ext cx="257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993560" y="4546397"/>
                <a:ext cx="257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98842" y="4546397"/>
                <a:ext cx="257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V="1">
                <a:off x="3488026" y="4068937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488026" y="3694804"/>
                <a:ext cx="0" cy="399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3126095" y="4471196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4147056" y="4465161"/>
                <a:ext cx="3348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360118" y="4542487"/>
                <a:ext cx="257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792556" y="4809748"/>
            <a:ext cx="3859291" cy="2048252"/>
            <a:chOff x="6109655" y="4445098"/>
            <a:chExt cx="4427048" cy="2408146"/>
          </a:xfrm>
        </p:grpSpPr>
        <p:grpSp>
          <p:nvGrpSpPr>
            <p:cNvPr id="160" name="Group 159"/>
            <p:cNvGrpSpPr/>
            <p:nvPr/>
          </p:nvGrpSpPr>
          <p:grpSpPr>
            <a:xfrm>
              <a:off x="6109655" y="4445098"/>
              <a:ext cx="4427048" cy="1088926"/>
              <a:chOff x="1802762" y="5767193"/>
              <a:chExt cx="4427048" cy="1088926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2024769" y="5767193"/>
                <a:ext cx="3204756" cy="1088926"/>
                <a:chOff x="2148624" y="3684406"/>
                <a:chExt cx="3683353" cy="1296118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148624" y="3684409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" name="Group 132"/>
                <p:cNvGrpSpPr/>
                <p:nvPr/>
              </p:nvGrpSpPr>
              <p:grpSpPr>
                <a:xfrm>
                  <a:off x="2156616" y="3684409"/>
                  <a:ext cx="661710" cy="399245"/>
                  <a:chOff x="2156616" y="3684409"/>
                  <a:chExt cx="661710" cy="399245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2156616" y="3684409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2483475" y="3684409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V="1">
                    <a:off x="2818326" y="3684409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2818326" y="4083654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818326" y="4465161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4157725" y="3684406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>
                  <a:off x="3488026" y="3684408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3822874" y="3684408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157725" y="4072610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4473407" y="4471196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4813357" y="4465161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5489661" y="4065912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5148207" y="4465864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5489661" y="3711544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5497126" y="3711544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2678488" y="4549818"/>
                  <a:ext cx="257166" cy="430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359443" y="454639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3993560" y="454639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4698842" y="454639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3488026" y="4068937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3488026" y="3694804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3126095" y="4471196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4147056" y="4465161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extBox 153"/>
                <p:cNvSpPr txBox="1"/>
                <p:nvPr/>
              </p:nvSpPr>
              <p:spPr>
                <a:xfrm>
                  <a:off x="5360118" y="454248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cxnSp>
            <p:nvCxnSpPr>
              <p:cNvPr id="158" name="Straight Connector 157"/>
              <p:cNvCxnSpPr/>
              <p:nvPr/>
            </p:nvCxnSpPr>
            <p:spPr>
              <a:xfrm>
                <a:off x="1802762" y="6086816"/>
                <a:ext cx="4427048" cy="38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6164317" y="5764318"/>
              <a:ext cx="4372385" cy="1088926"/>
              <a:chOff x="1802762" y="5767193"/>
              <a:chExt cx="4372385" cy="1088926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2024769" y="5767193"/>
                <a:ext cx="3204756" cy="1088926"/>
                <a:chOff x="2148624" y="3684406"/>
                <a:chExt cx="3683353" cy="1296118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2148624" y="3684409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5" name="Group 164"/>
                <p:cNvGrpSpPr/>
                <p:nvPr/>
              </p:nvGrpSpPr>
              <p:grpSpPr>
                <a:xfrm>
                  <a:off x="2156616" y="3684409"/>
                  <a:ext cx="661710" cy="399245"/>
                  <a:chOff x="2156616" y="3684409"/>
                  <a:chExt cx="661710" cy="399245"/>
                </a:xfrm>
              </p:grpSpPr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2156616" y="3684409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2483475" y="3684409"/>
                    <a:ext cx="33485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818326" y="3684409"/>
                    <a:ext cx="0" cy="39924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2818326" y="4083654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818326" y="4481906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4157725" y="3684406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3488026" y="3684408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3822874" y="3684408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4157725" y="4072610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>
                  <a:off x="4473407" y="4470225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4813358" y="4480935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5489661" y="4065912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H="1">
                  <a:off x="5148207" y="4465864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5489661" y="3711544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>
                  <a:off x="5497126" y="3711544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2678488" y="4549818"/>
                  <a:ext cx="257166" cy="430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3359443" y="454639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3993560" y="454639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4698842" y="454639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</a:t>
                  </a:r>
                  <a:endParaRPr lang="en-US" sz="1400" dirty="0"/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 flipV="1">
                  <a:off x="3488026" y="4068937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V="1">
                  <a:off x="3488026" y="3694804"/>
                  <a:ext cx="0" cy="399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3126095" y="4486969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4147055" y="4480935"/>
                  <a:ext cx="33485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5360118" y="4542486"/>
                  <a:ext cx="257166" cy="43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cxnSp>
            <p:nvCxnSpPr>
              <p:cNvPr id="163" name="Straight Connector 162"/>
              <p:cNvCxnSpPr/>
              <p:nvPr/>
            </p:nvCxnSpPr>
            <p:spPr>
              <a:xfrm>
                <a:off x="1802762" y="6086816"/>
                <a:ext cx="43723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5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95186" y="1062134"/>
            <a:ext cx="11696814" cy="4829845"/>
            <a:chOff x="495186" y="1670346"/>
            <a:chExt cx="11696814" cy="48298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16663" t="30038" r="1359" b="17842"/>
            <a:stretch/>
          </p:blipFill>
          <p:spPr>
            <a:xfrm>
              <a:off x="495186" y="2319130"/>
              <a:ext cx="11696814" cy="41810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23915" y="3801227"/>
                  <a:ext cx="19899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15" y="3801227"/>
                  <a:ext cx="1989904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35" r="-3058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03741" y="2319130"/>
                  <a:ext cx="27304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:r>
                    <a:rPr lang="en-US" sz="1600" i="0" dirty="0" smtClean="0">
                      <a:latin typeface="+mj-lt"/>
                    </a:rPr>
                    <a:t>S(t)=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41" y="2319130"/>
                  <a:ext cx="2730491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23915" y="5636653"/>
                  <a:ext cx="19689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 smtClean="0"/>
                    <a:t>Q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15" y="5636653"/>
                  <a:ext cx="196893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192" t="-27500" r="-402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69675" y="1670346"/>
                  <a:ext cx="6811617" cy="9483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r>
                    <a:rPr lang="en-US" sz="1600" dirty="0"/>
                    <a:t>                                               </a:t>
                  </a:r>
                  <a:r>
                    <a:rPr lang="en-US" sz="1600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func>
                        <m:func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</m:d>
                        </m:e>
                      </m:func>
                    </m:oMath>
                  </a14:m>
                  <a:endParaRPr lang="en-US" sz="16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b="0" dirty="0" smtClean="0">
                      <a:ea typeface="Cambria Math" panose="02040503050406030204" pitchFamily="18" charset="0"/>
                    </a:rPr>
                    <a:t>                                                   </a:t>
                  </a:r>
                  <a:r>
                    <a:rPr lang="en-US" sz="1600" b="0" dirty="0" smtClean="0">
                      <a:ea typeface="Cambria Math" panose="02040503050406030204" pitchFamily="18" charset="0"/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675" y="1670346"/>
                  <a:ext cx="6811617" cy="9483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376250"/>
            <a:ext cx="10515600" cy="1325563"/>
          </a:xfrm>
        </p:spPr>
        <p:txBody>
          <a:bodyPr/>
          <a:lstStyle/>
          <a:p>
            <a:r>
              <a:rPr lang="en-US" dirty="0" smtClean="0"/>
              <a:t>Costas Loop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44139" y="4018996"/>
                <a:ext cx="5474306" cy="799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9" y="4018996"/>
                <a:ext cx="5474306" cy="7995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6275483" y="1630472"/>
            <a:ext cx="2315924" cy="33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7531" y="1341586"/>
            <a:ext cx="116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Filtered out by FIR Low Pass Filter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334232" y="6134089"/>
                <a:ext cx="6096000" cy="6930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func>
                      <m:func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32" y="6134089"/>
                <a:ext cx="6096000" cy="6930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9" y="159063"/>
            <a:ext cx="5936322" cy="64174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15795" y="2422917"/>
                <a:ext cx="4301544" cy="366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Generated using </a:t>
                </a:r>
                <a:r>
                  <a:rPr lang="en-US" sz="2400" dirty="0" err="1" smtClean="0"/>
                  <a:t>Matlab</a:t>
                </a:r>
                <a:endParaRPr lang="en-US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=9600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Structure Variable created for input into Simulink Costas Loop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BPSK.time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BPSK.signals.values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BPSK.signals.deimension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5" y="2422917"/>
                <a:ext cx="4301544" cy="3661067"/>
              </a:xfrm>
              <a:prstGeom prst="rect">
                <a:avLst/>
              </a:prstGeom>
              <a:blipFill rotWithShape="0">
                <a:blip r:embed="rId3"/>
                <a:stretch>
                  <a:fillRect l="-1841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41" y="698472"/>
            <a:ext cx="8596668" cy="1320800"/>
          </a:xfrm>
        </p:spPr>
        <p:txBody>
          <a:bodyPr/>
          <a:lstStyle/>
          <a:p>
            <a:pPr algn="r"/>
            <a:r>
              <a:rPr lang="en-US" dirty="0" smtClean="0"/>
              <a:t>BPSK Test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 of Costas Loop Simulation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2920" y="2117475"/>
            <a:ext cx="11382920" cy="3215091"/>
            <a:chOff x="473936" y="1414090"/>
            <a:chExt cx="11382920" cy="32150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70223" t="36940" r="1083" b="28072"/>
            <a:stretch/>
          </p:blipFill>
          <p:spPr>
            <a:xfrm>
              <a:off x="8529846" y="2282812"/>
              <a:ext cx="3327010" cy="228078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34176" y="1414090"/>
              <a:ext cx="2181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Demodulated Signal</a:t>
              </a:r>
              <a:endParaRPr lang="en-US" sz="2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73936" y="1536505"/>
              <a:ext cx="7539697" cy="3092676"/>
              <a:chOff x="402102" y="1930400"/>
              <a:chExt cx="7539697" cy="309267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l="36836" t="41099" r="34469" b="23272"/>
              <a:stretch/>
            </p:blipFill>
            <p:spPr>
              <a:xfrm>
                <a:off x="4614789" y="2597137"/>
                <a:ext cx="3327010" cy="232262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l="4713" t="15741" r="66503" b="50235"/>
              <a:stretch/>
            </p:blipFill>
            <p:spPr>
              <a:xfrm>
                <a:off x="402102" y="2638982"/>
                <a:ext cx="3587262" cy="238409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504952" y="1930400"/>
                <a:ext cx="22942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BPSK Input Signal</a:t>
                </a:r>
                <a:endParaRPr lang="en-US" sz="2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07527" y="1930400"/>
                <a:ext cx="19132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Carrier From VCO</a:t>
                </a:r>
                <a:endParaRPr lang="en-US" sz="2400" dirty="0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4077580" y="3561503"/>
                <a:ext cx="448993" cy="393896"/>
              </a:xfrm>
              <a:prstGeom prst="flowChartSummingJunction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3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930400"/>
            <a:ext cx="860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H. Yuan, X. Hu, and J. Huang, “Design and Implementation of Costas Loop              Based on FPGA,” IEEE Trans. DOI:  978-1-4244-1718, 2008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2814320"/>
            <a:ext cx="860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 Z. Yang, Y. </a:t>
            </a:r>
            <a:r>
              <a:rPr lang="en-US" dirty="0" err="1" smtClean="0"/>
              <a:t>Bai</a:t>
            </a:r>
            <a:r>
              <a:rPr lang="en-US" dirty="0" smtClean="0"/>
              <a:t>, and Z. Zhao, “Design and Implementation of the Digital Costas Loop Based on Software Defined Radio,” IEEE Trans. DOI:  978-0-7695-4519-6,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202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SD Progress Report July 31, 2013</vt:lpstr>
      <vt:lpstr>Properties of BPSK Modulation</vt:lpstr>
      <vt:lpstr>NRZI and Manchester Encoding</vt:lpstr>
      <vt:lpstr>Costas Loop</vt:lpstr>
      <vt:lpstr>BPSK Test Signal</vt:lpstr>
      <vt:lpstr>Initial Results of Costas Loop Simulation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Progress Report July 31, 2013</dc:title>
  <dc:creator>tibbs2010</dc:creator>
  <cp:lastModifiedBy>tibbs2010</cp:lastModifiedBy>
  <cp:revision>25</cp:revision>
  <dcterms:created xsi:type="dcterms:W3CDTF">2013-07-29T21:29:41Z</dcterms:created>
  <dcterms:modified xsi:type="dcterms:W3CDTF">2013-07-31T19:10:46Z</dcterms:modified>
</cp:coreProperties>
</file>