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7" r:id="rId1"/>
  </p:sldMasterIdLst>
  <p:sldIdLst>
    <p:sldId id="256" r:id="rId2"/>
    <p:sldId id="271" r:id="rId3"/>
    <p:sldId id="264" r:id="rId4"/>
    <p:sldId id="266" r:id="rId5"/>
    <p:sldId id="270" r:id="rId6"/>
    <p:sldId id="265" r:id="rId7"/>
    <p:sldId id="267" r:id="rId8"/>
    <p:sldId id="268" r:id="rId9"/>
    <p:sldId id="269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64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551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17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3660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3055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3/14/2014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767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3/14/2014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4581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4296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864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565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041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626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257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190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014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75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079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569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7758" y="277857"/>
            <a:ext cx="9843351" cy="2827383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b="1" dirty="0" smtClean="0">
                <a:solidFill>
                  <a:srgbClr val="FFFF00"/>
                </a:solidFill>
                <a:latin typeface="+mn-lt"/>
                <a:cs typeface="Aharoni" panose="02010803020104030203" pitchFamily="2" charset="-79"/>
              </a:rPr>
              <a:t>Programmable Communication Group </a:t>
            </a:r>
            <a:r>
              <a:rPr lang="en-U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/>
            </a:r>
            <a:br>
              <a:rPr lang="en-U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3200" dirty="0">
                <a:latin typeface="Calibri" panose="020F0502020204030204" pitchFamily="34" charset="0"/>
              </a:rPr>
              <a:t/>
            </a:r>
            <a:br>
              <a:rPr lang="en-US" sz="3200" dirty="0">
                <a:latin typeface="Calibri" panose="020F0502020204030204" pitchFamily="34" charset="0"/>
              </a:rPr>
            </a:br>
            <a:r>
              <a:rPr lang="en-US" sz="3200" dirty="0">
                <a:latin typeface="Calibri" panose="020F0502020204030204" pitchFamily="34" charset="0"/>
              </a:rPr>
              <a:t>BPSK Modem with Convolutional Code</a:t>
            </a:r>
            <a:r>
              <a:rPr lang="en-US" sz="3200" dirty="0" smtClean="0">
                <a:latin typeface="Calibri" panose="020F0502020204030204" pitchFamily="34" charset="0"/>
              </a:rPr>
              <a:t/>
            </a:r>
            <a:br>
              <a:rPr lang="en-US" sz="3200" dirty="0" smtClean="0">
                <a:latin typeface="Calibri" panose="020F0502020204030204" pitchFamily="34" charset="0"/>
              </a:rPr>
            </a:br>
            <a:endParaRPr lang="en-US" sz="3200" dirty="0">
              <a:latin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3645" y="2456298"/>
            <a:ext cx="8791575" cy="3696236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</a:p>
          <a:p>
            <a:pPr algn="ctr"/>
            <a:endParaRPr lang="en-US" sz="2400" dirty="0" smtClean="0">
              <a:solidFill>
                <a:srgbClr val="FFC000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sz="2400" dirty="0" smtClean="0">
                <a:solidFill>
                  <a:srgbClr val="FFC000"/>
                </a:solidFill>
                <a:latin typeface="Calibri" panose="020F0502020204030204" pitchFamily="34" charset="0"/>
              </a:rPr>
              <a:t>Category 2 – Project with active research agenda</a:t>
            </a:r>
          </a:p>
          <a:p>
            <a:pPr algn="ctr"/>
            <a:endParaRPr lang="en-US" sz="2800" dirty="0" smtClean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4304416"/>
            <a:ext cx="12192000" cy="2031325"/>
          </a:xfrm>
          <a:prstGeom prst="rect">
            <a:avLst/>
          </a:prstGeom>
          <a:solidFill>
            <a:schemeClr val="bg1">
              <a:alpha val="60000"/>
            </a:schemeClr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Calibri" panose="020F0502020204030204" pitchFamily="34" charset="0"/>
              </a:rPr>
              <a:t>SD2 </a:t>
            </a:r>
            <a:r>
              <a:rPr lang="en-US" b="1" dirty="0">
                <a:solidFill>
                  <a:srgbClr val="FFFF00"/>
                </a:solidFill>
                <a:latin typeface="Calibri" panose="020F0502020204030204" pitchFamily="34" charset="0"/>
              </a:rPr>
              <a:t>Team: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Brandon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Keith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(ECE)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Cedric Destin (EE)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Brian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</a:rPr>
              <a:t>Thibodeau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 (EE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)</a:t>
            </a:r>
          </a:p>
          <a:p>
            <a:pPr algn="ctr"/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b="1" dirty="0" smtClean="0">
                <a:solidFill>
                  <a:srgbClr val="FFFF00"/>
                </a:solidFill>
                <a:latin typeface="Calibri" panose="020F0502020204030204" pitchFamily="34" charset="0"/>
              </a:rPr>
              <a:t>SD2 </a:t>
            </a:r>
            <a:r>
              <a:rPr lang="en-US" b="1" dirty="0" smtClean="0">
                <a:solidFill>
                  <a:srgbClr val="FFFF00"/>
                </a:solidFill>
                <a:latin typeface="Calibri" panose="020F0502020204030204" pitchFamily="34" charset="0"/>
              </a:rPr>
              <a:t>Advisor</a:t>
            </a:r>
            <a:r>
              <a:rPr lang="en-US" b="1" dirty="0">
                <a:solidFill>
                  <a:srgbClr val="FFFF00"/>
                </a:solidFill>
                <a:latin typeface="Calibri" panose="020F0502020204030204" pitchFamily="34" charset="0"/>
              </a:rPr>
              <a:t>: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Professor Dennis Silage, PhD (ECE)</a:t>
            </a:r>
          </a:p>
        </p:txBody>
      </p:sp>
    </p:spTree>
    <p:extLst>
      <p:ext uri="{BB962C8B-B14F-4D97-AF65-F5344CB8AC3E}">
        <p14:creationId xmlns:p14="http://schemas.microsoft.com/office/powerpoint/2010/main" val="299254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7758" y="277857"/>
            <a:ext cx="9843351" cy="2827383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b="1" dirty="0" smtClean="0">
                <a:solidFill>
                  <a:srgbClr val="FFFF00"/>
                </a:solidFill>
                <a:latin typeface="+mn-lt"/>
                <a:cs typeface="Aharoni" panose="02010803020104030203" pitchFamily="2" charset="-79"/>
              </a:rPr>
              <a:t>Programmable Communication Group </a:t>
            </a:r>
            <a:r>
              <a:rPr lang="en-U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/>
            </a:r>
            <a:br>
              <a:rPr lang="en-U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3200" dirty="0" smtClean="0">
                <a:latin typeface="Calibri" panose="020F0502020204030204" pitchFamily="34" charset="0"/>
              </a:rPr>
              <a:t/>
            </a:r>
            <a:br>
              <a:rPr lang="en-US" sz="3200" dirty="0" smtClean="0">
                <a:latin typeface="Calibri" panose="020F0502020204030204" pitchFamily="34" charset="0"/>
              </a:rPr>
            </a:br>
            <a:r>
              <a:rPr lang="en-US" sz="3200" dirty="0" smtClean="0">
                <a:latin typeface="Calibri" panose="020F0502020204030204" pitchFamily="34" charset="0"/>
              </a:rPr>
              <a:t>BPSK Modem with Convolutional Code</a:t>
            </a:r>
            <a:r>
              <a:rPr lang="en-US" sz="3200" dirty="0" smtClean="0">
                <a:latin typeface="Calibri" panose="020F0502020204030204" pitchFamily="34" charset="0"/>
              </a:rPr>
              <a:t/>
            </a:r>
            <a:br>
              <a:rPr lang="en-US" sz="3200" dirty="0" smtClean="0">
                <a:latin typeface="Calibri" panose="020F0502020204030204" pitchFamily="34" charset="0"/>
              </a:rPr>
            </a:br>
            <a:endParaRPr lang="en-US" sz="3200" dirty="0">
              <a:latin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3645" y="2456298"/>
            <a:ext cx="8791575" cy="3696236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</a:p>
          <a:p>
            <a:pPr algn="ctr"/>
            <a:endParaRPr lang="en-US" sz="2400" dirty="0" smtClean="0">
              <a:solidFill>
                <a:srgbClr val="FFC000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sz="2400" dirty="0" smtClean="0">
                <a:solidFill>
                  <a:srgbClr val="FFC000"/>
                </a:solidFill>
                <a:latin typeface="Calibri" panose="020F0502020204030204" pitchFamily="34" charset="0"/>
              </a:rPr>
              <a:t>Category 2 – Project with active research agenda</a:t>
            </a:r>
          </a:p>
          <a:p>
            <a:pPr algn="ctr"/>
            <a:endParaRPr lang="en-US" sz="2800" dirty="0" smtClean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4304416"/>
            <a:ext cx="12192000" cy="2031325"/>
          </a:xfrm>
          <a:prstGeom prst="rect">
            <a:avLst/>
          </a:prstGeom>
          <a:solidFill>
            <a:schemeClr val="bg1">
              <a:alpha val="60000"/>
            </a:schemeClr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Calibri" panose="020F0502020204030204" pitchFamily="34" charset="0"/>
              </a:rPr>
              <a:t>SD2 </a:t>
            </a:r>
            <a:r>
              <a:rPr lang="en-US" b="1" dirty="0">
                <a:solidFill>
                  <a:srgbClr val="FFFF00"/>
                </a:solidFill>
                <a:latin typeface="Calibri" panose="020F0502020204030204" pitchFamily="34" charset="0"/>
              </a:rPr>
              <a:t>Team: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Brandon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Keith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(ECE)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Cedric Destin (EE)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Brian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</a:rPr>
              <a:t>Thibodeau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 (EE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)</a:t>
            </a:r>
          </a:p>
          <a:p>
            <a:pPr algn="ctr"/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b="1" dirty="0" smtClean="0">
                <a:solidFill>
                  <a:srgbClr val="FFFF00"/>
                </a:solidFill>
                <a:latin typeface="Calibri" panose="020F0502020204030204" pitchFamily="34" charset="0"/>
              </a:rPr>
              <a:t>SD2 </a:t>
            </a:r>
            <a:r>
              <a:rPr lang="en-US" b="1" dirty="0" smtClean="0">
                <a:solidFill>
                  <a:srgbClr val="FFFF00"/>
                </a:solidFill>
                <a:latin typeface="Calibri" panose="020F0502020204030204" pitchFamily="34" charset="0"/>
              </a:rPr>
              <a:t>Advisor</a:t>
            </a:r>
            <a:r>
              <a:rPr lang="en-US" b="1" dirty="0">
                <a:solidFill>
                  <a:srgbClr val="FFFF00"/>
                </a:solidFill>
                <a:latin typeface="Calibri" panose="020F0502020204030204" pitchFamily="34" charset="0"/>
              </a:rPr>
              <a:t>: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Professor Dennis Silage, PhD (ECE)</a:t>
            </a:r>
          </a:p>
        </p:txBody>
      </p:sp>
    </p:spTree>
    <p:extLst>
      <p:ext uri="{BB962C8B-B14F-4D97-AF65-F5344CB8AC3E}">
        <p14:creationId xmlns:p14="http://schemas.microsoft.com/office/powerpoint/2010/main" val="361280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Progress </a:t>
            </a:r>
          </a:p>
          <a:p>
            <a:pPr lvl="1"/>
            <a:r>
              <a:rPr lang="en-US" dirty="0" smtClean="0"/>
              <a:t>Transmitter</a:t>
            </a:r>
          </a:p>
          <a:p>
            <a:pPr lvl="1"/>
            <a:r>
              <a:rPr lang="en-US" dirty="0" smtClean="0"/>
              <a:t>Receiver</a:t>
            </a:r>
          </a:p>
          <a:p>
            <a:pPr lvl="1"/>
            <a:r>
              <a:rPr lang="en-US" dirty="0" smtClean="0"/>
              <a:t>Test</a:t>
            </a:r>
          </a:p>
          <a:p>
            <a:r>
              <a:rPr lang="en-US" dirty="0" smtClean="0"/>
              <a:t>Future Goals</a:t>
            </a:r>
          </a:p>
          <a:p>
            <a:pPr lvl="1"/>
            <a:r>
              <a:rPr lang="en-US" dirty="0" smtClean="0"/>
              <a:t>Challenges</a:t>
            </a:r>
          </a:p>
          <a:p>
            <a:pPr lvl="1"/>
            <a:r>
              <a:rPr lang="en-US" smtClean="0"/>
              <a:t>Accomplishments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8187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Transmitter 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Converting the Simulink model of the transmitter side into Verilog Modules</a:t>
            </a:r>
          </a:p>
          <a:p>
            <a:r>
              <a:rPr lang="en-US" dirty="0" smtClean="0"/>
              <a:t>The implementation of the transmitter consist of the following:</a:t>
            </a:r>
          </a:p>
          <a:p>
            <a:pPr lvl="1"/>
            <a:r>
              <a:rPr lang="en-US" dirty="0" err="1" smtClean="0"/>
              <a:t>txmit</a:t>
            </a:r>
            <a:r>
              <a:rPr lang="en-US" dirty="0" smtClean="0"/>
              <a:t> &amp; </a:t>
            </a:r>
            <a:r>
              <a:rPr lang="en-US" dirty="0" err="1" smtClean="0"/>
              <a:t>rcvr</a:t>
            </a:r>
            <a:r>
              <a:rPr lang="en-US" dirty="0" smtClean="0"/>
              <a:t> (RS232 communication)</a:t>
            </a:r>
          </a:p>
          <a:p>
            <a:pPr lvl="1"/>
            <a:r>
              <a:rPr lang="en-US" dirty="0" smtClean="0"/>
              <a:t>FEC encoder </a:t>
            </a:r>
          </a:p>
          <a:p>
            <a:pPr lvl="1"/>
            <a:r>
              <a:rPr lang="en-US" dirty="0" smtClean="0"/>
              <a:t>Direct Digital Synthesizer</a:t>
            </a:r>
          </a:p>
          <a:p>
            <a:pPr lvl="1"/>
            <a:r>
              <a:rPr lang="en-US" dirty="0" smtClean="0"/>
              <a:t>Mixer (modulates the phase)</a:t>
            </a:r>
          </a:p>
          <a:p>
            <a:pPr lvl="1"/>
            <a:r>
              <a:rPr lang="en-US" dirty="0" smtClean="0"/>
              <a:t>(Optional) Digital to Analog Converter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607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Modulator hardware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3002" y="2869792"/>
            <a:ext cx="1073218" cy="107469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rcvr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50212" y="2869792"/>
            <a:ext cx="1073218" cy="107469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FEC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48472" y="4627062"/>
            <a:ext cx="1073218" cy="107469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DDS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790640" y="2869792"/>
            <a:ext cx="1073218" cy="107469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Mixer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286995" y="4481827"/>
            <a:ext cx="1073218" cy="107469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DAC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5" idx="3"/>
            <a:endCxn id="7" idx="1"/>
          </p:cNvCxnSpPr>
          <p:nvPr/>
        </p:nvCxnSpPr>
        <p:spPr>
          <a:xfrm>
            <a:off x="4223430" y="3407137"/>
            <a:ext cx="25672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6" idx="3"/>
            <a:endCxn id="7" idx="2"/>
          </p:cNvCxnSpPr>
          <p:nvPr/>
        </p:nvCxnSpPr>
        <p:spPr>
          <a:xfrm flipV="1">
            <a:off x="6421690" y="3944482"/>
            <a:ext cx="905559" cy="121992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7" idx="3"/>
            <a:endCxn id="8" idx="1"/>
          </p:cNvCxnSpPr>
          <p:nvPr/>
        </p:nvCxnSpPr>
        <p:spPr>
          <a:xfrm>
            <a:off x="7863858" y="3407137"/>
            <a:ext cx="1423137" cy="161203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9141001" y="2869792"/>
            <a:ext cx="1352292" cy="107469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Channel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7" idx="3"/>
            <a:endCxn id="20" idx="1"/>
          </p:cNvCxnSpPr>
          <p:nvPr/>
        </p:nvCxnSpPr>
        <p:spPr>
          <a:xfrm>
            <a:off x="7863858" y="3407137"/>
            <a:ext cx="12771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66638" y="4961026"/>
            <a:ext cx="1505945" cy="107469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rcvr_buffer</a:t>
            </a:r>
            <a:endParaRPr lang="en-US" dirty="0"/>
          </a:p>
        </p:txBody>
      </p:sp>
      <p:cxnSp>
        <p:nvCxnSpPr>
          <p:cNvPr id="29" name="Elbow Connector 28"/>
          <p:cNvCxnSpPr>
            <a:stCxn id="25" idx="3"/>
            <a:endCxn id="5" idx="2"/>
          </p:cNvCxnSpPr>
          <p:nvPr/>
        </p:nvCxnSpPr>
        <p:spPr>
          <a:xfrm flipV="1">
            <a:off x="1872583" y="3944482"/>
            <a:ext cx="1814238" cy="155388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4" idx="2"/>
            <a:endCxn id="25" idx="0"/>
          </p:cNvCxnSpPr>
          <p:nvPr/>
        </p:nvCxnSpPr>
        <p:spPr>
          <a:xfrm>
            <a:off x="1119611" y="3944482"/>
            <a:ext cx="0" cy="10165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460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output of the DDS compiler is mixed to the data to result in a BPSK signal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707" y="2910491"/>
            <a:ext cx="409575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446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AWGN Channel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297544"/>
            <a:ext cx="8946541" cy="1829970"/>
          </a:xfrm>
        </p:spPr>
        <p:txBody>
          <a:bodyPr/>
          <a:lstStyle/>
          <a:p>
            <a:r>
              <a:rPr lang="en-US" dirty="0" smtClean="0"/>
              <a:t>The team was abl</a:t>
            </a:r>
            <a:r>
              <a:rPr lang="en-US" dirty="0" smtClean="0"/>
              <a:t>e to benefit from an already implemented module of an Additive White Gaussian Noise channel</a:t>
            </a:r>
          </a:p>
          <a:p>
            <a:pPr lvl="1"/>
            <a:r>
              <a:rPr lang="en-US" dirty="0" smtClean="0"/>
              <a:t>This noise is added unto the BPSK </a:t>
            </a:r>
            <a:r>
              <a:rPr lang="en-US" dirty="0" smtClean="0"/>
              <a:t>signal</a:t>
            </a:r>
          </a:p>
          <a:p>
            <a:pPr lvl="1"/>
            <a:r>
              <a:rPr lang="en-US" dirty="0" smtClean="0"/>
              <a:t>By varying the  amplitude of the AGN signal, a change in variance will occur which results to the SNR change that we desire.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3257238"/>
            <a:ext cx="3889121" cy="34549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656" y="3257237"/>
            <a:ext cx="3889928" cy="345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533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Receiver 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Costas Loop</a:t>
            </a:r>
          </a:p>
          <a:p>
            <a:pPr lvl="1"/>
            <a:r>
              <a:rPr lang="en-US" dirty="0" smtClean="0"/>
              <a:t>A digital model of the Costas Loop is being simulated in Xilinx’s environment</a:t>
            </a:r>
          </a:p>
          <a:p>
            <a:r>
              <a:rPr lang="en-US" dirty="0" smtClean="0"/>
              <a:t>Early Late Gate Timing Recovery</a:t>
            </a:r>
          </a:p>
          <a:p>
            <a:pPr lvl="1"/>
            <a:r>
              <a:rPr lang="en-US" dirty="0" smtClean="0"/>
              <a:t>Digital model begin simulated in Xilinx’s Environment</a:t>
            </a:r>
          </a:p>
          <a:p>
            <a:r>
              <a:rPr lang="en-US" dirty="0" smtClean="0"/>
              <a:t>Viterbi Decoder</a:t>
            </a:r>
          </a:p>
          <a:p>
            <a:pPr lvl="1"/>
            <a:r>
              <a:rPr lang="en-US" dirty="0" smtClean="0"/>
              <a:t>Xilinx’s IP 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508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Demodulator hardware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13711" y="2869792"/>
            <a:ext cx="1073218" cy="107469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txmit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14181" y="2869792"/>
            <a:ext cx="1073218" cy="107469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Viterbi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24319" y="2869792"/>
            <a:ext cx="1382497" cy="107469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Early- Late Gate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171780" y="2869792"/>
            <a:ext cx="1382497" cy="107469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Costas Loop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219241" y="1729709"/>
            <a:ext cx="1382497" cy="33548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Channel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8" idx="1"/>
            <a:endCxn id="7" idx="3"/>
          </p:cNvCxnSpPr>
          <p:nvPr/>
        </p:nvCxnSpPr>
        <p:spPr>
          <a:xfrm flipH="1">
            <a:off x="8554277" y="3407137"/>
            <a:ext cx="6649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1"/>
            <a:endCxn id="6" idx="3"/>
          </p:cNvCxnSpPr>
          <p:nvPr/>
        </p:nvCxnSpPr>
        <p:spPr>
          <a:xfrm flipH="1">
            <a:off x="6506816" y="3407137"/>
            <a:ext cx="6649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1"/>
            <a:endCxn id="5" idx="3"/>
          </p:cNvCxnSpPr>
          <p:nvPr/>
        </p:nvCxnSpPr>
        <p:spPr>
          <a:xfrm flipH="1">
            <a:off x="4587399" y="3407137"/>
            <a:ext cx="5369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300804" y="5084565"/>
            <a:ext cx="1499972" cy="107469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txmit_buffer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5" idx="2"/>
            <a:endCxn id="27" idx="0"/>
          </p:cNvCxnSpPr>
          <p:nvPr/>
        </p:nvCxnSpPr>
        <p:spPr>
          <a:xfrm>
            <a:off x="4050790" y="3944482"/>
            <a:ext cx="0" cy="11400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7" idx="1"/>
            <a:endCxn id="4" idx="3"/>
          </p:cNvCxnSpPr>
          <p:nvPr/>
        </p:nvCxnSpPr>
        <p:spPr>
          <a:xfrm rot="10800000">
            <a:off x="2486930" y="3407138"/>
            <a:ext cx="813875" cy="221477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" idx="1"/>
          </p:cNvCxnSpPr>
          <p:nvPr/>
        </p:nvCxnSpPr>
        <p:spPr>
          <a:xfrm flipH="1">
            <a:off x="814305" y="3407137"/>
            <a:ext cx="5994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480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Objective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972434"/>
              </p:ext>
            </p:extLst>
          </p:nvPr>
        </p:nvGraphicFramePr>
        <p:xfrm>
          <a:off x="1197734" y="3121585"/>
          <a:ext cx="9453094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0167"/>
                <a:gridCol w="1780167"/>
                <a:gridCol w="1780167"/>
                <a:gridCol w="1780167"/>
                <a:gridCol w="23324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3/21</a:t>
                      </a:r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4/4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Integrate transmitter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Obtain Hardware results (DAC)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Implement</a:t>
                      </a:r>
                      <a:r>
                        <a:rPr lang="en-US" baseline="0" dirty="0" smtClean="0"/>
                        <a:t> IP Cores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Tune</a:t>
                      </a:r>
                      <a:r>
                        <a:rPr lang="en-US" baseline="0" dirty="0" smtClean="0"/>
                        <a:t> and optimize the Receiver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Integrate the</a:t>
                      </a:r>
                      <a:r>
                        <a:rPr lang="en-US" baseline="0" dirty="0" smtClean="0"/>
                        <a:t> receiver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98736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883</TotalTime>
  <Words>288</Words>
  <Application>Microsoft Office PowerPoint</Application>
  <PresentationFormat>Widescreen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Aharoni</vt:lpstr>
      <vt:lpstr>Arial</vt:lpstr>
      <vt:lpstr>Calibri</vt:lpstr>
      <vt:lpstr>Century Gothic</vt:lpstr>
      <vt:lpstr>Wingdings 3</vt:lpstr>
      <vt:lpstr>Ion</vt:lpstr>
      <vt:lpstr>Programmable Communication Group    BPSK Modem with Convolutional Code </vt:lpstr>
      <vt:lpstr>Outline</vt:lpstr>
      <vt:lpstr>Transmitter Side</vt:lpstr>
      <vt:lpstr>Modulator hardware</vt:lpstr>
      <vt:lpstr>BPSK</vt:lpstr>
      <vt:lpstr>AWGN Channel</vt:lpstr>
      <vt:lpstr>Receiver side</vt:lpstr>
      <vt:lpstr>Demodulator hardware</vt:lpstr>
      <vt:lpstr>Future Objective</vt:lpstr>
      <vt:lpstr>Programmable Communication Group    BPSK Modem with Convolutional Code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FPGA Implementation of a BPSK MODEM utilized for Amateur Radio Satellite Communication</dc:title>
  <dc:creator>brandon keith</dc:creator>
  <cp:lastModifiedBy>Cédric Destin</cp:lastModifiedBy>
  <cp:revision>47</cp:revision>
  <dcterms:created xsi:type="dcterms:W3CDTF">2013-10-03T20:21:38Z</dcterms:created>
  <dcterms:modified xsi:type="dcterms:W3CDTF">2014-03-15T04:39:08Z</dcterms:modified>
</cp:coreProperties>
</file>