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43" r:id="rId3"/>
    <p:sldId id="357" r:id="rId4"/>
    <p:sldId id="358" r:id="rId5"/>
    <p:sldId id="345" r:id="rId6"/>
    <p:sldId id="360" r:id="rId7"/>
    <p:sldId id="362" r:id="rId8"/>
    <p:sldId id="361" r:id="rId9"/>
    <p:sldId id="364" r:id="rId10"/>
    <p:sldId id="367" r:id="rId11"/>
    <p:sldId id="365" r:id="rId12"/>
    <p:sldId id="366" r:id="rId13"/>
    <p:sldId id="369" r:id="rId14"/>
    <p:sldId id="368" r:id="rId15"/>
    <p:sldId id="363" r:id="rId16"/>
    <p:sldId id="359" r:id="rId17"/>
    <p:sldId id="34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0" autoAdjust="0"/>
  </p:normalViewPr>
  <p:slideViewPr>
    <p:cSldViewPr snapToGrid="0" snapToObjects="1">
      <p:cViewPr varScale="1">
        <p:scale>
          <a:sx n="63" d="100"/>
          <a:sy n="63" d="100"/>
        </p:scale>
        <p:origin x="77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7560A-BD82-9642-AEC9-D5AD433ED76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62B04-124D-F844-98BF-811550C8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9520-8387-FE4A-ACEA-34429016D7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432E-8E1C-3A44-B0A3-2A2CD2AF8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DE1E4-A93B-7F4A-B92C-CF457CD80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432E-8E1C-3A44-B0A3-2A2CD2AF8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15EE-11D6-4946-9818-4A5809F2C50A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DA34-CC2A-5741-BA3D-335A77B587D1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C804-B3D9-4C46-8417-46383126AF32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0E6D-D912-554F-A07D-3F8A13EA3F37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219-69FD-514C-8F10-570695FCBDBC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F944-686A-3F47-B9FE-B19B5EBD99B0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63A6-F94F-C54D-975B-036779C3070E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69E7-81E2-D645-90AB-7D1F5A66F624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7F2B-CF87-894B-9DDD-8D245E34A68B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BE22-9AE8-4E40-9117-921FEBC58787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20D3-6AA2-444F-884C-AD019F2CD235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ISCA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C31F-4B52-D349-92CB-0DA540983F57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ISCA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02A5-7F3F-844B-8669-A3C57408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12" y="2312143"/>
            <a:ext cx="8898926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</a:rPr>
              <a:t>An Implementation of Google File System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61" y="4143125"/>
            <a:ext cx="8363438" cy="1451974"/>
          </a:xfrm>
        </p:spPr>
        <p:txBody>
          <a:bodyPr bIns="0"/>
          <a:lstStyle/>
          <a:p>
            <a:r>
              <a:rPr lang="en-US" dirty="0">
                <a:latin typeface="Book Antiqua" panose="02040602050305030304" pitchFamily="18" charset="0"/>
              </a:rPr>
              <a:t>Xingyang 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0436" y="5030827"/>
            <a:ext cx="125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2024.9.10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809FA2-D007-9544-94A6-4C63B578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27" y="483343"/>
            <a:ext cx="17953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Master Design (cont’d)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pPr lvl="1"/>
            <a:endParaRPr lang="en-US" altLang="zh-CN" sz="1800" dirty="0">
              <a:latin typeface="+mj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Write Control and Data Flow">
            <a:extLst>
              <a:ext uri="{FF2B5EF4-FFF2-40B4-BE49-F238E27FC236}">
                <a16:creationId xmlns:a16="http://schemas.microsoft.com/office/drawing/2014/main" id="{AF246A7E-86F2-CF62-CEC3-77D2480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1609725"/>
            <a:ext cx="43243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152EAF-B4FA-00E9-D2E4-97E13CB73620}"/>
              </a:ext>
            </a:extLst>
          </p:cNvPr>
          <p:cNvSpPr txBox="1"/>
          <p:nvPr/>
        </p:nvSpPr>
        <p:spPr>
          <a:xfrm>
            <a:off x="374687" y="1952308"/>
            <a:ext cx="38576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/>
              <a:t>write operations</a:t>
            </a:r>
          </a:p>
          <a:p>
            <a:pPr marL="742950" lvl="1" indent="-285750">
              <a:buFontTx/>
              <a:buChar char="-"/>
            </a:pPr>
            <a:r>
              <a:rPr lang="en-US" altLang="zh-CN" sz="2000" dirty="0"/>
              <a:t>see the figure in the right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atomic record append</a:t>
            </a:r>
          </a:p>
          <a:p>
            <a:pPr marL="742950" lvl="1" indent="-285750">
              <a:buFontTx/>
              <a:buChar char="-"/>
            </a:pPr>
            <a:r>
              <a:rPr lang="en-US" altLang="zh-CN" sz="2000" dirty="0"/>
              <a:t>if too big, </a:t>
            </a:r>
            <a:r>
              <a:rPr lang="en-US" altLang="zh-CN" sz="2000" dirty="0" err="1"/>
              <a:t>pad+retry</a:t>
            </a:r>
            <a:endParaRPr lang="en-US" altLang="zh-CN" sz="2000" dirty="0"/>
          </a:p>
          <a:p>
            <a:pPr marL="742950" lvl="1" indent="-285750">
              <a:buFontTx/>
              <a:buChar char="-"/>
            </a:pPr>
            <a:r>
              <a:rPr lang="en-US" altLang="zh-CN" sz="2000" dirty="0"/>
              <a:t>if fails on any, must retry</a:t>
            </a:r>
          </a:p>
          <a:p>
            <a:pPr marL="742950" lvl="1" indent="-285750">
              <a:buFontTx/>
              <a:buChar char="-"/>
            </a:pPr>
            <a:r>
              <a:rPr lang="en-US" altLang="zh-CN" sz="2000" dirty="0"/>
              <a:t>low consistency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14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Persistence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846138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2600" dirty="0">
                <a:latin typeface="+mj-lt"/>
              </a:rPr>
              <a:t>We let a background thread call persistence periodically</a:t>
            </a:r>
          </a:p>
          <a:p>
            <a:pPr lvl="1"/>
            <a:r>
              <a:rPr lang="en-US" altLang="zh-CN" sz="2600" b="0" i="0" dirty="0">
                <a:solidFill>
                  <a:srgbClr val="1F2328"/>
                </a:solidFill>
                <a:effectLst/>
                <a:latin typeface="-apple-system"/>
              </a:rPr>
              <a:t>we need to persist </a:t>
            </a:r>
          </a:p>
          <a:p>
            <a:pPr lvl="2"/>
            <a:r>
              <a:rPr lang="en-US" altLang="zh-CN" sz="2000" b="0" i="1" dirty="0">
                <a:solidFill>
                  <a:srgbClr val="1F2328"/>
                </a:solidFill>
                <a:effectLst/>
                <a:latin typeface="-apple-system"/>
              </a:rPr>
              <a:t>the whole namespace tree</a:t>
            </a:r>
          </a:p>
          <a:p>
            <a:pPr lvl="2"/>
            <a:r>
              <a:rPr lang="en-US" altLang="zh-CN" sz="2000" b="0" i="1" dirty="0">
                <a:solidFill>
                  <a:srgbClr val="1F2328"/>
                </a:solidFill>
                <a:effectLst/>
                <a:latin typeface="-apple-system"/>
              </a:rPr>
              <a:t>the metadata table of master</a:t>
            </a:r>
          </a:p>
          <a:p>
            <a:pPr lvl="2"/>
            <a:r>
              <a:rPr lang="en-US" altLang="zh-CN" sz="2000" b="0" i="1" dirty="0">
                <a:solidFill>
                  <a:srgbClr val="1F2328"/>
                </a:solidFill>
                <a:effectLst/>
                <a:latin typeface="-apple-system"/>
              </a:rPr>
              <a:t>the necessary information of the </a:t>
            </a:r>
            <a:r>
              <a:rPr lang="en-US" altLang="zh-CN" sz="2000" b="0" i="1" dirty="0" err="1">
                <a:solidFill>
                  <a:srgbClr val="1F2328"/>
                </a:solidFill>
                <a:effectLst/>
                <a:latin typeface="-apple-system"/>
              </a:rPr>
              <a:t>chunkservers</a:t>
            </a:r>
            <a:endParaRPr lang="en-US" altLang="zh-CN" sz="2000" b="0" i="1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altLang="zh-CN" sz="2600" dirty="0">
                <a:latin typeface="+mj-lt"/>
              </a:rPr>
              <a:t>For namespace tree, </a:t>
            </a:r>
            <a:r>
              <a:rPr lang="en-US" altLang="zh-CN" sz="2600" b="1" dirty="0">
                <a:latin typeface="+mj-lt"/>
              </a:rPr>
              <a:t>flatten the tree </a:t>
            </a:r>
            <a:r>
              <a:rPr lang="en-US" altLang="zh-CN" sz="2600" dirty="0">
                <a:latin typeface="+mj-lt"/>
              </a:rPr>
              <a:t>to serialize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For master’s metadata, only path/version</a:t>
            </a:r>
          </a:p>
          <a:p>
            <a:pPr lvl="2"/>
            <a:r>
              <a:rPr lang="en-US" altLang="zh-CN" sz="2000" i="1" dirty="0">
                <a:solidFill>
                  <a:srgbClr val="1F2328"/>
                </a:solidFill>
                <a:effectLst/>
                <a:latin typeface="+mj-lt"/>
              </a:rPr>
              <a:t>server locations of each chunk would be updated upon the reboot of master.</a:t>
            </a:r>
          </a:p>
          <a:p>
            <a:pPr lvl="1"/>
            <a:r>
              <a:rPr lang="en-US" altLang="zh-CN" sz="2600" dirty="0">
                <a:latin typeface="+mj-lt"/>
              </a:rPr>
              <a:t>For </a:t>
            </a:r>
            <a:r>
              <a:rPr lang="en-US" altLang="zh-CN" sz="2600" dirty="0" err="1">
                <a:latin typeface="+mj-lt"/>
              </a:rPr>
              <a:t>chunkservers</a:t>
            </a:r>
            <a:r>
              <a:rPr lang="en-US" altLang="zh-CN" sz="2600" dirty="0">
                <a:latin typeface="+mj-lt"/>
              </a:rPr>
              <a:t>, just store all the information</a:t>
            </a:r>
            <a:endParaRPr lang="en-US" altLang="zh-CN" sz="2000" b="1" i="1" dirty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Garbage-Collection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846138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2600" dirty="0">
                <a:latin typeface="+mj-lt"/>
              </a:rPr>
              <a:t>Firstly we remove stale servers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effectLst/>
                <a:latin typeface="+mj-lt"/>
              </a:rPr>
              <a:t>stale means </a:t>
            </a:r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it’s been long since its last heartbeat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remove them on </a:t>
            </a:r>
            <a:r>
              <a:rPr lang="en-US" altLang="zh-CN" sz="2000" dirty="0" err="1">
                <a:solidFill>
                  <a:srgbClr val="1F2328"/>
                </a:solidFill>
                <a:latin typeface="+mj-lt"/>
              </a:rPr>
              <a:t>checkserver</a:t>
            </a:r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/chunk managers</a:t>
            </a:r>
          </a:p>
          <a:p>
            <a:pPr lvl="1"/>
            <a:r>
              <a:rPr lang="en-US" altLang="zh-CN" sz="2600" dirty="0">
                <a:latin typeface="+mj-lt"/>
              </a:rPr>
              <a:t>Then we do re-replications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first detect under-replicated chunks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then choose re-replication destinations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register metadata and submit the data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In terms of rebooting master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let each chunk server report its address and information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Snapshot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846138"/>
            <a:ext cx="8474149" cy="542055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2000" b="0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US" altLang="zh-CN" sz="20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0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RPCMakeSnapshot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gfs</a:t>
            </a:r>
            <a:r>
              <a:rPr lang="en-US" altLang="zh-CN" sz="20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MakeSnapshotArg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gfs</a:t>
            </a:r>
            <a:r>
              <a:rPr lang="en-US" altLang="zh-CN" sz="20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MakeSnapshotReply</a:t>
            </a:r>
            <a:r>
              <a:rPr lang="en-US" altLang="zh-CN" sz="20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dirty="0">
              <a:latin typeface="+mj-lt"/>
            </a:endParaRPr>
          </a:p>
          <a:p>
            <a:pPr lvl="1"/>
            <a:endParaRPr lang="en-US" altLang="zh-CN" sz="2600" dirty="0">
              <a:latin typeface="+mj-lt"/>
            </a:endParaRP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Expire the leases for each chunk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Add reference count for each one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Invalidate the chunk to make immediate return</a:t>
            </a:r>
          </a:p>
          <a:p>
            <a:pPr lvl="1"/>
            <a:r>
              <a:rPr lang="en-US" altLang="zh-CN" sz="2600" dirty="0">
                <a:solidFill>
                  <a:srgbClr val="FF0000"/>
                </a:solidFill>
                <a:latin typeface="+mj-lt"/>
              </a:rPr>
              <a:t>Sync this change to lease buffers</a:t>
            </a:r>
          </a:p>
          <a:p>
            <a:pPr lvl="1"/>
            <a:r>
              <a:rPr lang="en-US" altLang="zh-CN" sz="2600" dirty="0">
                <a:latin typeface="+mj-lt"/>
              </a:rPr>
              <a:t>Then we do COW 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detect </a:t>
            </a:r>
            <a:r>
              <a:rPr lang="en-US" altLang="zh-CN" sz="2000" dirty="0" err="1">
                <a:solidFill>
                  <a:srgbClr val="1F2328"/>
                </a:solidFill>
                <a:latin typeface="+mj-lt"/>
              </a:rPr>
              <a:t>refCnt</a:t>
            </a:r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 &gt; 0 during a write/append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copy the whole chunk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latin typeface="+mj-lt"/>
              </a:rPr>
              <a:t>In terms of rebooting master</a:t>
            </a:r>
          </a:p>
          <a:p>
            <a:pPr lvl="2"/>
            <a:r>
              <a:rPr lang="en-US" altLang="zh-CN" sz="2000" dirty="0">
                <a:solidFill>
                  <a:srgbClr val="1F2328"/>
                </a:solidFill>
                <a:latin typeface="+mj-lt"/>
              </a:rPr>
              <a:t>let each chunk server report its address and information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Envision Further Implementation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846138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2600" dirty="0">
                <a:latin typeface="+mj-lt"/>
              </a:rPr>
              <a:t>Data Integrity</a:t>
            </a:r>
          </a:p>
          <a:p>
            <a:pPr lvl="2"/>
            <a:r>
              <a:rPr lang="en-US" altLang="zh-CN" sz="2200" dirty="0">
                <a:latin typeface="+mj-lt"/>
              </a:rPr>
              <a:t>checksum algorithm</a:t>
            </a:r>
          </a:p>
          <a:p>
            <a:pPr lvl="2"/>
            <a:r>
              <a:rPr lang="en-US" altLang="zh-CN" sz="2200" dirty="0">
                <a:latin typeface="+mj-lt"/>
              </a:rPr>
              <a:t>read checksum/chunk together to detect corruption</a:t>
            </a:r>
          </a:p>
          <a:p>
            <a:pPr lvl="1"/>
            <a:r>
              <a:rPr lang="en-US" altLang="zh-CN" sz="2600" dirty="0">
                <a:solidFill>
                  <a:srgbClr val="1F2328"/>
                </a:solidFill>
                <a:effectLst/>
                <a:latin typeface="+mj-lt"/>
              </a:rPr>
              <a:t>Master Copy</a:t>
            </a:r>
          </a:p>
          <a:p>
            <a:pPr lvl="2"/>
            <a:r>
              <a:rPr lang="en-US" altLang="zh-CN" sz="2200" dirty="0">
                <a:latin typeface="+mj-lt"/>
              </a:rPr>
              <a:t>replication of master states on several machines</a:t>
            </a:r>
          </a:p>
          <a:p>
            <a:pPr lvl="2"/>
            <a:r>
              <a:rPr lang="en-US" altLang="zh-CN" sz="2200" dirty="0" err="1">
                <a:latin typeface="+mj-lt"/>
              </a:rPr>
              <a:t>shado</a:t>
            </a:r>
            <a:r>
              <a:rPr lang="en-US" altLang="zh-CN" sz="2200" dirty="0">
                <a:latin typeface="+mj-lt"/>
              </a:rPr>
              <a:t> master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598D-39A7-799D-866C-5173965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Important Questions to Discuss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BDE87-FC04-2516-950F-41D4BFCC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28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64 megabytes sounds large for the chunk size?</a:t>
            </a:r>
          </a:p>
          <a:p>
            <a:r>
              <a:rPr lang="en-US" altLang="zh-CN" dirty="0"/>
              <a:t>What if the master fails?</a:t>
            </a:r>
          </a:p>
          <a:p>
            <a:r>
              <a:rPr lang="en-US" altLang="zh-CN" dirty="0"/>
              <a:t>How acceptable is the trade-off between correctness and performance?</a:t>
            </a:r>
            <a:endParaRPr lang="en-US" altLang="zh-CN" sz="1600" dirty="0"/>
          </a:p>
          <a:p>
            <a:r>
              <a:rPr lang="en-US" altLang="zh-CN" dirty="0"/>
              <a:t>Does Google still use GFS?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6AA61-86D9-33EC-6E5F-D8D21C7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68F1C-BCD1-B0AE-CA96-213CC89D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1850-5115-9B89-9284-07274E9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598D-39A7-799D-866C-5173965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Lessons Learned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BDE87-FC04-2516-950F-41D4BFCC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28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things about distributed system</a:t>
            </a:r>
          </a:p>
          <a:p>
            <a:pPr lvl="1"/>
            <a:r>
              <a:rPr lang="en-US" altLang="zh-CN" dirty="0"/>
              <a:t>consistency model</a:t>
            </a:r>
          </a:p>
          <a:p>
            <a:pPr lvl="1"/>
            <a:r>
              <a:rPr lang="en-US" altLang="zh-CN" dirty="0"/>
              <a:t>distributed </a:t>
            </a:r>
            <a:r>
              <a:rPr lang="en-US" altLang="zh-CN" dirty="0" err="1"/>
              <a:t>kv</a:t>
            </a:r>
            <a:r>
              <a:rPr lang="en-US" altLang="zh-CN" dirty="0"/>
              <a:t>-storage</a:t>
            </a:r>
          </a:p>
          <a:p>
            <a:r>
              <a:rPr lang="en-US" altLang="zh-CN" dirty="0"/>
              <a:t>more about coding</a:t>
            </a:r>
          </a:p>
          <a:p>
            <a:pPr lvl="1"/>
            <a:r>
              <a:rPr lang="en-US" altLang="zh-CN" dirty="0"/>
              <a:t>debugging </a:t>
            </a:r>
            <a:r>
              <a:rPr lang="en-US" altLang="zh-CN" dirty="0" err="1"/>
              <a:t>GoLang</a:t>
            </a:r>
            <a:r>
              <a:rPr lang="en-US" altLang="zh-CN" dirty="0"/>
              <a:t> via logs</a:t>
            </a:r>
          </a:p>
          <a:p>
            <a:pPr lvl="1"/>
            <a:r>
              <a:rPr lang="en-US" altLang="zh-CN" dirty="0"/>
              <a:t>debugging concurrent programs</a:t>
            </a:r>
          </a:p>
          <a:p>
            <a:pPr lvl="1"/>
            <a:r>
              <a:rPr lang="en-US" altLang="zh-CN" dirty="0"/>
              <a:t>deadlocks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6AA61-86D9-33EC-6E5F-D8D21C7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68F1C-BCD1-B0AE-CA96-213CC89D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1850-5115-9B89-9284-07274E9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200" y="2959100"/>
            <a:ext cx="763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ook Antiqua" panose="02040602050305030304" pitchFamily="18" charset="0"/>
              </a:rPr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D34065-99E7-0BF7-47A2-7AF21EDD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7" y="483343"/>
            <a:ext cx="17953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BAC8-6DEE-2990-B255-55F82B8F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Background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D589-2FF1-70FB-0950-B631CB58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1136202"/>
            <a:ext cx="8229600" cy="522014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sz="2400" dirty="0"/>
              <a:t>We’re in search of </a:t>
            </a:r>
            <a:r>
              <a:rPr lang="en-US" altLang="zh-CN" sz="2400" b="1" dirty="0"/>
              <a:t>a distributed file system</a:t>
            </a:r>
          </a:p>
          <a:p>
            <a:pPr lvl="1">
              <a:buFontTx/>
              <a:buChar char="-"/>
            </a:pPr>
            <a:r>
              <a:rPr lang="en-US" altLang="zh-CN" sz="2000" i="1" dirty="0"/>
              <a:t>high performance</a:t>
            </a:r>
          </a:p>
          <a:p>
            <a:pPr lvl="1">
              <a:buFontTx/>
              <a:buChar char="-"/>
            </a:pPr>
            <a:r>
              <a:rPr lang="en-US" altLang="zh-CN" sz="2000" i="1" dirty="0"/>
              <a:t>concurrent</a:t>
            </a:r>
            <a:r>
              <a:rPr lang="en-US" altLang="zh-CN" sz="2000" dirty="0"/>
              <a:t> write/append scenario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fault tolerance: what if some machines are shut down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consistency: are the data same</a:t>
            </a:r>
          </a:p>
          <a:p>
            <a:pPr>
              <a:buFontTx/>
              <a:buChar char="-"/>
            </a:pPr>
            <a:r>
              <a:rPr lang="en-US" altLang="zh-CN" sz="2400" dirty="0"/>
              <a:t>We want POSIX API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create/delete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open/close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read/write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persistence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snapshot</a:t>
            </a:r>
          </a:p>
          <a:p>
            <a:pPr>
              <a:buFontTx/>
              <a:buChar char="-"/>
            </a:pPr>
            <a:r>
              <a:rPr lang="en-US" altLang="zh-CN" sz="2400" dirty="0"/>
              <a:t>Status-Quo</a:t>
            </a:r>
          </a:p>
          <a:p>
            <a:pPr lvl="1">
              <a:buFontTx/>
              <a:buChar char="-"/>
            </a:pPr>
            <a:r>
              <a:rPr lang="en-US" altLang="zh-CN" sz="2000" dirty="0" err="1"/>
              <a:t>Paxos</a:t>
            </a:r>
            <a:r>
              <a:rPr lang="en-US" altLang="zh-CN" sz="2000" dirty="0"/>
              <a:t>/Raft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However, we’re in seek of </a:t>
            </a:r>
            <a:r>
              <a:rPr lang="en-US" altLang="zh-CN" sz="2000" b="1" dirty="0"/>
              <a:t>high-performance</a:t>
            </a:r>
          </a:p>
          <a:p>
            <a:pPr lvl="1">
              <a:buFontTx/>
              <a:buChar char="-"/>
            </a:pPr>
            <a:endParaRPr lang="en-US" altLang="zh-CN" sz="20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7DA14-AFD7-8AD2-853F-9616C66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4C44-8673-124C-A396-4C9CE8D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5958-60F8-D36F-89DD-43C53AE2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84711D-4B6C-6B39-BA4C-BFF4A9239415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BAC8-6DEE-2990-B255-55F82B8F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Specialized Need of Google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D589-2FF1-70FB-0950-B631CB58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1136202"/>
            <a:ext cx="8229600" cy="52201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2400" dirty="0"/>
              <a:t>Volume of single file &gt;&gt; storage of a single machine</a:t>
            </a:r>
          </a:p>
          <a:p>
            <a:pPr>
              <a:buFontTx/>
              <a:buChar char="-"/>
            </a:pPr>
            <a:r>
              <a:rPr lang="en-US" altLang="zh-CN" sz="2400" b="1" dirty="0"/>
              <a:t>huge request intensity</a:t>
            </a:r>
          </a:p>
          <a:p>
            <a:pPr>
              <a:buFontTx/>
              <a:buChar char="-"/>
            </a:pPr>
            <a:r>
              <a:rPr lang="en-US" altLang="zh-CN" sz="2400" dirty="0"/>
              <a:t>Cluster of machines -&gt; </a:t>
            </a:r>
            <a:r>
              <a:rPr lang="en-US" altLang="zh-CN" sz="2400" b="1" dirty="0"/>
              <a:t>faulty</a:t>
            </a:r>
            <a:r>
              <a:rPr lang="en-US" altLang="zh-CN" sz="2400" dirty="0"/>
              <a:t> circumstances</a:t>
            </a:r>
          </a:p>
          <a:p>
            <a:pPr>
              <a:buFontTx/>
              <a:buChar char="-"/>
            </a:pPr>
            <a:r>
              <a:rPr lang="en-US" altLang="zh-CN" sz="2400" dirty="0"/>
              <a:t>replications of data -&gt; </a:t>
            </a:r>
            <a:r>
              <a:rPr lang="en-US" altLang="zh-CN" sz="2400" b="1" dirty="0"/>
              <a:t>inconsistencies </a:t>
            </a:r>
          </a:p>
          <a:p>
            <a:pPr>
              <a:buFontTx/>
              <a:buChar char="-"/>
            </a:pPr>
            <a:r>
              <a:rPr lang="en-US" altLang="zh-CN" sz="2400" dirty="0"/>
              <a:t>perfect consistency? extremely low performance</a:t>
            </a:r>
          </a:p>
          <a:p>
            <a:pPr>
              <a:buFontTx/>
              <a:buChar char="-"/>
            </a:pPr>
            <a:endParaRPr lang="en-US" altLang="zh-CN" sz="2400" dirty="0"/>
          </a:p>
          <a:p>
            <a:pPr>
              <a:buFontTx/>
              <a:buChar char="-"/>
            </a:pPr>
            <a:r>
              <a:rPr lang="en-US" altLang="zh-CN" sz="2400" dirty="0"/>
              <a:t>In the tradeoff between </a:t>
            </a:r>
            <a:r>
              <a:rPr lang="en-US" altLang="zh-CN" sz="2400" b="1" i="1" dirty="0"/>
              <a:t>strong consistency and high performance</a:t>
            </a:r>
            <a:r>
              <a:rPr lang="en-US" altLang="zh-CN" sz="2400" dirty="0"/>
              <a:t>, we chose </a:t>
            </a:r>
            <a:r>
              <a:rPr lang="en-US" altLang="zh-CN" sz="2400" dirty="0">
                <a:solidFill>
                  <a:srgbClr val="FF0000"/>
                </a:solidFill>
              </a:rPr>
              <a:t>the latter</a:t>
            </a:r>
          </a:p>
          <a:p>
            <a:pPr>
              <a:buFontTx/>
              <a:buChar char="-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7DA14-AFD7-8AD2-853F-9616C66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4C44-8673-124C-A396-4C9CE8D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5958-60F8-D36F-89DD-43C53AE2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84711D-4B6C-6B39-BA4C-BFF4A9239415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BAC8-6DEE-2990-B255-55F82B8F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189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Book Antiqua" panose="02040602050305030304" pitchFamily="18" charset="0"/>
              </a:rPr>
              <a:t>Overview of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D589-2FF1-70FB-0950-B631CB58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1021102"/>
            <a:ext cx="8229600" cy="52201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2400" dirty="0"/>
              <a:t>The cluster Google File System consists of: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a master </a:t>
            </a:r>
            <a:r>
              <a:rPr lang="en-US" altLang="zh-CN" sz="2000" i="1" dirty="0"/>
              <a:t>(controller of the requests)</a:t>
            </a:r>
          </a:p>
          <a:p>
            <a:pPr lvl="1">
              <a:buFontTx/>
              <a:buChar char="-"/>
            </a:pPr>
            <a:r>
              <a:rPr lang="en-US" altLang="zh-CN" sz="2000" i="1" dirty="0">
                <a:solidFill>
                  <a:srgbClr val="FF0000"/>
                </a:solidFill>
              </a:rPr>
              <a:t>chunk servers </a:t>
            </a:r>
            <a:r>
              <a:rPr lang="en-US" altLang="zh-CN" sz="2000" i="1" dirty="0"/>
              <a:t>(real storage, we </a:t>
            </a:r>
            <a:r>
              <a:rPr lang="en-US" altLang="zh-CN" sz="2000" b="1" i="1" dirty="0"/>
              <a:t>make shards</a:t>
            </a:r>
            <a:r>
              <a:rPr lang="en-US" altLang="zh-CN" sz="2000" i="1" dirty="0"/>
              <a:t>)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chunk managers </a:t>
            </a:r>
            <a:r>
              <a:rPr lang="en-US" altLang="zh-CN" sz="2000" i="1" dirty="0"/>
              <a:t>(brief information of each chunk and file)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chunk server managers </a:t>
            </a:r>
            <a:r>
              <a:rPr lang="en-US" altLang="zh-CN" sz="2000" i="1" dirty="0"/>
              <a:t>(a </a:t>
            </a:r>
            <a:r>
              <a:rPr lang="en-US" altLang="zh-CN" sz="2000" i="1" dirty="0" err="1"/>
              <a:t>kv</a:t>
            </a:r>
            <a:r>
              <a:rPr lang="en-US" altLang="zh-CN" sz="2000" i="1" dirty="0"/>
              <a:t>-map for chunk servers)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rgbClr val="FF0000"/>
                </a:solidFill>
              </a:rPr>
              <a:t>clients</a:t>
            </a:r>
            <a:r>
              <a:rPr lang="en-US" altLang="zh-CN" sz="2000" i="1" dirty="0"/>
              <a:t> (multiple clints may access our file system)</a:t>
            </a:r>
          </a:p>
          <a:p>
            <a:pPr lvl="1">
              <a:buFontTx/>
              <a:buChar char="-"/>
            </a:pPr>
            <a:r>
              <a:rPr lang="en-US" altLang="zh-CN" sz="2000" i="1" dirty="0"/>
              <a:t>namespace managers (manage metadata for file system)</a:t>
            </a:r>
          </a:p>
          <a:p>
            <a:pPr marL="457200" lvl="1" indent="0">
              <a:buNone/>
            </a:pPr>
            <a:endParaRPr lang="en-US" altLang="zh-CN" sz="2000" i="1" dirty="0"/>
          </a:p>
          <a:p>
            <a:pPr lvl="1">
              <a:buFontTx/>
              <a:buChar char="-"/>
            </a:pPr>
            <a:endParaRPr lang="en-US" altLang="zh-CN" sz="2000" i="1" dirty="0"/>
          </a:p>
          <a:p>
            <a:pPr lvl="1">
              <a:buFontTx/>
              <a:buChar char="-"/>
            </a:pPr>
            <a:endParaRPr lang="en-US" altLang="zh-CN" sz="2000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7DA14-AFD7-8AD2-853F-9616C66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4C44-8673-124C-A396-4C9CE8D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5958-60F8-D36F-89DD-43C53AE2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84711D-4B6C-6B39-BA4C-BFF4A9239415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1026" name="Picture 2" descr="GFS Architecture">
            <a:extLst>
              <a:ext uri="{FF2B5EF4-FFF2-40B4-BE49-F238E27FC236}">
                <a16:creationId xmlns:a16="http://schemas.microsoft.com/office/drawing/2014/main" id="{A3D8EDF3-13B9-F99B-6896-E92807B5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28" y="3650684"/>
            <a:ext cx="6486144" cy="27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Summary of Contents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sz="2800" dirty="0"/>
              <a:t>Total of ~3000 loc in Go</a:t>
            </a:r>
          </a:p>
          <a:p>
            <a:r>
              <a:rPr lang="en-US" altLang="zh-CN" sz="2800" dirty="0"/>
              <a:t>passing all gray-box testcases</a:t>
            </a:r>
          </a:p>
          <a:p>
            <a:r>
              <a:rPr lang="en-US" altLang="zh-CN" sz="2800" dirty="0"/>
              <a:t>passing the self-made snapshot/performance test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Trace of Progress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474149" cy="452596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sz="2800" dirty="0"/>
              <a:t>2024.7.10 finish reading the original paper</a:t>
            </a:r>
          </a:p>
          <a:p>
            <a:r>
              <a:rPr lang="en-US" altLang="zh-CN" sz="2800" dirty="0"/>
              <a:t>2024.7.12 namespace metadata management</a:t>
            </a:r>
          </a:p>
          <a:p>
            <a:r>
              <a:rPr lang="en-US" altLang="zh-CN" sz="2800" dirty="0"/>
              <a:t>2024.7.16 read/write/append operations in client</a:t>
            </a:r>
          </a:p>
          <a:p>
            <a:r>
              <a:rPr lang="en-US" altLang="zh-CN" sz="2800" dirty="0"/>
              <a:t>2024.7.19 master implementation</a:t>
            </a:r>
          </a:p>
          <a:p>
            <a:r>
              <a:rPr lang="en-US" altLang="zh-CN" sz="2800" dirty="0"/>
              <a:t>2024.7.24 pass basic suite (fault-free)</a:t>
            </a:r>
          </a:p>
          <a:p>
            <a:r>
              <a:rPr lang="en-US" altLang="zh-CN" sz="2800" dirty="0"/>
              <a:t>2024.8.2   persistence</a:t>
            </a:r>
          </a:p>
          <a:p>
            <a:r>
              <a:rPr lang="en-US" altLang="zh-CN" sz="2800" dirty="0"/>
              <a:t>2024.8.11 re-replication</a:t>
            </a:r>
          </a:p>
          <a:p>
            <a:r>
              <a:rPr lang="en-US" altLang="zh-CN" sz="2800" dirty="0"/>
              <a:t>2024.8.14 debugging</a:t>
            </a:r>
          </a:p>
          <a:p>
            <a:r>
              <a:rPr lang="en-US" altLang="zh-CN" sz="2800" dirty="0"/>
              <a:t>2024.9.1   snapshot operations</a:t>
            </a:r>
          </a:p>
          <a:p>
            <a:r>
              <a:rPr lang="en-US" altLang="zh-CN" sz="2800" dirty="0"/>
              <a:t>2024.9.9   pass all tests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6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Key Terms to Explain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62" y="835470"/>
            <a:ext cx="8736276" cy="5787834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sz="2800" dirty="0"/>
              <a:t>Chunk</a:t>
            </a:r>
          </a:p>
          <a:p>
            <a:pPr lvl="1"/>
            <a:r>
              <a:rPr lang="en-US" altLang="zh-CN" sz="2400" dirty="0"/>
              <a:t>we use chunks to store different parts of a file, chunks are the </a:t>
            </a:r>
            <a:r>
              <a:rPr lang="en-US" altLang="zh-CN" sz="2400" b="1" dirty="0"/>
              <a:t>smallest single unit</a:t>
            </a:r>
          </a:p>
          <a:p>
            <a:pPr lvl="1"/>
            <a:r>
              <a:rPr lang="en-US" altLang="zh-CN" sz="2400" dirty="0"/>
              <a:t>for each chunk, they’re </a:t>
            </a:r>
            <a:r>
              <a:rPr lang="en-US" altLang="zh-CN" sz="2400" b="1" dirty="0"/>
              <a:t>separately stored </a:t>
            </a:r>
            <a:r>
              <a:rPr lang="en-US" altLang="zh-CN" sz="2400" dirty="0"/>
              <a:t>on chunk servers</a:t>
            </a:r>
          </a:p>
          <a:p>
            <a:r>
              <a:rPr lang="en-US" altLang="zh-CN" sz="2800" dirty="0"/>
              <a:t>Primary/Secondary</a:t>
            </a:r>
          </a:p>
          <a:p>
            <a:pPr lvl="1"/>
            <a:r>
              <a:rPr lang="en-US" altLang="zh-CN" sz="2400" dirty="0"/>
              <a:t>primary stands for the </a:t>
            </a:r>
            <a:r>
              <a:rPr lang="en-US" altLang="zh-CN" sz="2400" b="1" dirty="0"/>
              <a:t>main server </a:t>
            </a:r>
            <a:r>
              <a:rPr lang="en-US" altLang="zh-CN" sz="2400" dirty="0"/>
              <a:t>which connects with the master, and it’s crucial in consistency</a:t>
            </a:r>
          </a:p>
          <a:p>
            <a:pPr lvl="1"/>
            <a:r>
              <a:rPr lang="en-US" altLang="zh-CN" sz="2400" dirty="0"/>
              <a:t>secondaries stand for the rest servers holding given chunk</a:t>
            </a:r>
          </a:p>
          <a:p>
            <a:r>
              <a:rPr lang="en-US" altLang="zh-CN" sz="2800" dirty="0"/>
              <a:t>Lease</a:t>
            </a:r>
          </a:p>
          <a:p>
            <a:pPr lvl="1"/>
            <a:r>
              <a:rPr lang="en-US" altLang="zh-CN" sz="2400" dirty="0"/>
              <a:t>a lease is a period of time for which the master grants a chunk server the ability to act as the primary for a particular chunk.</a:t>
            </a:r>
          </a:p>
          <a:p>
            <a:pPr lvl="1"/>
            <a:r>
              <a:rPr lang="en-US" altLang="zh-CN" sz="2400" dirty="0"/>
              <a:t>during this time period, this chunk server is </a:t>
            </a:r>
            <a:r>
              <a:rPr lang="en-US" altLang="zh-CN" sz="2400" b="1" dirty="0"/>
              <a:t>in charge</a:t>
            </a:r>
          </a:p>
          <a:p>
            <a:r>
              <a:rPr lang="en-US" altLang="zh-CN" sz="2800" dirty="0"/>
              <a:t>Stale</a:t>
            </a:r>
          </a:p>
          <a:p>
            <a:pPr lvl="1"/>
            <a:r>
              <a:rPr lang="en-US" altLang="zh-CN" sz="2400" dirty="0"/>
              <a:t>if a chunk server doesn’t repeat to heartbeat from the master, it gets stale</a:t>
            </a:r>
          </a:p>
          <a:p>
            <a:pPr lvl="1"/>
            <a:r>
              <a:rPr lang="en-US" altLang="zh-CN" sz="2400" dirty="0"/>
              <a:t>we periodically collect stale servers and mark them as </a:t>
            </a:r>
            <a:r>
              <a:rPr lang="en-US" altLang="zh-CN" sz="2400" dirty="0" err="1"/>
              <a:t>garbages</a:t>
            </a:r>
            <a:endParaRPr lang="en-US" altLang="zh-CN" sz="2400" dirty="0"/>
          </a:p>
          <a:p>
            <a:r>
              <a:rPr lang="en-US" altLang="zh-CN" sz="2800" dirty="0"/>
              <a:t>Re-Replication</a:t>
            </a:r>
          </a:p>
          <a:p>
            <a:pPr lvl="1"/>
            <a:r>
              <a:rPr lang="en-US" altLang="zh-CN" sz="2400" dirty="0"/>
              <a:t>if the copies of a chunk is too small, we replicate it several times to ensure its copy number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Client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Read(path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gfs.Path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offset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gfs.Offset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data []byte) (n int, err error)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Write(path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gfs.Path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offset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gfs.Offset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data []byte)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Append(path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gfs.Path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data []byte) (offset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gfs.Offset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err error)</a:t>
            </a:r>
          </a:p>
          <a:p>
            <a:endParaRPr lang="en-US" altLang="zh-CN" sz="140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050" b="0" dirty="0">
              <a:solidFill>
                <a:srgbClr val="A7DBF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+mj-lt"/>
              </a:rPr>
              <a:t>we first find out the </a:t>
            </a:r>
            <a:r>
              <a:rPr lang="en-US" altLang="zh-CN" sz="2400" b="1" dirty="0">
                <a:latin typeface="+mj-lt"/>
              </a:rPr>
              <a:t>handle </a:t>
            </a:r>
            <a:r>
              <a:rPr lang="en-US" altLang="zh-CN" sz="2400" dirty="0">
                <a:latin typeface="+mj-lt"/>
              </a:rPr>
              <a:t>corresponding to the file</a:t>
            </a:r>
          </a:p>
          <a:p>
            <a:r>
              <a:rPr lang="en-US" altLang="zh-CN" sz="2400" dirty="0">
                <a:latin typeface="+mj-lt"/>
              </a:rPr>
              <a:t>then we perform these operations  in a </a:t>
            </a:r>
            <a:r>
              <a:rPr lang="en-US" altLang="zh-CN" sz="2400" b="1" dirty="0">
                <a:latin typeface="+mj-lt"/>
              </a:rPr>
              <a:t>chunk-wise</a:t>
            </a:r>
            <a:r>
              <a:rPr lang="en-US" altLang="zh-CN" sz="2400" dirty="0">
                <a:latin typeface="+mj-lt"/>
              </a:rPr>
              <a:t> order</a:t>
            </a:r>
          </a:p>
          <a:p>
            <a:pPr lvl="1"/>
            <a:r>
              <a:rPr lang="en-US" altLang="zh-CN" sz="2000" dirty="0">
                <a:latin typeface="+mj-lt"/>
              </a:rPr>
              <a:t>we query the lease to get </a:t>
            </a:r>
            <a:r>
              <a:rPr lang="en-US" altLang="zh-CN" sz="2000" b="1" dirty="0">
                <a:latin typeface="+mj-lt"/>
              </a:rPr>
              <a:t>Primary/Secondaries</a:t>
            </a:r>
          </a:p>
          <a:p>
            <a:pPr lvl="1"/>
            <a:r>
              <a:rPr lang="en-US" altLang="zh-CN" sz="2000" dirty="0">
                <a:latin typeface="+mj-lt"/>
              </a:rPr>
              <a:t>then we forward the data on each chunk servers</a:t>
            </a:r>
          </a:p>
          <a:p>
            <a:pPr lvl="1"/>
            <a:r>
              <a:rPr lang="en-US" altLang="zh-CN" sz="2000" dirty="0">
                <a:latin typeface="+mj-lt"/>
              </a:rPr>
              <a:t>then let them do mutations respectively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EB9B-B287-06C6-120C-785A382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Master Design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5BD9-2A38-C66E-C6F5-A6D121FF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74149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600" dirty="0">
                <a:latin typeface="+mj-lt"/>
              </a:rPr>
              <a:t>for master, it only stores </a:t>
            </a:r>
            <a:r>
              <a:rPr lang="en-US" altLang="zh-CN" sz="2600" b="1" dirty="0">
                <a:latin typeface="+mj-lt"/>
              </a:rPr>
              <a:t>the metadata</a:t>
            </a:r>
          </a:p>
          <a:p>
            <a:r>
              <a:rPr lang="en-US" altLang="zh-CN" sz="2600" dirty="0">
                <a:effectLst/>
                <a:latin typeface="+mj-lt"/>
              </a:rPr>
              <a:t>metadata/data are separated</a:t>
            </a:r>
          </a:p>
          <a:p>
            <a:r>
              <a:rPr lang="en-US" altLang="zh-CN" sz="2600" dirty="0">
                <a:latin typeface="+mj-lt"/>
              </a:rPr>
              <a:t>so control flow and dataflow can be </a:t>
            </a:r>
            <a:r>
              <a:rPr lang="en-US" altLang="zh-CN" sz="2600" b="1" dirty="0">
                <a:latin typeface="+mj-lt"/>
              </a:rPr>
              <a:t>asynchronous</a:t>
            </a:r>
            <a:endParaRPr lang="en-US" altLang="zh-CN" sz="2200" b="1" dirty="0">
              <a:effectLst/>
              <a:latin typeface="+mj-lt"/>
            </a:endParaRPr>
          </a:p>
          <a:p>
            <a:r>
              <a:rPr lang="en-US" altLang="zh-CN" sz="1800" b="0" dirty="0" err="1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cm </a:t>
            </a:r>
            <a:r>
              <a:rPr lang="en-US" altLang="zh-CN" sz="18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chunkManager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800" b="0" dirty="0" err="1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GetLeaseHolder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gfs</a:t>
            </a:r>
            <a:r>
              <a:rPr lang="en-US" altLang="zh-CN" sz="18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ChunkHandle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zh-CN" sz="18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lease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, []</a:t>
            </a:r>
            <a:r>
              <a:rPr lang="en-US" altLang="zh-CN" sz="18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gfs</a:t>
            </a:r>
            <a:r>
              <a:rPr lang="en-US" altLang="zh-CN" sz="18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ServerAddress</a:t>
            </a:r>
            <a:r>
              <a:rPr lang="en-US" altLang="zh-CN" sz="18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236EBF"/>
              </a:solidFill>
              <a:latin typeface="+mj-lt"/>
            </a:endParaRPr>
          </a:p>
          <a:p>
            <a:pPr lvl="1"/>
            <a:r>
              <a:rPr lang="en-US" altLang="zh-CN" sz="1800" b="0" dirty="0">
                <a:effectLst/>
                <a:latin typeface="+mj-lt"/>
              </a:rPr>
              <a:t>if the lease hasn’t expired, it should be fine</a:t>
            </a:r>
          </a:p>
          <a:p>
            <a:pPr lvl="1"/>
            <a:r>
              <a:rPr lang="en-US" altLang="zh-CN" sz="1800" b="0" dirty="0">
                <a:effectLst/>
                <a:latin typeface="+mj-lt"/>
              </a:rPr>
              <a:t>if it </a:t>
            </a:r>
            <a:r>
              <a:rPr lang="en-US" altLang="zh-CN" sz="1800" dirty="0">
                <a:latin typeface="+mj-lt"/>
              </a:rPr>
              <a:t>has expired, check all the replicas’ versions, randomly pick primary</a:t>
            </a:r>
          </a:p>
          <a:p>
            <a:pPr lvl="1"/>
            <a:r>
              <a:rPr lang="en-US" altLang="zh-CN" sz="1800" dirty="0">
                <a:latin typeface="+mj-lt"/>
              </a:rPr>
              <a:t>this functions is called each time we fulfill a client’s need</a:t>
            </a:r>
          </a:p>
          <a:p>
            <a:pPr lvl="1"/>
            <a:endParaRPr lang="en-US" altLang="zh-CN" sz="1800" dirty="0">
              <a:latin typeface="+mj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E834-9864-736D-41AC-8753DBB4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2024/9/10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D7D9E-E5BB-34D9-1876-BDF5F1A0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Computer Systems Presentation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CC73-1A00-2567-7E9C-9F9F3D6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02A5-7F3F-844B-8669-A3C5740851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61797</TotalTime>
  <Words>998</Words>
  <Application>Microsoft Office PowerPoint</Application>
  <PresentationFormat>全屏显示(4:3)</PresentationFormat>
  <Paragraphs>217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Book Antiqua</vt:lpstr>
      <vt:lpstr>Calibri</vt:lpstr>
      <vt:lpstr>Consolas</vt:lpstr>
      <vt:lpstr>Office Theme</vt:lpstr>
      <vt:lpstr>An Implementation of Google File System in Go</vt:lpstr>
      <vt:lpstr>Background</vt:lpstr>
      <vt:lpstr>Specialized Need of Google</vt:lpstr>
      <vt:lpstr>Overview of Design</vt:lpstr>
      <vt:lpstr>Summary of Contents</vt:lpstr>
      <vt:lpstr>Trace of Progress</vt:lpstr>
      <vt:lpstr>Key Terms to Explain</vt:lpstr>
      <vt:lpstr>Client Design</vt:lpstr>
      <vt:lpstr>Master Design</vt:lpstr>
      <vt:lpstr>Master Design (cont’d)</vt:lpstr>
      <vt:lpstr>Persistence Design</vt:lpstr>
      <vt:lpstr>Garbage-Collection Design</vt:lpstr>
      <vt:lpstr>Snapshot Design</vt:lpstr>
      <vt:lpstr>Envision Further Implementation</vt:lpstr>
      <vt:lpstr>Important Questions to Discuss</vt:lpstr>
      <vt:lpstr>Lessons Learned</vt:lpstr>
      <vt:lpstr>PowerPoint 演示文稿</vt:lpstr>
    </vt:vector>
  </TitlesOfParts>
  <Company>University of Wisconsin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Arkaprava Basu</dc:creator>
  <cp:lastModifiedBy>兴阳 李</cp:lastModifiedBy>
  <cp:revision>548</cp:revision>
  <cp:lastPrinted>2013-06-11T18:44:30Z</cp:lastPrinted>
  <dcterms:created xsi:type="dcterms:W3CDTF">2013-04-09T03:53:18Z</dcterms:created>
  <dcterms:modified xsi:type="dcterms:W3CDTF">2024-09-10T11:01:53Z</dcterms:modified>
</cp:coreProperties>
</file>