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18"/>
  </p:notesMasterIdLst>
  <p:sldIdLst>
    <p:sldId id="256" r:id="rId2"/>
    <p:sldId id="258" r:id="rId3"/>
    <p:sldId id="278" r:id="rId4"/>
    <p:sldId id="279" r:id="rId5"/>
    <p:sldId id="257" r:id="rId6"/>
    <p:sldId id="260" r:id="rId7"/>
    <p:sldId id="280" r:id="rId8"/>
    <p:sldId id="281" r:id="rId9"/>
    <p:sldId id="283" r:id="rId10"/>
    <p:sldId id="284" r:id="rId11"/>
    <p:sldId id="285" r:id="rId12"/>
    <p:sldId id="286" r:id="rId13"/>
    <p:sldId id="265" r:id="rId14"/>
    <p:sldId id="259" r:id="rId15"/>
    <p:sldId id="275" r:id="rId16"/>
    <p:sldId id="27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472AC2-CA41-493D-ABE6-BEC43977F12F}">
          <p14:sldIdLst>
            <p14:sldId id="256"/>
            <p14:sldId id="258"/>
            <p14:sldId id="278"/>
            <p14:sldId id="279"/>
            <p14:sldId id="257"/>
            <p14:sldId id="260"/>
            <p14:sldId id="280"/>
            <p14:sldId id="281"/>
            <p14:sldId id="283"/>
            <p14:sldId id="284"/>
            <p14:sldId id="285"/>
            <p14:sldId id="286"/>
            <p14:sldId id="265"/>
            <p14:sldId id="259"/>
            <p14:sldId id="275"/>
            <p14:sldId id="27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5" autoAdjust="0"/>
  </p:normalViewPr>
  <p:slideViewPr>
    <p:cSldViewPr snapToGrid="0">
      <p:cViewPr varScale="1">
        <p:scale>
          <a:sx n="108" d="100"/>
          <a:sy n="108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A2BB-C940-4903-810E-BFAFE7035766}" type="datetimeFigureOut">
              <a:rPr lang="ru-RU" smtClean="0"/>
              <a:t>02.06.2021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D1EB-5AA8-4B87-8240-2ABD4EB6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C084-4470-48EB-AE71-BF9649B79689}" type="datetime1">
              <a:rPr lang="ru-RU" smtClean="0"/>
              <a:t>02.06.2021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D3A4-5A28-4679-8389-ED7948CB7D9E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33EC-E368-405E-99DF-CF1EA09F3C9F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CD65-8211-4EF8-9508-30916D046514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5AEA-2F91-44AD-993B-3EB51A8E65E5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E23-56C0-4B0F-8836-62C3F3EE5429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AF2-7424-4E68-BBA7-F15DC7DE0E7D}" type="datetime1">
              <a:rPr lang="ru-RU" smtClean="0"/>
              <a:t>02.06.2021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7CA3-D00E-4F6E-946C-B30791B94909}" type="datetime1">
              <a:rPr lang="ru-RU" smtClean="0"/>
              <a:t>02.06.2021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C0F-99A8-4299-B0DA-F57D4F8F266A}" type="datetime1">
              <a:rPr lang="ru-RU" smtClean="0"/>
              <a:t>02.06.2021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2E8C-1B0E-4385-AC2B-CF91052E25A5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FEDE-2716-4DB4-B20E-5DC24A341174}" type="datetime1">
              <a:rPr lang="ru-RU" smtClean="0"/>
              <a:t>02.06.2021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5720057-FBDD-43C2-B496-17D85FFE2C88}" type="datetime1">
              <a:rPr lang="ru-RU" smtClean="0"/>
              <a:t>02.06.2021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489" y="243701"/>
            <a:ext cx="1157771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                          университет им. В.И. Ульянова (Ленина)</a:t>
            </a:r>
          </a:p>
          <a:p>
            <a:pPr algn="ctr">
              <a:lnSpc>
                <a:spcPct val="12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реализации алгоритмов шумоподавления в видеопроцессоре на базе ПЛИС</a:t>
            </a: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026" y="4797500"/>
            <a:ext cx="1052263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0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Кривченко Сергей Константинович</a:t>
            </a:r>
          </a:p>
          <a:p>
            <a:pPr marL="1080000">
              <a:lnSpc>
                <a:spcPct val="12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ТВ, Баранов П.С.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3499337" y="6043203"/>
            <a:ext cx="5682679" cy="46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синтеза для «скользящего» окна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72479"/>
              </p:ext>
            </p:extLst>
          </p:nvPr>
        </p:nvGraphicFramePr>
        <p:xfrm>
          <a:off x="1820055" y="1212476"/>
          <a:ext cx="9038444" cy="3473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1506"/>
                <a:gridCol w="1628400"/>
                <a:gridCol w="1742280"/>
                <a:gridCol w="1573892"/>
                <a:gridCol w="1573892"/>
                <a:gridCol w="968474"/>
              </a:tblGrid>
              <a:tr h="176838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Размер маски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Рабочая частота, МГц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 </a:t>
                      </a:r>
                      <a:r>
                        <a:rPr lang="en-US" sz="1400">
                          <a:effectLst/>
                        </a:rPr>
                        <a:t>ALM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 </a:t>
                      </a:r>
                      <a:r>
                        <a:rPr lang="en-US" sz="1400">
                          <a:effectLst/>
                        </a:rPr>
                        <a:t>DSP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 </a:t>
                      </a:r>
                      <a:r>
                        <a:rPr lang="en-US" sz="1400">
                          <a:effectLst/>
                        </a:rPr>
                        <a:t>RAM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Block memory,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бит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49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235,29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116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49 152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49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208,1</a:t>
                      </a:r>
                      <a:r>
                        <a:rPr lang="en-US" sz="14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260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98 304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845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217,44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475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147 456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3499337" y="6043203"/>
            <a:ext cx="5682679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синтеза для фильтров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42460"/>
              </p:ext>
            </p:extLst>
          </p:nvPr>
        </p:nvGraphicFramePr>
        <p:xfrm>
          <a:off x="1468314" y="439613"/>
          <a:ext cx="9434146" cy="5073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625"/>
                <a:gridCol w="1415661"/>
                <a:gridCol w="1442131"/>
                <a:gridCol w="1442131"/>
                <a:gridCol w="1442131"/>
                <a:gridCol w="1258801"/>
                <a:gridCol w="1215666"/>
              </a:tblGrid>
              <a:tr h="133174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Название фильтра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Размер маски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Частота при синтезе, МГц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ALM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DSP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Количество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RAM </a:t>
                      </a:r>
                      <a:r>
                        <a:rPr lang="ru-RU" sz="1400">
                          <a:effectLst/>
                        </a:rPr>
                        <a:t>блоков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Block memory</a:t>
                      </a:r>
                      <a:r>
                        <a:rPr lang="ru-RU" sz="1400">
                          <a:effectLst/>
                        </a:rPr>
                        <a:t>,</a:t>
                      </a:r>
                      <a:endParaRPr lang="ru-RU" sz="100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бит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69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Медианный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205,21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576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184,67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4 519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184,6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17 990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69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Усредняющий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275,79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273,15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338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267,45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650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69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Гаусса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281,37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114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89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273,9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349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96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247,59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641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25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–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–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6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3499337" y="6043203"/>
            <a:ext cx="5682679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Задержки на обработку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24945"/>
              </p:ext>
            </p:extLst>
          </p:nvPr>
        </p:nvGraphicFramePr>
        <p:xfrm>
          <a:off x="1938123" y="894898"/>
          <a:ext cx="7724622" cy="4107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4320"/>
                <a:gridCol w="2575151"/>
                <a:gridCol w="2575151"/>
              </a:tblGrid>
              <a:tr h="6671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фильтра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Размер маски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Вносимая задержка, нс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Медианный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67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172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330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 dirty="0" smtClean="0">
                          <a:effectLst/>
                        </a:rPr>
                        <a:t>Гаусса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40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47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7х7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54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rowSpan="3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Усредняющий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3х3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40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5х5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>
                          <a:effectLst/>
                        </a:rPr>
                        <a:t>47</a:t>
                      </a:r>
                      <a:endParaRPr lang="ru-RU" sz="100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3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7х7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400" dirty="0">
                          <a:effectLst/>
                        </a:rPr>
                        <a:t>54</a:t>
                      </a:r>
                      <a:endParaRPr lang="ru-RU" sz="10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8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7790" y="365760"/>
            <a:ext cx="10522635" cy="61616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Разработанные архитектуры были реализованы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 языке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Конвейерная архитектура позволяет обеспечить высокую пропускную способность при маленьких задержках. Этапы обработки разбиты на простые и элементарные операции понятные студентам. Студент имеет возможность исправить самостоятельно неполадки: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рассинхронизация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цветовых каналов,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рассинхронизация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самого видеопотока относительно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попробовать другие коэффициенты, частоты тактирования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	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0891" y="6348076"/>
            <a:ext cx="340976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5926" y="661182"/>
            <a:ext cx="10522634" cy="586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проекта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контрольно-статусные регистры для управления модулями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поддерживаемое разрешение до 4к (модифицировать «скользящее окно»)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изображению (априорные оценки уровня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опорного кадра)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алгоритмы (билатеральный, адаптивная медиана и т.д.)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2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467" y="2968284"/>
            <a:ext cx="10820400" cy="8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467" y="2968284"/>
            <a:ext cx="10820400" cy="8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ПОДВАЛЬЧИК!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27940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часто пользуются готовы функциями из различных встроенных и специальных библиотек компьютерного зрения. Однако в образовательных целях полезно знать как все устроено внутри, архитектуру, тонкости реализации и т.д.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качестве видеопроцессора для обработки изображений часто используются ПЛИС. Тогда необходима адаптация программных алгоритмов под аппаратную реализацию.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27940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для всех ПЛИС или САПР есть готовые модули для обработки изображений, поэтому студент должен уметь самостоятельно разработать или собрать из базовых блоков необходимый модуль.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27940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архитектуру модулей, осуществляющих операцию шумоподавления на изображениях, и реализовать их в ПЛИС.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должна быть легко-масштабируемой и достаточно простой для понимания студентов. Иметь возможность управления параметрами синтеза: выбор размера окна, разрядность пиксела, разрешение кадра и т.д.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ТЗ: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Разрешение видеопотока – 1920х1080 пикселов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кадров – 60 Гц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масок – 3х3, 5х5,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7х7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9" y="318655"/>
            <a:ext cx="10522634" cy="625095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выполнения ВКР: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проектируемых модулей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отдельных функциональных блоков</a:t>
            </a: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«скользящего» окна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Медианный фильтр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Гаусса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Усредняющий фильтр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по-черному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Верификация схем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 синтеза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3988" y="6329218"/>
            <a:ext cx="197812" cy="415636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697024" y="6028506"/>
            <a:ext cx="6871854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модуля «скользящего» окна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F:\Downloads\slicing_window_diag (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t="35841" b="24911"/>
          <a:stretch>
            <a:fillRect/>
          </a:stretch>
        </p:blipFill>
        <p:spPr bwMode="auto">
          <a:xfrm>
            <a:off x="2164129" y="915816"/>
            <a:ext cx="7744802" cy="4183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8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3338863" y="5984919"/>
            <a:ext cx="6871854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медианного фильтра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9837" r="1047" b="3265"/>
          <a:stretch>
            <a:fillRect/>
          </a:stretch>
        </p:blipFill>
        <p:spPr bwMode="auto">
          <a:xfrm>
            <a:off x="3493687" y="574919"/>
            <a:ext cx="4818575" cy="164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hsto.org/files/7d8/f62/f4d/7d8f62f4de18422aa6e2b2dd122164b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30"/>
          <a:stretch>
            <a:fillRect/>
          </a:stretch>
        </p:blipFill>
        <p:spPr bwMode="auto">
          <a:xfrm>
            <a:off x="3493687" y="2563934"/>
            <a:ext cx="5688330" cy="3083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3499337" y="6043203"/>
            <a:ext cx="5682679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фильтра Гаусса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hsto.org/files/43e/b08/060/43eb08060548455988c500f8317155f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95661" y="87532"/>
            <a:ext cx="4186287" cy="569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3499337" y="6043203"/>
            <a:ext cx="5682679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измерителя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по-черному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Sergey\Downloads\snr_module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541" y="637857"/>
            <a:ext cx="6535982" cy="4936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319</Words>
  <Application>Microsoft Office PowerPoint</Application>
  <PresentationFormat>Произвольный</PresentationFormat>
  <Paragraphs>182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Кривченко Сергей Константинович</cp:lastModifiedBy>
  <cp:revision>114</cp:revision>
  <dcterms:created xsi:type="dcterms:W3CDTF">2019-06-11T22:24:43Z</dcterms:created>
  <dcterms:modified xsi:type="dcterms:W3CDTF">2021-06-02T12:31:23Z</dcterms:modified>
</cp:coreProperties>
</file>