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3532881475" r:id="rId1"/>
  </p:sldMasterIdLst>
  <p:sldIdLst>
    <p:sldId id="177733220" r:id="rId2"/>
    <p:sldId id="798674624" r:id="rId3"/>
    <p:sldId id="534805056" r:id="rId4"/>
    <p:sldId id="892976714" r:id="rId5"/>
    <p:sldId id="959150787" r:id="rId6"/>
    <p:sldId id="1549355126" r:id="rId7"/>
    <p:sldId id="2028076679" r:id="rId8"/>
    <p:sldId id="534465473" r:id="rId9"/>
    <p:sldId id="2028076682" r:id="rId10"/>
    <p:sldId id="2028076680" r:id="rId11"/>
    <p:sldId id="2028076681" r:id="rId12"/>
    <p:sldId id="2028076683" r:id="rId13"/>
    <p:sldId id="1900839036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500"/>
            </a:lvl2pPr>
            <a:lvl3pPr marL="914400" indent="0" algn="ctr">
              <a:buNone/>
              <a:defRPr sz="135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  <a:lvl6pPr marL="2286000" indent="0" algn="ctr">
              <a:buNone/>
              <a:defRPr sz="1200"/>
            </a:lvl6pPr>
            <a:lvl7pPr marL="2743200" indent="0" algn="ctr">
              <a:buNone/>
              <a:defRPr sz="1200"/>
            </a:lvl7pPr>
            <a:lvl8pPr marL="3200400" indent="0" algn="ctr">
              <a:buNone/>
              <a:defRPr sz="1200"/>
            </a:lvl8pPr>
            <a:lvl9pPr marL="36576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81BAF-440D-4C46-99D2-74058602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6470B-C478-46C5-9FBF-A87A989B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3A0B6-D186-4963-A83A-F21ED9C4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16B2-EE12-4C17-B66F-1EFBBDBB1421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86CA2-4320-4E17-9460-9FAE52DE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D67F3-97FC-4DBC-A298-2C3D3946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A8D-FCF6-42AF-86B4-3F8F7CE6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82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8FC98-0BDB-4C7D-8E60-90A2466F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3"/>
            <a:ext cx="7886700" cy="213955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7E537-F178-4587-ACE6-E5A0FB623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CF6D4-A867-4BF9-B32F-0F2D13B7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16B2-EE12-4C17-B66F-1EFBBDBB1421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0F3B8-A32C-417C-ABB6-A68C1AD3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AAF5A-11AC-4648-A57A-1D2C4E48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1A8D-FCF6-42AF-86B4-3F8F7CE6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3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1500" b="1"/>
            </a:lvl2pPr>
            <a:lvl3pPr marL="914400" indent="0">
              <a:buNone/>
              <a:defRPr sz="1350" b="1"/>
            </a:lvl3pPr>
            <a:lvl4pPr marL="1371600" indent="0">
              <a:buNone/>
              <a:defRPr sz="1200" b="1"/>
            </a:lvl4pPr>
            <a:lvl5pPr marL="1828800" indent="0">
              <a:buNone/>
              <a:defRPr sz="1200" b="1"/>
            </a:lvl5pPr>
            <a:lvl6pPr marL="2286000" indent="0">
              <a:buNone/>
              <a:defRPr sz="1200" b="1"/>
            </a:lvl6pPr>
            <a:lvl7pPr marL="2743200" indent="0">
              <a:buNone/>
              <a:defRPr sz="1200" b="1"/>
            </a:lvl7pPr>
            <a:lvl8pPr marL="3200400" indent="0">
              <a:buNone/>
              <a:defRPr sz="1200" b="1"/>
            </a:lvl8pPr>
            <a:lvl9pPr marL="36576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1500" b="1"/>
            </a:lvl2pPr>
            <a:lvl3pPr marL="914400" indent="0">
              <a:buNone/>
              <a:defRPr sz="1350" b="1"/>
            </a:lvl3pPr>
            <a:lvl4pPr marL="1371600" indent="0">
              <a:buNone/>
              <a:defRPr sz="1200" b="1"/>
            </a:lvl4pPr>
            <a:lvl5pPr marL="1828800" indent="0">
              <a:buNone/>
              <a:defRPr sz="1200" b="1"/>
            </a:lvl5pPr>
            <a:lvl6pPr marL="2286000" indent="0">
              <a:buNone/>
              <a:defRPr sz="1200" b="1"/>
            </a:lvl6pPr>
            <a:lvl7pPr marL="2743200" indent="0">
              <a:buNone/>
              <a:defRPr sz="1200" b="1"/>
            </a:lvl7pPr>
            <a:lvl8pPr marL="3200400" indent="0">
              <a:buNone/>
              <a:defRPr sz="1200" b="1"/>
            </a:lvl8pPr>
            <a:lvl9pPr marL="36576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7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8"/>
            <a:ext cx="4629150" cy="365521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7" cy="2858691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050"/>
            </a:lvl2pPr>
            <a:lvl3pPr marL="914400" indent="0">
              <a:buNone/>
              <a:defRPr sz="900"/>
            </a:lvl3pPr>
            <a:lvl4pPr marL="1371600" indent="0">
              <a:buNone/>
              <a:defRPr sz="750"/>
            </a:lvl4pPr>
            <a:lvl5pPr marL="1828800" indent="0">
              <a:buNone/>
              <a:defRPr sz="750"/>
            </a:lvl5pPr>
            <a:lvl6pPr marL="2286000" indent="0">
              <a:buNone/>
              <a:defRPr sz="750"/>
            </a:lvl6pPr>
            <a:lvl7pPr marL="2743200" indent="0">
              <a:buNone/>
              <a:defRPr sz="750"/>
            </a:lvl7pPr>
            <a:lvl8pPr marL="3200400" indent="0">
              <a:buNone/>
              <a:defRPr sz="750"/>
            </a:lvl8pPr>
            <a:lvl9pPr marL="36576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7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8"/>
            <a:ext cx="4629150" cy="365521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100"/>
            </a:lvl2pPr>
            <a:lvl3pPr marL="914400" indent="0">
              <a:buNone/>
              <a:defRPr sz="1800"/>
            </a:lvl3pPr>
            <a:lvl4pPr marL="1371600" indent="0">
              <a:buNone/>
              <a:defRPr sz="1500"/>
            </a:lvl4pPr>
            <a:lvl5pPr marL="1828800" indent="0">
              <a:buNone/>
              <a:defRPr sz="1500"/>
            </a:lvl5pPr>
            <a:lvl6pPr marL="2286000" indent="0">
              <a:buNone/>
              <a:defRPr sz="1500"/>
            </a:lvl6pPr>
            <a:lvl7pPr marL="2743200" indent="0">
              <a:buNone/>
              <a:defRPr sz="1500"/>
            </a:lvl7pPr>
            <a:lvl8pPr marL="3200400" indent="0">
              <a:buNone/>
              <a:defRPr sz="1500"/>
            </a:lvl8pPr>
            <a:lvl9pPr marL="36576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7" cy="2858691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050"/>
            </a:lvl2pPr>
            <a:lvl3pPr marL="914400" indent="0">
              <a:buNone/>
              <a:defRPr sz="900"/>
            </a:lvl3pPr>
            <a:lvl4pPr marL="1371600" indent="0">
              <a:buNone/>
              <a:defRPr sz="750"/>
            </a:lvl4pPr>
            <a:lvl5pPr marL="1828800" indent="0">
              <a:buNone/>
              <a:defRPr sz="750"/>
            </a:lvl5pPr>
            <a:lvl6pPr marL="2286000" indent="0">
              <a:buNone/>
              <a:defRPr sz="750"/>
            </a:lvl6pPr>
            <a:lvl7pPr marL="2743200" indent="0">
              <a:buNone/>
              <a:defRPr sz="750"/>
            </a:lvl7pPr>
            <a:lvl8pPr marL="3200400" indent="0">
              <a:buNone/>
              <a:defRPr sz="750"/>
            </a:lvl8pPr>
            <a:lvl9pPr marL="36576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E8F3D6-1D0E-49E2-8A83-70AD285E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523A3-FCF8-4B65-96A3-762F022C7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D505E-4B56-451A-AE15-F91688B2D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616B2-EE12-4C17-B66F-1EFBBDBB1421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ED712-F35B-4FE4-ADA5-C0F1F0A44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B974D7-9684-4BF2-A6EB-C4DF3E867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F1A8D-FCF6-42AF-86B4-3F8F7CE6A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238973187" r:id="rId1"/>
    <p:sldLayoutId id="3128554208" r:id="rId2"/>
    <p:sldLayoutId id="3943827992" r:id="rId3"/>
    <p:sldLayoutId id="4217879779" r:id="rId4"/>
    <p:sldLayoutId id="3418098326" r:id="rId5"/>
    <p:sldLayoutId id="2553880222" r:id="rId6"/>
    <p:sldLayoutId id="3946552124" r:id="rId7"/>
    <p:sldLayoutId id="3564623527" r:id="rId8"/>
    <p:sldLayoutId id="3057816249" r:id="rId9"/>
    <p:sldLayoutId id="4064019423" r:id="rId10"/>
    <p:sldLayoutId id="2908364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 1"/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/>
        </p:nvSpPr>
        <p:spPr>
          <a:xfrm>
            <a:off x="5092700" y="482600"/>
            <a:ext cx="190500" cy="381000"/>
          </a:xfrm>
          <a:custGeom>
            <a:avLst/>
            <a:gdLst/>
            <a:ahLst/>
            <a:cxnLst/>
            <a:rect l="0" t="0" r="0" b="0"/>
            <a:pathLst>
              <a:path w="190500" h="381000">
                <a:moveTo>
                  <a:pt x="5715" y="7673"/>
                </a:moveTo>
                <a:lnTo>
                  <a:pt x="190446" y="7673"/>
                </a:lnTo>
                <a:lnTo>
                  <a:pt x="190446" y="377006"/>
                </a:lnTo>
                <a:lnTo>
                  <a:pt x="5715" y="3770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" name="Title 3"/>
          <p:cNvSpPr>
            <a:spLocks noGrp="1"/>
          </p:cNvSpPr>
          <p:nvPr/>
        </p:nvSpPr>
        <p:spPr>
          <a:xfrm>
            <a:off x="5905500" y="419100"/>
            <a:ext cx="190500" cy="381000"/>
          </a:xfrm>
          <a:custGeom>
            <a:avLst/>
            <a:gdLst/>
            <a:ahLst/>
            <a:cxnLst/>
            <a:rect l="0" t="0" r="0" b="0"/>
            <a:pathLst>
              <a:path w="190500" h="381000">
                <a:moveTo>
                  <a:pt x="5301" y="8139"/>
                </a:moveTo>
                <a:lnTo>
                  <a:pt x="190032" y="8139"/>
                </a:lnTo>
                <a:lnTo>
                  <a:pt x="190032" y="377471"/>
                </a:lnTo>
                <a:lnTo>
                  <a:pt x="5301" y="37747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5092700" y="482600"/>
            <a:ext cx="190500" cy="381000"/>
          </a:xfrm>
          <a:custGeom>
            <a:avLst/>
            <a:gdLst/>
            <a:ahLst/>
            <a:cxnLst/>
            <a:rect l="0" t="0" r="0" b="0"/>
            <a:pathLst>
              <a:path w="190500" h="381000">
                <a:moveTo>
                  <a:pt x="5715" y="7673"/>
                </a:moveTo>
                <a:lnTo>
                  <a:pt x="190446" y="7673"/>
                </a:lnTo>
                <a:lnTo>
                  <a:pt x="190446" y="377006"/>
                </a:lnTo>
                <a:lnTo>
                  <a:pt x="5715" y="37700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5905500" y="419100"/>
            <a:ext cx="190500" cy="381000"/>
          </a:xfrm>
          <a:custGeom>
            <a:avLst/>
            <a:gdLst/>
            <a:ahLst/>
            <a:cxnLst/>
            <a:rect l="0" t="0" r="0" b="0"/>
            <a:pathLst>
              <a:path w="190500" h="381000">
                <a:moveTo>
                  <a:pt x="5301" y="8139"/>
                </a:moveTo>
                <a:lnTo>
                  <a:pt x="190032" y="8139"/>
                </a:lnTo>
                <a:lnTo>
                  <a:pt x="190032" y="377471"/>
                </a:lnTo>
                <a:lnTo>
                  <a:pt x="5301" y="37747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1371600" y="2438400"/>
            <a:ext cx="6400800" cy="711200"/>
          </a:xfrm>
          <a:custGeom>
            <a:avLst/>
            <a:gdLst/>
            <a:ahLst/>
            <a:cxnLst/>
            <a:rect l="0" t="0" r="0" b="0"/>
            <a:pathLst>
              <a:path w="6400800" h="711200">
                <a:moveTo>
                  <a:pt x="0" y="4124"/>
                </a:moveTo>
                <a:lnTo>
                  <a:pt x="6400800" y="4124"/>
                </a:lnTo>
                <a:lnTo>
                  <a:pt x="6400800" y="708974"/>
                </a:lnTo>
                <a:lnTo>
                  <a:pt x="0" y="70897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774700">
              <a:lnSpc>
                <a:spcPts val="5100"/>
              </a:lnSpc>
            </a:pPr>
            <a:r>
              <a:rPr lang="en-US" sz="4400" b="1" dirty="0">
                <a:solidFill>
                  <a:srgbClr val="FFFFFF"/>
                </a:solidFill>
                <a:latin typeface="GolosText-Bold"/>
                <a:ea typeface="GolosText-Bold"/>
              </a:rPr>
              <a:t>League of Legends</a:t>
            </a:r>
            <a:endParaRPr sz="4400" b="1" dirty="0">
              <a:solidFill>
                <a:srgbClr val="FFFFFF"/>
              </a:solidFill>
              <a:latin typeface="GolosText-Bold"/>
              <a:ea typeface="GolosText-Bold"/>
            </a:endParaRPr>
          </a:p>
        </p:txBody>
      </p:sp>
      <p:sp>
        <p:nvSpPr>
          <p:cNvPr id="8" name="Title 3"/>
          <p:cNvSpPr>
            <a:spLocks noGrp="1"/>
          </p:cNvSpPr>
          <p:nvPr/>
        </p:nvSpPr>
        <p:spPr>
          <a:xfrm>
            <a:off x="7188200" y="4178300"/>
            <a:ext cx="1955800" cy="812800"/>
          </a:xfrm>
          <a:custGeom>
            <a:avLst/>
            <a:gdLst/>
            <a:ahLst/>
            <a:cxnLst/>
            <a:rect l="0" t="0" r="0" b="0"/>
            <a:pathLst>
              <a:path w="1955800" h="812800">
                <a:moveTo>
                  <a:pt x="8500" y="10750"/>
                </a:moveTo>
                <a:lnTo>
                  <a:pt x="1955800" y="10750"/>
                </a:lnTo>
                <a:lnTo>
                  <a:pt x="1955800" y="811450"/>
                </a:lnTo>
                <a:lnTo>
                  <a:pt x="8500" y="8114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88900">
              <a:lnSpc>
                <a:spcPts val="2100"/>
              </a:lnSpc>
            </a:pPr>
            <a:r>
              <a:rPr lang="ru-RU" sz="1200" dirty="0">
                <a:solidFill>
                  <a:srgbClr val="FFFFFF"/>
                </a:solidFill>
                <a:latin typeface="GolosText-Regular"/>
                <a:ea typeface="GolosText-Regular"/>
              </a:rPr>
              <a:t>Линь Пэн</a:t>
            </a:r>
            <a:endParaRPr sz="1200" dirty="0">
              <a:solidFill>
                <a:srgbClr val="FFFFFF"/>
              </a:solidFill>
              <a:latin typeface="GolosText-Regular"/>
              <a:ea typeface="GolosText-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D786B-0FA3-C62D-E750-89F0D302C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Picture 17">
            <a:extLst>
              <a:ext uri="{FF2B5EF4-FFF2-40B4-BE49-F238E27FC236}">
                <a16:creationId xmlns:a16="http://schemas.microsoft.com/office/drawing/2014/main" id="{FDD15D82-107B-F046-8F21-4F9129F70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DBAEFF9-D2FE-2CC2-4672-14BC32DC213B}"/>
              </a:ext>
            </a:extLst>
          </p:cNvPr>
          <p:cNvSpPr>
            <a:spLocks noGrp="1"/>
          </p:cNvSpPr>
          <p:nvPr/>
        </p:nvSpPr>
        <p:spPr>
          <a:xfrm>
            <a:off x="457200" y="304800"/>
            <a:ext cx="6832600" cy="533400"/>
          </a:xfrm>
          <a:custGeom>
            <a:avLst/>
            <a:gdLst/>
            <a:ahLst/>
            <a:cxnLst/>
            <a:rect l="0" t="0" r="0" b="0"/>
            <a:pathLst>
              <a:path w="6832600" h="533400">
                <a:moveTo>
                  <a:pt x="0" y="1635"/>
                </a:moveTo>
                <a:lnTo>
                  <a:pt x="6824399" y="1635"/>
                </a:lnTo>
                <a:lnTo>
                  <a:pt x="6824399" y="529035"/>
                </a:lnTo>
                <a:lnTo>
                  <a:pt x="0" y="52903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76200">
              <a:lnSpc>
                <a:spcPts val="3600"/>
              </a:lnSpc>
            </a:pPr>
            <a:r>
              <a:rPr sz="2850" b="1">
                <a:solidFill>
                  <a:srgbClr val="000000"/>
                </a:solidFill>
                <a:latin typeface="GolosText-Bold"/>
                <a:ea typeface="GolosText-Bold"/>
              </a:rPr>
              <a:t>Результаты обучения эмбедингов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C91EC5F-00BA-CC4C-F875-0BAEEB75D090}"/>
              </a:ext>
            </a:extLst>
          </p:cNvPr>
          <p:cNvSpPr>
            <a:spLocks noGrp="1"/>
          </p:cNvSpPr>
          <p:nvPr/>
        </p:nvSpPr>
        <p:spPr>
          <a:xfrm>
            <a:off x="609600" y="1079500"/>
            <a:ext cx="3606800" cy="3594100"/>
          </a:xfrm>
          <a:custGeom>
            <a:avLst/>
            <a:gdLst/>
            <a:ahLst/>
            <a:cxnLst/>
            <a:rect l="0" t="0" r="0" b="0"/>
            <a:pathLst>
              <a:path w="3606800" h="3594100">
                <a:moveTo>
                  <a:pt x="10399" y="1299"/>
                </a:moveTo>
                <a:lnTo>
                  <a:pt x="3597975" y="1299"/>
                </a:lnTo>
                <a:lnTo>
                  <a:pt x="3597975" y="3584950"/>
                </a:lnTo>
                <a:lnTo>
                  <a:pt x="10399" y="35849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7A31841-FC73-97B0-96DC-9B216FF2BE3F}"/>
              </a:ext>
            </a:extLst>
          </p:cNvPr>
          <p:cNvSpPr>
            <a:spLocks noGrp="1"/>
          </p:cNvSpPr>
          <p:nvPr/>
        </p:nvSpPr>
        <p:spPr>
          <a:xfrm>
            <a:off x="4673600" y="1155700"/>
            <a:ext cx="3632200" cy="3594100"/>
          </a:xfrm>
          <a:custGeom>
            <a:avLst/>
            <a:gdLst/>
            <a:ahLst/>
            <a:cxnLst/>
            <a:rect l="0" t="0" r="0" b="0"/>
            <a:pathLst>
              <a:path w="3632200" h="3594100">
                <a:moveTo>
                  <a:pt x="6451" y="675"/>
                </a:moveTo>
                <a:lnTo>
                  <a:pt x="3621650" y="675"/>
                </a:lnTo>
                <a:lnTo>
                  <a:pt x="3621650" y="3584325"/>
                </a:lnTo>
                <a:lnTo>
                  <a:pt x="6451" y="35843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7706C0-F436-FF45-EF49-3D4F4F87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31" y="1364810"/>
            <a:ext cx="6842337" cy="30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1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2F61-2F79-EEAF-0324-6AE6EC443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Picture 17">
            <a:extLst>
              <a:ext uri="{FF2B5EF4-FFF2-40B4-BE49-F238E27FC236}">
                <a16:creationId xmlns:a16="http://schemas.microsoft.com/office/drawing/2014/main" id="{53820F71-FFE4-EF52-0453-1B77D4A16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A6EB134-4692-9E9A-9E0D-559FEB155ADB}"/>
              </a:ext>
            </a:extLst>
          </p:cNvPr>
          <p:cNvSpPr>
            <a:spLocks noGrp="1"/>
          </p:cNvSpPr>
          <p:nvPr/>
        </p:nvSpPr>
        <p:spPr>
          <a:xfrm>
            <a:off x="457200" y="304800"/>
            <a:ext cx="6832600" cy="533400"/>
          </a:xfrm>
          <a:custGeom>
            <a:avLst/>
            <a:gdLst/>
            <a:ahLst/>
            <a:cxnLst/>
            <a:rect l="0" t="0" r="0" b="0"/>
            <a:pathLst>
              <a:path w="6832600" h="533400">
                <a:moveTo>
                  <a:pt x="0" y="1635"/>
                </a:moveTo>
                <a:lnTo>
                  <a:pt x="6824399" y="1635"/>
                </a:lnTo>
                <a:lnTo>
                  <a:pt x="6824399" y="529035"/>
                </a:lnTo>
                <a:lnTo>
                  <a:pt x="0" y="52903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76200">
              <a:lnSpc>
                <a:spcPts val="3600"/>
              </a:lnSpc>
            </a:pPr>
            <a:r>
              <a:rPr sz="2850" b="1">
                <a:solidFill>
                  <a:srgbClr val="000000"/>
                </a:solidFill>
                <a:latin typeface="GolosText-Bold"/>
                <a:ea typeface="GolosText-Bold"/>
              </a:rPr>
              <a:t>Результаты обучения эмбедингов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02F4AA6-20F2-48EE-6203-101705B3F3B5}"/>
              </a:ext>
            </a:extLst>
          </p:cNvPr>
          <p:cNvSpPr>
            <a:spLocks noGrp="1"/>
          </p:cNvSpPr>
          <p:nvPr/>
        </p:nvSpPr>
        <p:spPr>
          <a:xfrm>
            <a:off x="609600" y="1079500"/>
            <a:ext cx="3606800" cy="3594100"/>
          </a:xfrm>
          <a:custGeom>
            <a:avLst/>
            <a:gdLst/>
            <a:ahLst/>
            <a:cxnLst/>
            <a:rect l="0" t="0" r="0" b="0"/>
            <a:pathLst>
              <a:path w="3606800" h="3594100">
                <a:moveTo>
                  <a:pt x="10399" y="1299"/>
                </a:moveTo>
                <a:lnTo>
                  <a:pt x="3597975" y="1299"/>
                </a:lnTo>
                <a:lnTo>
                  <a:pt x="3597975" y="3584950"/>
                </a:lnTo>
                <a:lnTo>
                  <a:pt x="10399" y="35849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6A73CD7-F063-6E91-0786-5EC1133527ED}"/>
              </a:ext>
            </a:extLst>
          </p:cNvPr>
          <p:cNvSpPr>
            <a:spLocks noGrp="1"/>
          </p:cNvSpPr>
          <p:nvPr/>
        </p:nvSpPr>
        <p:spPr>
          <a:xfrm>
            <a:off x="4694865" y="1143000"/>
            <a:ext cx="3632200" cy="3594100"/>
          </a:xfrm>
          <a:custGeom>
            <a:avLst/>
            <a:gdLst/>
            <a:ahLst/>
            <a:cxnLst/>
            <a:rect l="0" t="0" r="0" b="0"/>
            <a:pathLst>
              <a:path w="3632200" h="3594100">
                <a:moveTo>
                  <a:pt x="6451" y="675"/>
                </a:moveTo>
                <a:lnTo>
                  <a:pt x="3621650" y="675"/>
                </a:lnTo>
                <a:lnTo>
                  <a:pt x="3621650" y="3584325"/>
                </a:lnTo>
                <a:lnTo>
                  <a:pt x="6451" y="35843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8991D6-30D9-A88F-7A11-09B77465A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56" y="1226576"/>
            <a:ext cx="3048157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E330B-4A26-281B-F656-154DFD4C1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Picture 17">
            <a:extLst>
              <a:ext uri="{FF2B5EF4-FFF2-40B4-BE49-F238E27FC236}">
                <a16:creationId xmlns:a16="http://schemas.microsoft.com/office/drawing/2014/main" id="{9B13E1C7-8AE3-C401-7A50-B74881424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8B59088-751E-12A8-B9EE-DDE9782BE95C}"/>
              </a:ext>
            </a:extLst>
          </p:cNvPr>
          <p:cNvSpPr>
            <a:spLocks noGrp="1"/>
          </p:cNvSpPr>
          <p:nvPr/>
        </p:nvSpPr>
        <p:spPr>
          <a:xfrm>
            <a:off x="457200" y="304800"/>
            <a:ext cx="6832600" cy="533400"/>
          </a:xfrm>
          <a:custGeom>
            <a:avLst/>
            <a:gdLst/>
            <a:ahLst/>
            <a:cxnLst/>
            <a:rect l="0" t="0" r="0" b="0"/>
            <a:pathLst>
              <a:path w="6832600" h="533400">
                <a:moveTo>
                  <a:pt x="0" y="1635"/>
                </a:moveTo>
                <a:lnTo>
                  <a:pt x="6824399" y="1635"/>
                </a:lnTo>
                <a:lnTo>
                  <a:pt x="6824399" y="529035"/>
                </a:lnTo>
                <a:lnTo>
                  <a:pt x="0" y="52903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76200">
              <a:lnSpc>
                <a:spcPts val="3600"/>
              </a:lnSpc>
            </a:pPr>
            <a:r>
              <a:rPr sz="2850" b="1">
                <a:solidFill>
                  <a:srgbClr val="000000"/>
                </a:solidFill>
                <a:latin typeface="GolosText-Bold"/>
                <a:ea typeface="GolosText-Bold"/>
              </a:rPr>
              <a:t>Результаты обучения эмбедингов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CC17026-A151-3D95-0F44-F00B3105194B}"/>
              </a:ext>
            </a:extLst>
          </p:cNvPr>
          <p:cNvSpPr>
            <a:spLocks noGrp="1"/>
          </p:cNvSpPr>
          <p:nvPr/>
        </p:nvSpPr>
        <p:spPr>
          <a:xfrm>
            <a:off x="609600" y="1079500"/>
            <a:ext cx="3606800" cy="3594100"/>
          </a:xfrm>
          <a:custGeom>
            <a:avLst/>
            <a:gdLst/>
            <a:ahLst/>
            <a:cxnLst/>
            <a:rect l="0" t="0" r="0" b="0"/>
            <a:pathLst>
              <a:path w="3606800" h="3594100">
                <a:moveTo>
                  <a:pt x="10399" y="1299"/>
                </a:moveTo>
                <a:lnTo>
                  <a:pt x="3597975" y="1299"/>
                </a:lnTo>
                <a:lnTo>
                  <a:pt x="3597975" y="3584950"/>
                </a:lnTo>
                <a:lnTo>
                  <a:pt x="10399" y="35849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7325AC5-0047-9E27-F45A-651F67C8B126}"/>
              </a:ext>
            </a:extLst>
          </p:cNvPr>
          <p:cNvSpPr>
            <a:spLocks noGrp="1"/>
          </p:cNvSpPr>
          <p:nvPr/>
        </p:nvSpPr>
        <p:spPr>
          <a:xfrm>
            <a:off x="4673600" y="1155700"/>
            <a:ext cx="3632200" cy="3594100"/>
          </a:xfrm>
          <a:custGeom>
            <a:avLst/>
            <a:gdLst/>
            <a:ahLst/>
            <a:cxnLst/>
            <a:rect l="0" t="0" r="0" b="0"/>
            <a:pathLst>
              <a:path w="3632200" h="3594100">
                <a:moveTo>
                  <a:pt x="6451" y="675"/>
                </a:moveTo>
                <a:lnTo>
                  <a:pt x="3621650" y="675"/>
                </a:lnTo>
                <a:lnTo>
                  <a:pt x="3621650" y="3584325"/>
                </a:lnTo>
                <a:lnTo>
                  <a:pt x="6451" y="35843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DB6904-DD00-6C1E-001F-8429DAABA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47" y="1079500"/>
            <a:ext cx="5743084" cy="362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5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5" descr="Picture 25"/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/>
        </p:nvSpPr>
        <p:spPr>
          <a:xfrm>
            <a:off x="457200" y="1790700"/>
            <a:ext cx="8229600" cy="635000"/>
          </a:xfrm>
          <a:custGeom>
            <a:avLst/>
            <a:gdLst/>
            <a:ahLst/>
            <a:cxnLst/>
            <a:rect l="0" t="0" r="0" b="0"/>
            <a:pathLst>
              <a:path w="8229600" h="635000">
                <a:moveTo>
                  <a:pt x="0" y="11112"/>
                </a:moveTo>
                <a:lnTo>
                  <a:pt x="8229600" y="11112"/>
                </a:lnTo>
                <a:lnTo>
                  <a:pt x="8229600" y="631825"/>
                </a:lnTo>
                <a:lnTo>
                  <a:pt x="0" y="6318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" name="Title 3"/>
          <p:cNvSpPr>
            <a:spLocks noGrp="1"/>
          </p:cNvSpPr>
          <p:nvPr/>
        </p:nvSpPr>
        <p:spPr>
          <a:xfrm>
            <a:off x="2654300" y="1536700"/>
            <a:ext cx="3759200" cy="1168400"/>
          </a:xfrm>
          <a:prstGeom prst="rect">
            <a:avLst/>
          </a:prstGeom>
        </p:spPr>
        <p:txBody>
          <a:bodyPr wrap="none" lIns="0" tIns="0" rIns="0" bIns="0"/>
          <a:lstStyle/>
          <a:p>
            <a:pPr marL="647700">
              <a:lnSpc>
                <a:spcPts val="4200"/>
              </a:lnSpc>
            </a:pPr>
            <a:r>
              <a:rPr sz="4400" b="1">
                <a:solidFill>
                  <a:srgbClr val="FFFFFF"/>
                </a:solidFill>
                <a:latin typeface="GolosText-Bold"/>
                <a:ea typeface="GolosText-Bold"/>
              </a:rPr>
              <a:t>Спасибо</a:t>
            </a:r>
          </a:p>
          <a:p>
            <a:pPr>
              <a:lnSpc>
                <a:spcPts val="5300"/>
              </a:lnSpc>
            </a:pPr>
            <a:r>
              <a:rPr sz="4400" b="1">
                <a:solidFill>
                  <a:srgbClr val="FFFFFF"/>
                </a:solidFill>
                <a:latin typeface="GolosText-Bold"/>
                <a:ea typeface="GolosText-Bold"/>
              </a:rPr>
              <a:t>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3"/>
          <p:cNvSpPr>
            <a:spLocks noGrp="1"/>
          </p:cNvSpPr>
          <p:nvPr/>
        </p:nvSpPr>
        <p:spPr>
          <a:xfrm>
            <a:off x="711200" y="1295400"/>
            <a:ext cx="6743700" cy="35796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600"/>
              </a:lnSpc>
            </a:pPr>
            <a:r>
              <a:rPr sz="1600" dirty="0">
                <a:solidFill>
                  <a:srgbClr val="000000"/>
                </a:solidFill>
                <a:latin typeface="GolosText-Regular"/>
                <a:ea typeface="GolosText-Regular"/>
              </a:rPr>
              <a:t>1. </a:t>
            </a:r>
            <a:r>
              <a:rPr lang="ru-RU" sz="1600" dirty="0">
                <a:solidFill>
                  <a:srgbClr val="000000"/>
                </a:solidFill>
                <a:latin typeface="GolosText-Regular"/>
                <a:ea typeface="GolosText-Regular"/>
              </a:rPr>
              <a:t>Помогите начинающим игрокам понять предысторию истории</a:t>
            </a: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711200" y="2006600"/>
            <a:ext cx="6311900" cy="2286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600"/>
              </a:lnSpc>
            </a:pPr>
            <a:r>
              <a:rPr sz="1600" dirty="0">
                <a:solidFill>
                  <a:srgbClr val="000000"/>
                </a:solidFill>
                <a:latin typeface="GolosText-Regular"/>
                <a:ea typeface="GolosText-Regular"/>
              </a:rPr>
              <a:t>2. </a:t>
            </a:r>
            <a:r>
              <a:rPr lang="ru-RU" altLang="zh-CN" sz="1600" dirty="0">
                <a:solidFill>
                  <a:srgbClr val="000000"/>
                </a:solidFill>
                <a:latin typeface="GolosText-Regular"/>
                <a:ea typeface="GolosText-Regular"/>
              </a:rPr>
              <a:t>Помогите начинающим игрокам разобраться в оборудовании и навыках</a:t>
            </a:r>
          </a:p>
          <a:p>
            <a:pPr>
              <a:lnSpc>
                <a:spcPts val="1600"/>
              </a:lnSpc>
            </a:pPr>
            <a:endParaRPr sz="1600" dirty="0">
              <a:solidFill>
                <a:srgbClr val="000000"/>
              </a:solidFill>
              <a:latin typeface="GolosText-Regular"/>
              <a:ea typeface="GolosText-Regular"/>
            </a:endParaRP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685800" y="2755900"/>
            <a:ext cx="6794500" cy="4699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600"/>
              </a:lnSpc>
            </a:pPr>
            <a:r>
              <a:rPr sz="1600" dirty="0">
                <a:solidFill>
                  <a:srgbClr val="000000"/>
                </a:solidFill>
                <a:latin typeface="GolosText-Regular"/>
                <a:ea typeface="GolosText-Regular"/>
              </a:rPr>
              <a:t>3. </a:t>
            </a:r>
            <a:r>
              <a:rPr lang="ru-RU" altLang="zh-CN" sz="1600" dirty="0">
                <a:solidFill>
                  <a:srgbClr val="000000"/>
                </a:solidFill>
                <a:latin typeface="GolosText-Regular"/>
                <a:ea typeface="GolosText-Regular"/>
              </a:rPr>
              <a:t>Анализ факторов, влияющих на победу</a:t>
            </a:r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419100" y="279400"/>
            <a:ext cx="6845300" cy="546100"/>
          </a:xfrm>
          <a:custGeom>
            <a:avLst/>
            <a:gdLst/>
            <a:ahLst/>
            <a:cxnLst/>
            <a:rect l="0" t="0" r="0" b="0"/>
            <a:pathLst>
              <a:path w="6845300" h="546100">
                <a:moveTo>
                  <a:pt x="12475" y="7809"/>
                </a:moveTo>
                <a:lnTo>
                  <a:pt x="6836874" y="7809"/>
                </a:lnTo>
                <a:lnTo>
                  <a:pt x="6836874" y="535209"/>
                </a:lnTo>
                <a:lnTo>
                  <a:pt x="12475" y="53520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88900">
              <a:lnSpc>
                <a:spcPts val="3600"/>
              </a:lnSpc>
            </a:pPr>
            <a:r>
              <a:rPr sz="2850" b="1">
                <a:solidFill>
                  <a:srgbClr val="FFFFFF"/>
                </a:solidFill>
                <a:latin typeface="GolosText-Bold"/>
                <a:ea typeface="GolosText-Bold"/>
              </a:rPr>
              <a:t>Проблемы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Picture 5"/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3"/>
          <p:cNvSpPr>
            <a:spLocks noGrp="1"/>
          </p:cNvSpPr>
          <p:nvPr/>
        </p:nvSpPr>
        <p:spPr>
          <a:xfrm>
            <a:off x="539750" y="1206500"/>
            <a:ext cx="2984500" cy="596900"/>
          </a:xfrm>
          <a:custGeom>
            <a:avLst/>
            <a:gdLst/>
            <a:ahLst/>
            <a:cxnLst/>
            <a:rect l="0" t="0" r="0" b="0"/>
            <a:pathLst>
              <a:path w="2984500" h="596900">
                <a:moveTo>
                  <a:pt x="12699" y="1358"/>
                </a:moveTo>
                <a:lnTo>
                  <a:pt x="2973611" y="1358"/>
                </a:lnTo>
                <a:lnTo>
                  <a:pt x="2973611" y="596443"/>
                </a:lnTo>
                <a:lnTo>
                  <a:pt x="12699" y="59644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88900">
              <a:lnSpc>
                <a:spcPts val="19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GolosText-Bold"/>
                <a:ea typeface="GolosText-Bold"/>
              </a:rPr>
              <a:t>CSDN</a:t>
            </a:r>
            <a:endParaRPr sz="1400" b="1" dirty="0">
              <a:solidFill>
                <a:srgbClr val="000000"/>
              </a:solidFill>
              <a:latin typeface="GolosText-Bold"/>
              <a:ea typeface="GolosText-Bold"/>
            </a:endParaRPr>
          </a:p>
        </p:txBody>
      </p:sp>
      <p:sp>
        <p:nvSpPr>
          <p:cNvPr id="3" name="Title 3"/>
          <p:cNvSpPr>
            <a:spLocks noGrp="1"/>
          </p:cNvSpPr>
          <p:nvPr/>
        </p:nvSpPr>
        <p:spPr>
          <a:xfrm>
            <a:off x="2032000" y="1206500"/>
            <a:ext cx="12700" cy="228600"/>
          </a:xfrm>
          <a:custGeom>
            <a:avLst/>
            <a:gdLst/>
            <a:ahLst/>
            <a:cxnLst/>
            <a:rect l="0" t="0" r="0" b="0"/>
            <a:pathLst>
              <a:path w="12700" h="228600">
                <a:moveTo>
                  <a:pt x="12470" y="10600"/>
                </a:moveTo>
                <a:lnTo>
                  <a:pt x="12470" y="10600"/>
                </a:lnTo>
                <a:lnTo>
                  <a:pt x="12470" y="223840"/>
                </a:lnTo>
                <a:lnTo>
                  <a:pt x="12470" y="223840"/>
                </a:lnTo>
                <a:lnTo>
                  <a:pt x="12470" y="10600"/>
                </a:lnTo>
                <a:close/>
              </a:path>
            </a:pathLst>
          </a:custGeom>
          <a:solidFill>
            <a:srgbClr val="01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457200" y="304800"/>
            <a:ext cx="6832600" cy="533400"/>
          </a:xfrm>
          <a:custGeom>
            <a:avLst/>
            <a:gdLst/>
            <a:ahLst/>
            <a:cxnLst/>
            <a:rect l="0" t="0" r="0" b="0"/>
            <a:pathLst>
              <a:path w="6832600" h="533400">
                <a:moveTo>
                  <a:pt x="0" y="1635"/>
                </a:moveTo>
                <a:lnTo>
                  <a:pt x="6824381" y="1635"/>
                </a:lnTo>
                <a:lnTo>
                  <a:pt x="6824381" y="528918"/>
                </a:lnTo>
                <a:lnTo>
                  <a:pt x="0" y="52891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76200">
              <a:lnSpc>
                <a:spcPts val="3600"/>
              </a:lnSpc>
            </a:pPr>
            <a:r>
              <a:rPr sz="2850" b="1">
                <a:solidFill>
                  <a:srgbClr val="FFFFFF"/>
                </a:solidFill>
                <a:latin typeface="GolosText-Bold"/>
                <a:ea typeface="GolosText-Bold"/>
              </a:rPr>
              <a:t>Источники данных</a:t>
            </a:r>
          </a:p>
        </p:txBody>
      </p:sp>
      <p:sp>
        <p:nvSpPr>
          <p:cNvPr id="8" name="Title 3"/>
          <p:cNvSpPr>
            <a:spLocks noGrp="1"/>
          </p:cNvSpPr>
          <p:nvPr/>
        </p:nvSpPr>
        <p:spPr>
          <a:xfrm>
            <a:off x="5246281" y="3003550"/>
            <a:ext cx="2971800" cy="596900"/>
          </a:xfrm>
          <a:custGeom>
            <a:avLst/>
            <a:gdLst/>
            <a:ahLst/>
            <a:cxnLst/>
            <a:rect l="0" t="0" r="0" b="0"/>
            <a:pathLst>
              <a:path w="2971800" h="596900">
                <a:moveTo>
                  <a:pt x="9071" y="1359"/>
                </a:moveTo>
                <a:lnTo>
                  <a:pt x="2970071" y="1359"/>
                </a:lnTo>
                <a:lnTo>
                  <a:pt x="2970071" y="596558"/>
                </a:lnTo>
                <a:lnTo>
                  <a:pt x="9071" y="59655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88900">
              <a:lnSpc>
                <a:spcPts val="18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GolosText-Bold"/>
                <a:ea typeface="GolosText-Bold"/>
              </a:rPr>
              <a:t>GitHub</a:t>
            </a:r>
          </a:p>
          <a:p>
            <a:pPr marL="88900">
              <a:lnSpc>
                <a:spcPts val="1800"/>
              </a:lnSpc>
            </a:pPr>
            <a:endParaRPr sz="2000" b="1" dirty="0">
              <a:solidFill>
                <a:srgbClr val="000000"/>
              </a:solidFill>
              <a:latin typeface="GolosText-Bold"/>
              <a:ea typeface="GolosText-Bold"/>
            </a:endParaRPr>
          </a:p>
        </p:txBody>
      </p:sp>
      <p:sp>
        <p:nvSpPr>
          <p:cNvPr id="9" name="Title 3"/>
          <p:cNvSpPr>
            <a:spLocks noGrp="1"/>
          </p:cNvSpPr>
          <p:nvPr/>
        </p:nvSpPr>
        <p:spPr>
          <a:xfrm>
            <a:off x="6032500" y="2425700"/>
            <a:ext cx="12700" cy="228600"/>
          </a:xfrm>
          <a:custGeom>
            <a:avLst/>
            <a:gdLst/>
            <a:ahLst/>
            <a:cxnLst/>
            <a:rect l="0" t="0" r="0" b="0"/>
            <a:pathLst>
              <a:path w="12700" h="228600">
                <a:moveTo>
                  <a:pt x="363" y="10599"/>
                </a:moveTo>
                <a:lnTo>
                  <a:pt x="363" y="10599"/>
                </a:lnTo>
                <a:lnTo>
                  <a:pt x="363" y="223840"/>
                </a:lnTo>
                <a:lnTo>
                  <a:pt x="363" y="223840"/>
                </a:lnTo>
                <a:lnTo>
                  <a:pt x="363" y="10599"/>
                </a:lnTo>
                <a:close/>
              </a:path>
            </a:pathLst>
          </a:custGeom>
          <a:solidFill>
            <a:srgbClr val="01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A273F8-B8CD-783A-4402-D82E42ED956A}"/>
              </a:ext>
            </a:extLst>
          </p:cNvPr>
          <p:cNvSpPr txBox="1"/>
          <p:nvPr/>
        </p:nvSpPr>
        <p:spPr>
          <a:xfrm>
            <a:off x="659219" y="1711842"/>
            <a:ext cx="272193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/>
              <a:t>Это набор данных с открытым исходным кодом, содержащий большой объем информации, включая навыки героев и многое другое.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Picture 7"/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3"/>
          <p:cNvSpPr>
            <a:spLocks noGrp="1"/>
          </p:cNvSpPr>
          <p:nvPr/>
        </p:nvSpPr>
        <p:spPr>
          <a:xfrm>
            <a:off x="495300" y="1181100"/>
            <a:ext cx="2984500" cy="596900"/>
          </a:xfrm>
          <a:custGeom>
            <a:avLst/>
            <a:gdLst/>
            <a:ahLst/>
            <a:cxnLst/>
            <a:rect l="0" t="0" r="0" b="0"/>
            <a:pathLst>
              <a:path w="2984500" h="596900">
                <a:moveTo>
                  <a:pt x="12699" y="1358"/>
                </a:moveTo>
                <a:lnTo>
                  <a:pt x="2973698" y="1358"/>
                </a:lnTo>
                <a:lnTo>
                  <a:pt x="2973698" y="596558"/>
                </a:lnTo>
                <a:lnTo>
                  <a:pt x="12699" y="59655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88900">
              <a:lnSpc>
                <a:spcPts val="1900"/>
              </a:lnSpc>
            </a:pPr>
            <a:r>
              <a:rPr sz="1400" b="1">
                <a:solidFill>
                  <a:srgbClr val="000000"/>
                </a:solidFill>
                <a:latin typeface="GolosText-Bold"/>
                <a:ea typeface="GolosText-Bold"/>
              </a:rPr>
              <a:t>Kaggle</a:t>
            </a:r>
          </a:p>
        </p:txBody>
      </p:sp>
      <p:sp>
        <p:nvSpPr>
          <p:cNvPr id="3" name="Title 3"/>
          <p:cNvSpPr>
            <a:spLocks noGrp="1"/>
          </p:cNvSpPr>
          <p:nvPr/>
        </p:nvSpPr>
        <p:spPr>
          <a:xfrm>
            <a:off x="457200" y="304800"/>
            <a:ext cx="6832600" cy="533400"/>
          </a:xfrm>
          <a:custGeom>
            <a:avLst/>
            <a:gdLst/>
            <a:ahLst/>
            <a:cxnLst/>
            <a:rect l="0" t="0" r="0" b="0"/>
            <a:pathLst>
              <a:path w="6832600" h="533400">
                <a:moveTo>
                  <a:pt x="0" y="1635"/>
                </a:moveTo>
                <a:lnTo>
                  <a:pt x="6824399" y="1635"/>
                </a:lnTo>
                <a:lnTo>
                  <a:pt x="6824399" y="529035"/>
                </a:lnTo>
                <a:lnTo>
                  <a:pt x="0" y="52903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76200">
              <a:lnSpc>
                <a:spcPts val="3600"/>
              </a:lnSpc>
            </a:pPr>
            <a:r>
              <a:rPr sz="2850" b="1">
                <a:solidFill>
                  <a:srgbClr val="FFFFFF"/>
                </a:solidFill>
                <a:latin typeface="GolosText-Bold"/>
                <a:ea typeface="GolosText-Bold"/>
              </a:rPr>
              <a:t>Источники данных</a:t>
            </a: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4991100" y="3009900"/>
            <a:ext cx="3644900" cy="1587500"/>
          </a:xfrm>
          <a:custGeom>
            <a:avLst/>
            <a:gdLst/>
            <a:ahLst/>
            <a:cxnLst/>
            <a:rect l="0" t="0" r="0" b="0"/>
            <a:pathLst>
              <a:path w="3644900" h="1587500">
                <a:moveTo>
                  <a:pt x="9071" y="1585"/>
                </a:moveTo>
                <a:lnTo>
                  <a:pt x="3644771" y="1585"/>
                </a:lnTo>
                <a:lnTo>
                  <a:pt x="3644771" y="1575386"/>
                </a:lnTo>
                <a:lnTo>
                  <a:pt x="9071" y="157538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88900">
              <a:lnSpc>
                <a:spcPts val="1500"/>
              </a:lnSpc>
              <a:tabLst>
                <a:tab pos="2476500" algn="l"/>
              </a:tabLst>
            </a:pPr>
            <a:r>
              <a:rPr sz="1050" dirty="0">
                <a:solidFill>
                  <a:srgbClr val="FFFFFF"/>
                </a:solidFill>
                <a:latin typeface="CourierNew"/>
                <a:ea typeface="CourierNew"/>
              </a:rPr>
              <a:t>	</a:t>
            </a:r>
            <a:r>
              <a:rPr sz="1050" dirty="0">
                <a:solidFill>
                  <a:srgbClr val="CE9178"/>
                </a:solidFill>
                <a:latin typeface="CourierNew"/>
                <a:ea typeface="CourierNew"/>
              </a:rPr>
              <a:t>h</a:t>
            </a:r>
          </a:p>
        </p:txBody>
      </p:sp>
      <p:sp>
        <p:nvSpPr>
          <p:cNvPr id="9" name="Title 3"/>
          <p:cNvSpPr>
            <a:spLocks noGrp="1"/>
          </p:cNvSpPr>
          <p:nvPr/>
        </p:nvSpPr>
        <p:spPr>
          <a:xfrm>
            <a:off x="7556500" y="3060700"/>
            <a:ext cx="12700" cy="165100"/>
          </a:xfrm>
          <a:custGeom>
            <a:avLst/>
            <a:gdLst/>
            <a:ahLst/>
            <a:cxnLst/>
            <a:rect l="0" t="0" r="0" b="0"/>
            <a:pathLst>
              <a:path w="12700" h="165100">
                <a:moveTo>
                  <a:pt x="10109" y="5885"/>
                </a:moveTo>
                <a:lnTo>
                  <a:pt x="10109" y="5885"/>
                </a:lnTo>
                <a:lnTo>
                  <a:pt x="10109" y="156946"/>
                </a:lnTo>
                <a:lnTo>
                  <a:pt x="10109" y="156946"/>
                </a:lnTo>
                <a:lnTo>
                  <a:pt x="10109" y="588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Title 3"/>
          <p:cNvSpPr>
            <a:spLocks noGrp="1"/>
          </p:cNvSpPr>
          <p:nvPr/>
        </p:nvSpPr>
        <p:spPr>
          <a:xfrm>
            <a:off x="5664200" y="2438400"/>
            <a:ext cx="12700" cy="228600"/>
          </a:xfrm>
          <a:custGeom>
            <a:avLst/>
            <a:gdLst/>
            <a:ahLst/>
            <a:cxnLst/>
            <a:rect l="0" t="0" r="0" b="0"/>
            <a:pathLst>
              <a:path w="12700" h="228600">
                <a:moveTo>
                  <a:pt x="8104" y="12525"/>
                </a:moveTo>
                <a:lnTo>
                  <a:pt x="8104" y="12525"/>
                </a:lnTo>
                <a:lnTo>
                  <a:pt x="8104" y="225766"/>
                </a:lnTo>
                <a:lnTo>
                  <a:pt x="8104" y="225766"/>
                </a:lnTo>
                <a:lnTo>
                  <a:pt x="8104" y="12525"/>
                </a:lnTo>
                <a:close/>
              </a:path>
            </a:pathLst>
          </a:custGeom>
          <a:solidFill>
            <a:srgbClr val="01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C8DC45-672E-9450-8869-9E692C1CF8FC}"/>
              </a:ext>
            </a:extLst>
          </p:cNvPr>
          <p:cNvSpPr txBox="1"/>
          <p:nvPr/>
        </p:nvSpPr>
        <p:spPr>
          <a:xfrm>
            <a:off x="579474" y="1738423"/>
            <a:ext cx="272518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/>
              <a:t>Этот набор данных предоставляет большой объем информации о League of Legends, включая информацию о героях и информацию об игре.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Picture 8"/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/>
        </p:nvSpPr>
        <p:spPr>
          <a:xfrm>
            <a:off x="457200" y="304800"/>
            <a:ext cx="6832600" cy="533400"/>
          </a:xfrm>
          <a:custGeom>
            <a:avLst/>
            <a:gdLst/>
            <a:ahLst/>
            <a:cxnLst/>
            <a:rect l="0" t="0" r="0" b="0"/>
            <a:pathLst>
              <a:path w="6832600" h="533400">
                <a:moveTo>
                  <a:pt x="0" y="1635"/>
                </a:moveTo>
                <a:lnTo>
                  <a:pt x="6824381" y="1635"/>
                </a:lnTo>
                <a:lnTo>
                  <a:pt x="6824381" y="528918"/>
                </a:lnTo>
                <a:lnTo>
                  <a:pt x="0" y="52891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76200">
              <a:lnSpc>
                <a:spcPts val="3600"/>
              </a:lnSpc>
            </a:pPr>
            <a:r>
              <a:rPr sz="2850" b="1">
                <a:solidFill>
                  <a:srgbClr val="000000"/>
                </a:solidFill>
                <a:latin typeface="GolosText-Bold"/>
                <a:ea typeface="GolosText-Bold"/>
              </a:rPr>
              <a:t>Визуализация онтологии</a:t>
            </a:r>
          </a:p>
        </p:txBody>
      </p:sp>
      <p:sp>
        <p:nvSpPr>
          <p:cNvPr id="2" name="Title 3"/>
          <p:cNvSpPr>
            <a:spLocks noGrp="1"/>
          </p:cNvSpPr>
          <p:nvPr/>
        </p:nvSpPr>
        <p:spPr>
          <a:xfrm>
            <a:off x="457200" y="1143000"/>
            <a:ext cx="2362200" cy="1638300"/>
          </a:xfrm>
          <a:custGeom>
            <a:avLst/>
            <a:gdLst/>
            <a:ahLst/>
            <a:cxnLst/>
            <a:rect l="0" t="0" r="0" b="0"/>
            <a:pathLst>
              <a:path w="2362200" h="1638300">
                <a:moveTo>
                  <a:pt x="0" y="3243"/>
                </a:moveTo>
                <a:lnTo>
                  <a:pt x="2362200" y="3243"/>
                </a:lnTo>
                <a:lnTo>
                  <a:pt x="2362200" y="1632018"/>
                </a:lnTo>
                <a:lnTo>
                  <a:pt x="0" y="163201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" name="Title 3"/>
          <p:cNvSpPr>
            <a:spLocks noGrp="1"/>
          </p:cNvSpPr>
          <p:nvPr/>
        </p:nvSpPr>
        <p:spPr>
          <a:xfrm>
            <a:off x="2819400" y="1143000"/>
            <a:ext cx="2362200" cy="914400"/>
          </a:xfrm>
          <a:custGeom>
            <a:avLst/>
            <a:gdLst/>
            <a:ahLst/>
            <a:cxnLst/>
            <a:rect l="0" t="0" r="0" b="0"/>
            <a:pathLst>
              <a:path w="2362200" h="914400">
                <a:moveTo>
                  <a:pt x="0" y="3243"/>
                </a:moveTo>
                <a:lnTo>
                  <a:pt x="2362200" y="3243"/>
                </a:lnTo>
                <a:lnTo>
                  <a:pt x="2362200" y="908118"/>
                </a:lnTo>
                <a:lnTo>
                  <a:pt x="0" y="90811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5181600" y="1143000"/>
            <a:ext cx="2362200" cy="1143000"/>
          </a:xfrm>
          <a:custGeom>
            <a:avLst/>
            <a:gdLst/>
            <a:ahLst/>
            <a:cxnLst/>
            <a:rect l="0" t="0" r="0" b="0"/>
            <a:pathLst>
              <a:path w="2362200" h="1143000">
                <a:moveTo>
                  <a:pt x="0" y="3243"/>
                </a:moveTo>
                <a:lnTo>
                  <a:pt x="2362200" y="3243"/>
                </a:lnTo>
                <a:lnTo>
                  <a:pt x="2362200" y="1136718"/>
                </a:lnTo>
                <a:lnTo>
                  <a:pt x="0" y="113671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2311400" y="3111500"/>
            <a:ext cx="4495800" cy="1422400"/>
          </a:xfrm>
          <a:custGeom>
            <a:avLst/>
            <a:gdLst/>
            <a:ahLst/>
            <a:cxnLst/>
            <a:rect l="0" t="0" r="0" b="0"/>
            <a:pathLst>
              <a:path w="4495800" h="1422400">
                <a:moveTo>
                  <a:pt x="7249" y="9723"/>
                </a:moveTo>
                <a:lnTo>
                  <a:pt x="4494900" y="9723"/>
                </a:lnTo>
                <a:lnTo>
                  <a:pt x="4494900" y="1417747"/>
                </a:lnTo>
                <a:lnTo>
                  <a:pt x="7249" y="141774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F0C81B-7BB1-4046-14A6-3CEFB855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55700"/>
            <a:ext cx="2222614" cy="18796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802679-3DF0-2FC7-EB5B-B7959B305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353" y="1022720"/>
            <a:ext cx="2574880" cy="36695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Picture 13"/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/>
        </p:nvSpPr>
        <p:spPr>
          <a:xfrm>
            <a:off x="457200" y="304800"/>
            <a:ext cx="6832600" cy="533400"/>
          </a:xfrm>
          <a:custGeom>
            <a:avLst/>
            <a:gdLst/>
            <a:ahLst/>
            <a:cxnLst/>
            <a:rect l="0" t="0" r="0" b="0"/>
            <a:pathLst>
              <a:path w="6832600" h="533400">
                <a:moveTo>
                  <a:pt x="0" y="1635"/>
                </a:moveTo>
                <a:lnTo>
                  <a:pt x="6824399" y="1635"/>
                </a:lnTo>
                <a:lnTo>
                  <a:pt x="6824399" y="529035"/>
                </a:lnTo>
                <a:lnTo>
                  <a:pt x="0" y="52903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76200">
              <a:lnSpc>
                <a:spcPts val="3600"/>
              </a:lnSpc>
            </a:pPr>
            <a:r>
              <a:rPr sz="2850" b="1">
                <a:solidFill>
                  <a:srgbClr val="000000"/>
                </a:solidFill>
                <a:latin typeface="GolosText-Bold"/>
                <a:ea typeface="GolosText-Bold"/>
              </a:rPr>
              <a:t>SPARQL запросы</a:t>
            </a:r>
          </a:p>
        </p:txBody>
      </p:sp>
      <p:sp>
        <p:nvSpPr>
          <p:cNvPr id="2" name="Title 3"/>
          <p:cNvSpPr>
            <a:spLocks noGrp="1"/>
          </p:cNvSpPr>
          <p:nvPr/>
        </p:nvSpPr>
        <p:spPr>
          <a:xfrm>
            <a:off x="740735" y="2197100"/>
            <a:ext cx="5156200" cy="2667000"/>
          </a:xfrm>
          <a:custGeom>
            <a:avLst/>
            <a:gdLst/>
            <a:ahLst/>
            <a:cxnLst/>
            <a:rect l="0" t="0" r="0" b="0"/>
            <a:pathLst>
              <a:path w="5156200" h="2667000">
                <a:moveTo>
                  <a:pt x="5899" y="7775"/>
                </a:moveTo>
                <a:lnTo>
                  <a:pt x="5149400" y="7775"/>
                </a:lnTo>
                <a:lnTo>
                  <a:pt x="5149400" y="2655275"/>
                </a:lnTo>
                <a:lnTo>
                  <a:pt x="5899" y="265527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88900">
              <a:lnSpc>
                <a:spcPts val="1800"/>
              </a:lnSpc>
            </a:pP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PREFIX ex: &lt;http://example.org/hero#&gt;</a:t>
            </a:r>
          </a:p>
          <a:p>
            <a:pPr marL="88900">
              <a:lnSpc>
                <a:spcPts val="1800"/>
              </a:lnSpc>
            </a:pPr>
            <a:endParaRPr lang="en-US" sz="1000" dirty="0">
              <a:solidFill>
                <a:srgbClr val="000000"/>
              </a:solidFill>
              <a:latin typeface="SourceCodePro-Regular"/>
              <a:ea typeface="SourceCodePro-Regular"/>
            </a:endParaRPr>
          </a:p>
          <a:p>
            <a:pPr marL="88900">
              <a:lnSpc>
                <a:spcPts val="1800"/>
              </a:lnSpc>
            </a:pP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SELECT ?name ?title</a:t>
            </a:r>
          </a:p>
          <a:p>
            <a:pPr marL="88900">
              <a:lnSpc>
                <a:spcPts val="1800"/>
              </a:lnSpc>
            </a:pP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WHERE {</a:t>
            </a:r>
          </a:p>
          <a:p>
            <a:pPr marL="88900">
              <a:lnSpc>
                <a:spcPts val="1800"/>
              </a:lnSpc>
            </a:pP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    ?hero </a:t>
            </a:r>
            <a:r>
              <a:rPr lang="en-US" sz="1000" dirty="0" err="1">
                <a:solidFill>
                  <a:srgbClr val="000000"/>
                </a:solidFill>
                <a:latin typeface="SourceCodePro-Regular"/>
                <a:ea typeface="SourceCodePro-Regular"/>
              </a:rPr>
              <a:t>ex:Name</a:t>
            </a: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 ?name .</a:t>
            </a:r>
          </a:p>
          <a:p>
            <a:pPr marL="88900">
              <a:lnSpc>
                <a:spcPts val="1800"/>
              </a:lnSpc>
            </a:pP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    ?hero </a:t>
            </a:r>
            <a:r>
              <a:rPr lang="en-US" sz="1000" dirty="0" err="1">
                <a:solidFill>
                  <a:srgbClr val="000000"/>
                </a:solidFill>
                <a:latin typeface="SourceCodePro-Regular"/>
                <a:ea typeface="SourceCodePro-Regular"/>
              </a:rPr>
              <a:t>ex:Title</a:t>
            </a: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 ?title .</a:t>
            </a:r>
          </a:p>
          <a:p>
            <a:pPr marL="88900">
              <a:lnSpc>
                <a:spcPts val="1800"/>
              </a:lnSpc>
            </a:pP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    ?hero </a:t>
            </a:r>
            <a:r>
              <a:rPr lang="en-US" sz="1000" dirty="0" err="1">
                <a:solidFill>
                  <a:srgbClr val="000000"/>
                </a:solidFill>
                <a:latin typeface="SourceCodePro-Regular"/>
                <a:ea typeface="SourceCodePro-Regular"/>
              </a:rPr>
              <a:t>ex:Tags</a:t>
            </a: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 "Mage" .</a:t>
            </a:r>
          </a:p>
          <a:p>
            <a:pPr marL="88900">
              <a:lnSpc>
                <a:spcPts val="1800"/>
              </a:lnSpc>
            </a:pP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}</a:t>
            </a:r>
          </a:p>
        </p:txBody>
      </p:sp>
      <p:sp>
        <p:nvSpPr>
          <p:cNvPr id="3" name="Title 3"/>
          <p:cNvSpPr>
            <a:spLocks noGrp="1"/>
          </p:cNvSpPr>
          <p:nvPr/>
        </p:nvSpPr>
        <p:spPr>
          <a:xfrm>
            <a:off x="3911600" y="18923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4216400" y="18923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4749800" y="18923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1701800" y="20447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8" name="Title 3"/>
          <p:cNvSpPr>
            <a:spLocks noGrp="1"/>
          </p:cNvSpPr>
          <p:nvPr/>
        </p:nvSpPr>
        <p:spPr>
          <a:xfrm>
            <a:off x="5054600" y="21971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9" name="Title 3"/>
          <p:cNvSpPr>
            <a:spLocks noGrp="1"/>
          </p:cNvSpPr>
          <p:nvPr/>
        </p:nvSpPr>
        <p:spPr>
          <a:xfrm>
            <a:off x="2387600" y="29591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4368800" y="29591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11" name="Title 3"/>
          <p:cNvSpPr>
            <a:spLocks noGrp="1"/>
          </p:cNvSpPr>
          <p:nvPr/>
        </p:nvSpPr>
        <p:spPr>
          <a:xfrm>
            <a:off x="2006600" y="31115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12" name="Title 3"/>
          <p:cNvSpPr>
            <a:spLocks noGrp="1"/>
          </p:cNvSpPr>
          <p:nvPr/>
        </p:nvSpPr>
        <p:spPr>
          <a:xfrm>
            <a:off x="2387600" y="32639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15" name="Title 3"/>
          <p:cNvSpPr>
            <a:spLocks noGrp="1"/>
          </p:cNvSpPr>
          <p:nvPr/>
        </p:nvSpPr>
        <p:spPr>
          <a:xfrm>
            <a:off x="2387600" y="34163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16" name="Title 3"/>
          <p:cNvSpPr>
            <a:spLocks noGrp="1"/>
          </p:cNvSpPr>
          <p:nvPr/>
        </p:nvSpPr>
        <p:spPr>
          <a:xfrm>
            <a:off x="457200" y="1155700"/>
            <a:ext cx="6959600" cy="622300"/>
          </a:xfrm>
          <a:custGeom>
            <a:avLst/>
            <a:gdLst/>
            <a:ahLst/>
            <a:cxnLst/>
            <a:rect l="0" t="0" r="0" b="0"/>
            <a:pathLst>
              <a:path w="6959600" h="622300">
                <a:moveTo>
                  <a:pt x="11424" y="1775"/>
                </a:moveTo>
                <a:lnTo>
                  <a:pt x="6948324" y="1775"/>
                </a:lnTo>
                <a:lnTo>
                  <a:pt x="6948324" y="617375"/>
                </a:lnTo>
                <a:lnTo>
                  <a:pt x="11424" y="61737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88900">
              <a:lnSpc>
                <a:spcPts val="2300"/>
              </a:lnSpc>
            </a:pPr>
            <a:r>
              <a:rPr lang="ru-RU" sz="1400" dirty="0">
                <a:solidFill>
                  <a:srgbClr val="000000"/>
                </a:solidFill>
                <a:latin typeface="ArialMT"/>
                <a:ea typeface="ArialMT"/>
              </a:rPr>
              <a:t>Найдите всех героев-магов и их титулы</a:t>
            </a:r>
            <a:endParaRPr sz="1400" dirty="0">
              <a:solidFill>
                <a:srgbClr val="000000"/>
              </a:solidFill>
              <a:latin typeface="ArialMT"/>
              <a:ea typeface="Arial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Picture 15"/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/>
        </p:nvSpPr>
        <p:spPr>
          <a:xfrm>
            <a:off x="457200" y="304800"/>
            <a:ext cx="6832600" cy="533400"/>
          </a:xfrm>
          <a:custGeom>
            <a:avLst/>
            <a:gdLst/>
            <a:ahLst/>
            <a:cxnLst/>
            <a:rect l="0" t="0" r="0" b="0"/>
            <a:pathLst>
              <a:path w="6832600" h="533400">
                <a:moveTo>
                  <a:pt x="0" y="1635"/>
                </a:moveTo>
                <a:lnTo>
                  <a:pt x="6824399" y="1635"/>
                </a:lnTo>
                <a:lnTo>
                  <a:pt x="6824399" y="529035"/>
                </a:lnTo>
                <a:lnTo>
                  <a:pt x="0" y="52903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76200">
              <a:lnSpc>
                <a:spcPts val="3600"/>
              </a:lnSpc>
            </a:pPr>
            <a:r>
              <a:rPr sz="2850" b="1">
                <a:solidFill>
                  <a:srgbClr val="000000"/>
                </a:solidFill>
                <a:latin typeface="GolosText-Bold"/>
                <a:ea typeface="GolosText-Bold"/>
              </a:rPr>
              <a:t>SPARQL запросы</a:t>
            </a:r>
          </a:p>
        </p:txBody>
      </p:sp>
      <p:sp>
        <p:nvSpPr>
          <p:cNvPr id="2" name="Title 3"/>
          <p:cNvSpPr>
            <a:spLocks noGrp="1"/>
          </p:cNvSpPr>
          <p:nvPr/>
        </p:nvSpPr>
        <p:spPr>
          <a:xfrm>
            <a:off x="767316" y="2297223"/>
            <a:ext cx="5156200" cy="2501900"/>
          </a:xfrm>
          <a:custGeom>
            <a:avLst/>
            <a:gdLst/>
            <a:ahLst/>
            <a:cxnLst/>
            <a:rect l="0" t="0" r="0" b="0"/>
            <a:pathLst>
              <a:path w="5156200" h="2501900">
                <a:moveTo>
                  <a:pt x="5899" y="7775"/>
                </a:moveTo>
                <a:lnTo>
                  <a:pt x="5149400" y="7775"/>
                </a:lnTo>
                <a:lnTo>
                  <a:pt x="5149400" y="2501375"/>
                </a:lnTo>
                <a:lnTo>
                  <a:pt x="5899" y="250137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88900">
              <a:lnSpc>
                <a:spcPts val="1800"/>
              </a:lnSpc>
            </a:pP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PREFIX ex: &lt;http://example.org/items#&gt;</a:t>
            </a:r>
          </a:p>
          <a:p>
            <a:pPr marL="88900">
              <a:lnSpc>
                <a:spcPts val="1800"/>
              </a:lnSpc>
            </a:pP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SELECT ?</a:t>
            </a:r>
            <a:r>
              <a:rPr lang="en-US" sz="1000" dirty="0" err="1">
                <a:solidFill>
                  <a:srgbClr val="000000"/>
                </a:solidFill>
                <a:latin typeface="SourceCodePro-Regular"/>
                <a:ea typeface="SourceCodePro-Regular"/>
              </a:rPr>
              <a:t>itemName</a:t>
            </a: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 ?</a:t>
            </a:r>
            <a:r>
              <a:rPr lang="en-US" sz="1000" dirty="0" err="1">
                <a:solidFill>
                  <a:srgbClr val="000000"/>
                </a:solidFill>
                <a:latin typeface="SourceCodePro-Regular"/>
                <a:ea typeface="SourceCodePro-Regular"/>
              </a:rPr>
              <a:t>mythicPassive</a:t>
            </a:r>
            <a:endParaRPr lang="en-US" sz="1000" dirty="0">
              <a:solidFill>
                <a:srgbClr val="000000"/>
              </a:solidFill>
              <a:latin typeface="SourceCodePro-Regular"/>
              <a:ea typeface="SourceCodePro-Regular"/>
            </a:endParaRPr>
          </a:p>
          <a:p>
            <a:pPr marL="88900">
              <a:lnSpc>
                <a:spcPts val="1800"/>
              </a:lnSpc>
            </a:pP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WHERE {</a:t>
            </a:r>
          </a:p>
          <a:p>
            <a:pPr marL="88900">
              <a:lnSpc>
                <a:spcPts val="1800"/>
              </a:lnSpc>
            </a:pP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    ?item </a:t>
            </a:r>
            <a:r>
              <a:rPr lang="en-US" sz="1000" dirty="0" err="1">
                <a:solidFill>
                  <a:srgbClr val="000000"/>
                </a:solidFill>
                <a:latin typeface="SourceCodePro-Regular"/>
                <a:ea typeface="SourceCodePro-Regular"/>
              </a:rPr>
              <a:t>ex:itemName</a:t>
            </a: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 ?</a:t>
            </a:r>
            <a:r>
              <a:rPr lang="en-US" sz="1000" dirty="0" err="1">
                <a:solidFill>
                  <a:srgbClr val="000000"/>
                </a:solidFill>
                <a:latin typeface="SourceCodePro-Regular"/>
                <a:ea typeface="SourceCodePro-Regular"/>
              </a:rPr>
              <a:t>itemName</a:t>
            </a: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 .</a:t>
            </a:r>
          </a:p>
          <a:p>
            <a:pPr marL="88900">
              <a:lnSpc>
                <a:spcPts val="1800"/>
              </a:lnSpc>
            </a:pP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    ?item </a:t>
            </a:r>
            <a:r>
              <a:rPr lang="en-US" sz="1000" dirty="0" err="1">
                <a:solidFill>
                  <a:srgbClr val="000000"/>
                </a:solidFill>
                <a:latin typeface="SourceCodePro-Regular"/>
                <a:ea typeface="SourceCodePro-Regular"/>
              </a:rPr>
              <a:t>ex:mythicPassive</a:t>
            </a: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 ?</a:t>
            </a:r>
            <a:r>
              <a:rPr lang="en-US" sz="1000" dirty="0" err="1">
                <a:solidFill>
                  <a:srgbClr val="000000"/>
                </a:solidFill>
                <a:latin typeface="SourceCodePro-Regular"/>
                <a:ea typeface="SourceCodePro-Regular"/>
              </a:rPr>
              <a:t>mythicPassive</a:t>
            </a: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 .</a:t>
            </a:r>
          </a:p>
          <a:p>
            <a:pPr marL="88900">
              <a:lnSpc>
                <a:spcPts val="1800"/>
              </a:lnSpc>
            </a:pPr>
            <a:r>
              <a:rPr lang="en-US" sz="1000" dirty="0">
                <a:solidFill>
                  <a:srgbClr val="000000"/>
                </a:solidFill>
                <a:latin typeface="SourceCodePro-Regular"/>
                <a:ea typeface="SourceCodePro-Regular"/>
              </a:rPr>
              <a:t>}</a:t>
            </a:r>
          </a:p>
        </p:txBody>
      </p:sp>
      <p:sp>
        <p:nvSpPr>
          <p:cNvPr id="3" name="Title 3"/>
          <p:cNvSpPr>
            <a:spLocks noGrp="1"/>
          </p:cNvSpPr>
          <p:nvPr/>
        </p:nvSpPr>
        <p:spPr>
          <a:xfrm>
            <a:off x="3911600" y="18923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5" name="Title 3"/>
          <p:cNvSpPr>
            <a:spLocks noGrp="1"/>
          </p:cNvSpPr>
          <p:nvPr/>
        </p:nvSpPr>
        <p:spPr>
          <a:xfrm>
            <a:off x="4216400" y="18923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4749800" y="18923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7" name="Title 3"/>
          <p:cNvSpPr>
            <a:spLocks noGrp="1"/>
          </p:cNvSpPr>
          <p:nvPr/>
        </p:nvSpPr>
        <p:spPr>
          <a:xfrm>
            <a:off x="1701800" y="20447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8" name="Title 3"/>
          <p:cNvSpPr>
            <a:spLocks noGrp="1"/>
          </p:cNvSpPr>
          <p:nvPr/>
        </p:nvSpPr>
        <p:spPr>
          <a:xfrm>
            <a:off x="5054600" y="21971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9" name="Title 3"/>
          <p:cNvSpPr>
            <a:spLocks noGrp="1"/>
          </p:cNvSpPr>
          <p:nvPr/>
        </p:nvSpPr>
        <p:spPr>
          <a:xfrm>
            <a:off x="3302000" y="31115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10" name="Title 3"/>
          <p:cNvSpPr>
            <a:spLocks noGrp="1"/>
          </p:cNvSpPr>
          <p:nvPr/>
        </p:nvSpPr>
        <p:spPr>
          <a:xfrm>
            <a:off x="2616200" y="32639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11" name="Title 3"/>
          <p:cNvSpPr>
            <a:spLocks noGrp="1"/>
          </p:cNvSpPr>
          <p:nvPr/>
        </p:nvSpPr>
        <p:spPr>
          <a:xfrm>
            <a:off x="2616200" y="3416300"/>
            <a:ext cx="190500" cy="762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ts val="100"/>
              </a:lnSpc>
            </a:pPr>
            <a:r>
              <a:rPr sz="1000">
                <a:solidFill>
                  <a:srgbClr val="000000"/>
                </a:solidFill>
                <a:latin typeface="SourceCodePro-Regular"/>
                <a:ea typeface="SourceCodePro-Regular"/>
              </a:rPr>
              <a:t>-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6D0B8D-5D7C-65B3-63B6-41629F3B5E33}"/>
              </a:ext>
            </a:extLst>
          </p:cNvPr>
          <p:cNvSpPr txBox="1"/>
          <p:nvPr/>
        </p:nvSpPr>
        <p:spPr>
          <a:xfrm>
            <a:off x="767316" y="1323753"/>
            <a:ext cx="321989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/>
              <a:t>Запросить названия всех предметов мифического качества и их мифические пассивные эффекты: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Picture 17"/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/>
        </p:nvSpPr>
        <p:spPr>
          <a:xfrm>
            <a:off x="457200" y="304800"/>
            <a:ext cx="6832600" cy="533400"/>
          </a:xfrm>
          <a:custGeom>
            <a:avLst/>
            <a:gdLst/>
            <a:ahLst/>
            <a:cxnLst/>
            <a:rect l="0" t="0" r="0" b="0"/>
            <a:pathLst>
              <a:path w="6832600" h="533400">
                <a:moveTo>
                  <a:pt x="0" y="1635"/>
                </a:moveTo>
                <a:lnTo>
                  <a:pt x="6824399" y="1635"/>
                </a:lnTo>
                <a:lnTo>
                  <a:pt x="6824399" y="529035"/>
                </a:lnTo>
                <a:lnTo>
                  <a:pt x="0" y="52903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76200">
              <a:lnSpc>
                <a:spcPts val="3600"/>
              </a:lnSpc>
            </a:pPr>
            <a:r>
              <a:rPr sz="2850" b="1">
                <a:solidFill>
                  <a:srgbClr val="000000"/>
                </a:solidFill>
                <a:latin typeface="GolosText-Bold"/>
                <a:ea typeface="GolosText-Bold"/>
              </a:rPr>
              <a:t>Результаты обучения эмбедингов</a:t>
            </a:r>
          </a:p>
        </p:txBody>
      </p:sp>
      <p:sp>
        <p:nvSpPr>
          <p:cNvPr id="2" name="Title 3"/>
          <p:cNvSpPr>
            <a:spLocks noGrp="1"/>
          </p:cNvSpPr>
          <p:nvPr/>
        </p:nvSpPr>
        <p:spPr>
          <a:xfrm>
            <a:off x="609600" y="1079500"/>
            <a:ext cx="3606800" cy="3594100"/>
          </a:xfrm>
          <a:custGeom>
            <a:avLst/>
            <a:gdLst/>
            <a:ahLst/>
            <a:cxnLst/>
            <a:rect l="0" t="0" r="0" b="0"/>
            <a:pathLst>
              <a:path w="3606800" h="3594100">
                <a:moveTo>
                  <a:pt x="10399" y="1299"/>
                </a:moveTo>
                <a:lnTo>
                  <a:pt x="3597975" y="1299"/>
                </a:lnTo>
                <a:lnTo>
                  <a:pt x="3597975" y="3584950"/>
                </a:lnTo>
                <a:lnTo>
                  <a:pt x="10399" y="35849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" name="Title 3"/>
          <p:cNvSpPr>
            <a:spLocks noGrp="1"/>
          </p:cNvSpPr>
          <p:nvPr/>
        </p:nvSpPr>
        <p:spPr>
          <a:xfrm>
            <a:off x="4673600" y="1155700"/>
            <a:ext cx="3632200" cy="3594100"/>
          </a:xfrm>
          <a:custGeom>
            <a:avLst/>
            <a:gdLst/>
            <a:ahLst/>
            <a:cxnLst/>
            <a:rect l="0" t="0" r="0" b="0"/>
            <a:pathLst>
              <a:path w="3632200" h="3594100">
                <a:moveTo>
                  <a:pt x="6451" y="675"/>
                </a:moveTo>
                <a:lnTo>
                  <a:pt x="3621650" y="675"/>
                </a:lnTo>
                <a:lnTo>
                  <a:pt x="3621650" y="3584325"/>
                </a:lnTo>
                <a:lnTo>
                  <a:pt x="6451" y="35843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6D2BB5-EE47-CB77-2DD6-13771D755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05" y="1143000"/>
            <a:ext cx="7205330" cy="3594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21AD6-A8EF-5C7E-F32B-766C08C1D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Picture 17">
            <a:extLst>
              <a:ext uri="{FF2B5EF4-FFF2-40B4-BE49-F238E27FC236}">
                <a16:creationId xmlns:a16="http://schemas.microsoft.com/office/drawing/2014/main" id="{164BF95C-FE9A-3028-776B-7CB82C4966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17B32F6-7E3E-FFE4-4ADD-33FF688B1387}"/>
              </a:ext>
            </a:extLst>
          </p:cNvPr>
          <p:cNvSpPr>
            <a:spLocks noGrp="1"/>
          </p:cNvSpPr>
          <p:nvPr/>
        </p:nvSpPr>
        <p:spPr>
          <a:xfrm>
            <a:off x="457200" y="304800"/>
            <a:ext cx="6832600" cy="533400"/>
          </a:xfrm>
          <a:custGeom>
            <a:avLst/>
            <a:gdLst/>
            <a:ahLst/>
            <a:cxnLst/>
            <a:rect l="0" t="0" r="0" b="0"/>
            <a:pathLst>
              <a:path w="6832600" h="533400">
                <a:moveTo>
                  <a:pt x="0" y="1635"/>
                </a:moveTo>
                <a:lnTo>
                  <a:pt x="6824399" y="1635"/>
                </a:lnTo>
                <a:lnTo>
                  <a:pt x="6824399" y="529035"/>
                </a:lnTo>
                <a:lnTo>
                  <a:pt x="0" y="52903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pPr marL="76200">
              <a:lnSpc>
                <a:spcPts val="3600"/>
              </a:lnSpc>
            </a:pPr>
            <a:r>
              <a:rPr sz="2850" b="1">
                <a:solidFill>
                  <a:srgbClr val="000000"/>
                </a:solidFill>
                <a:latin typeface="GolosText-Bold"/>
                <a:ea typeface="GolosText-Bold"/>
              </a:rPr>
              <a:t>Результаты обучения эмбедингов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98341CB-09D7-2C3F-C910-4F531D53EEC6}"/>
              </a:ext>
            </a:extLst>
          </p:cNvPr>
          <p:cNvSpPr>
            <a:spLocks noGrp="1"/>
          </p:cNvSpPr>
          <p:nvPr/>
        </p:nvSpPr>
        <p:spPr>
          <a:xfrm>
            <a:off x="609600" y="1079500"/>
            <a:ext cx="3606800" cy="3594100"/>
          </a:xfrm>
          <a:custGeom>
            <a:avLst/>
            <a:gdLst/>
            <a:ahLst/>
            <a:cxnLst/>
            <a:rect l="0" t="0" r="0" b="0"/>
            <a:pathLst>
              <a:path w="3606800" h="3594100">
                <a:moveTo>
                  <a:pt x="10399" y="1299"/>
                </a:moveTo>
                <a:lnTo>
                  <a:pt x="3597975" y="1299"/>
                </a:lnTo>
                <a:lnTo>
                  <a:pt x="3597975" y="3584950"/>
                </a:lnTo>
                <a:lnTo>
                  <a:pt x="10399" y="358495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ED366EC-EE0A-85FD-3BB0-977EA4447F20}"/>
              </a:ext>
            </a:extLst>
          </p:cNvPr>
          <p:cNvSpPr>
            <a:spLocks noGrp="1"/>
          </p:cNvSpPr>
          <p:nvPr/>
        </p:nvSpPr>
        <p:spPr>
          <a:xfrm>
            <a:off x="4673600" y="1155700"/>
            <a:ext cx="3632200" cy="3594100"/>
          </a:xfrm>
          <a:custGeom>
            <a:avLst/>
            <a:gdLst/>
            <a:ahLst/>
            <a:cxnLst/>
            <a:rect l="0" t="0" r="0" b="0"/>
            <a:pathLst>
              <a:path w="3632200" h="3594100">
                <a:moveTo>
                  <a:pt x="6451" y="675"/>
                </a:moveTo>
                <a:lnTo>
                  <a:pt x="3621650" y="675"/>
                </a:lnTo>
                <a:lnTo>
                  <a:pt x="3621650" y="3584325"/>
                </a:lnTo>
                <a:lnTo>
                  <a:pt x="6451" y="358432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3B38BE-F871-EB04-2C2D-FD175BCEC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74" y="1261848"/>
            <a:ext cx="5876975" cy="33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3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全屏显示(16:9)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ArialMT</vt:lpstr>
      <vt:lpstr>CourierNew</vt:lpstr>
      <vt:lpstr>GolosText-Bold</vt:lpstr>
      <vt:lpstr>GolosText-Regular</vt:lpstr>
      <vt:lpstr>SourceCodePro-Regular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林 小</cp:lastModifiedBy>
  <cp:revision>2</cp:revision>
  <dcterms:modified xsi:type="dcterms:W3CDTF">2025-03-09T14:49:52Z</dcterms:modified>
</cp:coreProperties>
</file>