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lear Sans Bold" charset="1" panose="020B0803030202020304"/>
      <p:regular r:id="rId10"/>
    </p:embeddedFont>
    <p:embeddedFont>
      <p:font typeface="Clear Sans Bold Italics" charset="1" panose="020B0803030202090304"/>
      <p:regular r:id="rId11"/>
    </p:embeddedFont>
    <p:embeddedFont>
      <p:font typeface="Clear Sans Regular" charset="1" panose="020B0503030202020304"/>
      <p:regular r:id="rId12"/>
    </p:embeddedFont>
    <p:embeddedFont>
      <p:font typeface="Clear Sans Regular Bold" charset="1" panose="020B0603030202020304"/>
      <p:regular r:id="rId13"/>
    </p:embeddedFont>
    <p:embeddedFont>
      <p:font typeface="Clear Sans Regular Italics" charset="1" panose="020B0503030202090304"/>
      <p:regular r:id="rId14"/>
    </p:embeddedFont>
    <p:embeddedFont>
      <p:font typeface="Clear Sans Regular Bold Italics" charset="1" panose="020B06030302020903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9144000" y="3333880"/>
            <a:ext cx="8217084" cy="2132444"/>
            <a:chOff x="0" y="0"/>
            <a:chExt cx="10956112" cy="2843258"/>
          </a:xfrm>
        </p:grpSpPr>
        <p:sp>
          <p:nvSpPr>
            <p:cNvPr name="TextBox 3" id="3"/>
            <p:cNvSpPr txBox="true"/>
            <p:nvPr/>
          </p:nvSpPr>
          <p:spPr>
            <a:xfrm rot="0">
              <a:off x="0" y="1368999"/>
              <a:ext cx="10956112" cy="1474259"/>
            </a:xfrm>
            <a:prstGeom prst="rect">
              <a:avLst/>
            </a:prstGeom>
          </p:spPr>
          <p:txBody>
            <a:bodyPr anchor="t" rtlCol="false" tIns="0" lIns="0" bIns="0" rIns="0">
              <a:spAutoFit/>
            </a:bodyPr>
            <a:lstStyle/>
            <a:p>
              <a:pPr>
                <a:lnSpc>
                  <a:spcPts val="8000"/>
                </a:lnSpc>
              </a:pPr>
              <a:r>
                <a:rPr lang="en-US" sz="8000">
                  <a:solidFill>
                    <a:srgbClr val="F7B4A7"/>
                  </a:solidFill>
                  <a:latin typeface="Clear Sans Bold Bold"/>
                </a:rPr>
                <a:t>EduBridge</a:t>
              </a:r>
            </a:p>
          </p:txBody>
        </p:sp>
        <p:sp>
          <p:nvSpPr>
            <p:cNvPr name="TextBox 4" id="4"/>
            <p:cNvSpPr txBox="true"/>
            <p:nvPr/>
          </p:nvSpPr>
          <p:spPr>
            <a:xfrm rot="0">
              <a:off x="0" y="-47625"/>
              <a:ext cx="10956112" cy="525145"/>
            </a:xfrm>
            <a:prstGeom prst="rect">
              <a:avLst/>
            </a:prstGeom>
          </p:spPr>
          <p:txBody>
            <a:bodyPr anchor="t" rtlCol="false" tIns="0" lIns="0" bIns="0" rIns="0">
              <a:spAutoFit/>
            </a:bodyPr>
            <a:lstStyle/>
            <a:p>
              <a:pPr>
                <a:lnSpc>
                  <a:spcPts val="3359"/>
                </a:lnSpc>
              </a:pPr>
            </a:p>
          </p:txBody>
        </p:sp>
      </p:grpSp>
      <p:sp>
        <p:nvSpPr>
          <p:cNvPr name="Freeform 5" id="5"/>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1876152" y="3086100"/>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397294"/>
            <a:ext cx="9768230" cy="5607981"/>
            <a:chOff x="0" y="0"/>
            <a:chExt cx="13024306" cy="7477308"/>
          </a:xfrm>
        </p:grpSpPr>
        <p:sp>
          <p:nvSpPr>
            <p:cNvPr name="TextBox 4" id="4"/>
            <p:cNvSpPr txBox="true"/>
            <p:nvPr/>
          </p:nvSpPr>
          <p:spPr>
            <a:xfrm rot="0">
              <a:off x="0" y="85725"/>
              <a:ext cx="13024306" cy="1207135"/>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What is EduBridge</a:t>
              </a:r>
            </a:p>
          </p:txBody>
        </p:sp>
        <p:sp>
          <p:nvSpPr>
            <p:cNvPr name="TextBox 5" id="5"/>
            <p:cNvSpPr txBox="true"/>
            <p:nvPr/>
          </p:nvSpPr>
          <p:spPr>
            <a:xfrm rot="0">
              <a:off x="0" y="2031971"/>
              <a:ext cx="12478551" cy="5445337"/>
            </a:xfrm>
            <a:prstGeom prst="rect">
              <a:avLst/>
            </a:prstGeom>
          </p:spPr>
          <p:txBody>
            <a:bodyPr anchor="t" rtlCol="false" tIns="0" lIns="0" bIns="0" rIns="0">
              <a:spAutoFit/>
            </a:bodyPr>
            <a:lstStyle/>
            <a:p>
              <a:pPr>
                <a:lnSpc>
                  <a:spcPts val="4060"/>
                </a:lnSpc>
              </a:pPr>
              <a:r>
                <a:rPr lang="en-US" sz="2900">
                  <a:solidFill>
                    <a:srgbClr val="2B4B82"/>
                  </a:solidFill>
                  <a:latin typeface="Clear Sans Regular"/>
                </a:rPr>
                <a:t>Edu-Connect is a platform where education is redefined using a website to connect both teachers and students alike, creating a platform where interactions between the two are simplified using a database where the teachers are able to upload tasks to their dedicated courses and grade those tasks, and students are able to take courses, read the materials of all the courses, whilst also being able to submit their finished work.</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642276"/>
          <a:ext cx="6123084" cy="1638300"/>
        </p:xfrm>
        <a:graphic>
          <a:graphicData uri="http://schemas.openxmlformats.org/drawingml/2006/table">
            <a:tbl>
              <a:tblPr/>
              <a:tblGrid>
                <a:gridCol w="6123084"/>
              </a:tblGrid>
              <a:tr h="1638300">
                <a:tc>
                  <a:txBody>
                    <a:bodyPr anchor="t" rtlCol="false"/>
                    <a:lstStyle/>
                    <a:p>
                      <a:pPr algn="ctr">
                        <a:lnSpc>
                          <a:spcPts val="7840"/>
                        </a:lnSpc>
                        <a:defRPr/>
                      </a:pPr>
                      <a:r>
                        <a:rPr lang="en-US" sz="5600">
                          <a:solidFill>
                            <a:srgbClr val="F7B4A7"/>
                          </a:solidFill>
                          <a:latin typeface="Clear Sans Bold Bold"/>
                        </a:rPr>
                        <a:t>Admin Flowchart</a:t>
                      </a:r>
                      <a:endParaRPr lang="en-US" sz="1100"/>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bl>
          </a:graphicData>
        </a:graphic>
      </p:graphicFrame>
      <p:sp>
        <p:nvSpPr>
          <p:cNvPr name="Freeform 3" id="3"/>
          <p:cNvSpPr/>
          <p:nvPr/>
        </p:nvSpPr>
        <p:spPr>
          <a:xfrm flipH="false" flipV="false" rot="0">
            <a:off x="15249483" y="-2351024"/>
            <a:ext cx="5357753" cy="5591583"/>
          </a:xfrm>
          <a:custGeom>
            <a:avLst/>
            <a:gdLst/>
            <a:ahLst/>
            <a:cxnLst/>
            <a:rect r="r" b="b" t="t" l="l"/>
            <a:pathLst>
              <a:path h="5591583" w="5357753">
                <a:moveTo>
                  <a:pt x="0" y="0"/>
                </a:moveTo>
                <a:lnTo>
                  <a:pt x="5357753" y="0"/>
                </a:lnTo>
                <a:lnTo>
                  <a:pt x="5357753" y="5591583"/>
                </a:lnTo>
                <a:lnTo>
                  <a:pt x="0" y="55915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305840">
            <a:off x="-191855" y="908228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73927" y="2667779"/>
            <a:ext cx="6832631" cy="6777677"/>
          </a:xfrm>
          <a:custGeom>
            <a:avLst/>
            <a:gdLst/>
            <a:ahLst/>
            <a:cxnLst/>
            <a:rect r="r" b="b" t="t" l="l"/>
            <a:pathLst>
              <a:path h="6777677" w="6832631">
                <a:moveTo>
                  <a:pt x="0" y="0"/>
                </a:moveTo>
                <a:lnTo>
                  <a:pt x="6832631" y="0"/>
                </a:lnTo>
                <a:lnTo>
                  <a:pt x="6832631" y="6777677"/>
                </a:lnTo>
                <a:lnTo>
                  <a:pt x="0" y="6777677"/>
                </a:lnTo>
                <a:lnTo>
                  <a:pt x="0" y="0"/>
                </a:lnTo>
                <a:close/>
              </a:path>
            </a:pathLst>
          </a:custGeom>
          <a:blipFill>
            <a:blip r:embed="rId6"/>
            <a:stretch>
              <a:fillRect l="0" t="0" r="0" b="0"/>
            </a:stretch>
          </a:blipFill>
        </p:spPr>
      </p:sp>
      <p:graphicFrame>
        <p:nvGraphicFramePr>
          <p:cNvPr name="Table 6" id="6"/>
          <p:cNvGraphicFramePr>
            <a:graphicFrameLocks noGrp="true"/>
          </p:cNvGraphicFramePr>
          <p:nvPr/>
        </p:nvGraphicFramePr>
        <p:xfrm>
          <a:off x="8461974" y="642276"/>
          <a:ext cx="6787509" cy="1638300"/>
        </p:xfrm>
        <a:graphic>
          <a:graphicData uri="http://schemas.openxmlformats.org/drawingml/2006/table">
            <a:tbl>
              <a:tblPr/>
              <a:tblGrid>
                <a:gridCol w="6787509"/>
              </a:tblGrid>
              <a:tr h="1638300">
                <a:tc>
                  <a:txBody>
                    <a:bodyPr anchor="t" rtlCol="false"/>
                    <a:lstStyle/>
                    <a:p>
                      <a:pPr algn="ctr">
                        <a:lnSpc>
                          <a:spcPts val="7840"/>
                        </a:lnSpc>
                        <a:defRPr/>
                      </a:pPr>
                      <a:r>
                        <a:rPr lang="en-US" sz="5600">
                          <a:solidFill>
                            <a:srgbClr val="F7B4A7"/>
                          </a:solidFill>
                          <a:latin typeface="Clear Sans Bold Bold"/>
                        </a:rPr>
                        <a:t>Teacher Flowchart</a:t>
                      </a:r>
                      <a:endParaRPr lang="en-US" sz="1100"/>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bl>
          </a:graphicData>
        </a:graphic>
      </p:graphicFrame>
      <p:sp>
        <p:nvSpPr>
          <p:cNvPr name="Freeform 7" id="7"/>
          <p:cNvSpPr/>
          <p:nvPr/>
        </p:nvSpPr>
        <p:spPr>
          <a:xfrm flipH="false" flipV="false" rot="0">
            <a:off x="8824401" y="2959959"/>
            <a:ext cx="6062655" cy="6193316"/>
          </a:xfrm>
          <a:custGeom>
            <a:avLst/>
            <a:gdLst/>
            <a:ahLst/>
            <a:cxnLst/>
            <a:rect r="r" b="b" t="t" l="l"/>
            <a:pathLst>
              <a:path h="6193316" w="6062655">
                <a:moveTo>
                  <a:pt x="0" y="0"/>
                </a:moveTo>
                <a:lnTo>
                  <a:pt x="6062655" y="0"/>
                </a:lnTo>
                <a:lnTo>
                  <a:pt x="6062655" y="6193316"/>
                </a:lnTo>
                <a:lnTo>
                  <a:pt x="0" y="6193316"/>
                </a:lnTo>
                <a:lnTo>
                  <a:pt x="0" y="0"/>
                </a:lnTo>
                <a:close/>
              </a:path>
            </a:pathLst>
          </a:custGeom>
          <a:blipFill>
            <a:blip r:embed="rId7"/>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395279" y="4324350"/>
          <a:ext cx="7199910" cy="1638300"/>
        </p:xfrm>
        <a:graphic>
          <a:graphicData uri="http://schemas.openxmlformats.org/drawingml/2006/table">
            <a:tbl>
              <a:tblPr/>
              <a:tblGrid>
                <a:gridCol w="7199910"/>
              </a:tblGrid>
              <a:tr h="1638300">
                <a:tc>
                  <a:txBody>
                    <a:bodyPr anchor="t" rtlCol="false"/>
                    <a:lstStyle/>
                    <a:p>
                      <a:pPr algn="ctr">
                        <a:lnSpc>
                          <a:spcPts val="7840"/>
                        </a:lnSpc>
                        <a:defRPr/>
                      </a:pPr>
                      <a:r>
                        <a:rPr lang="en-US" sz="5600">
                          <a:solidFill>
                            <a:srgbClr val="F7B4A7"/>
                          </a:solidFill>
                          <a:latin typeface="Clear Sans Bold"/>
                        </a:rPr>
                        <a:t>Student Flowchart</a:t>
                      </a:r>
                      <a:endParaRPr lang="en-US" sz="1100"/>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bl>
          </a:graphicData>
        </a:graphic>
      </p:graphicFrame>
      <p:sp>
        <p:nvSpPr>
          <p:cNvPr name="Freeform 3" id="3"/>
          <p:cNvSpPr/>
          <p:nvPr/>
        </p:nvSpPr>
        <p:spPr>
          <a:xfrm flipH="false" flipV="false" rot="0">
            <a:off x="15249483" y="-2351024"/>
            <a:ext cx="5357753" cy="5591583"/>
          </a:xfrm>
          <a:custGeom>
            <a:avLst/>
            <a:gdLst/>
            <a:ahLst/>
            <a:cxnLst/>
            <a:rect r="r" b="b" t="t" l="l"/>
            <a:pathLst>
              <a:path h="5591583" w="5357753">
                <a:moveTo>
                  <a:pt x="0" y="0"/>
                </a:moveTo>
                <a:lnTo>
                  <a:pt x="5357753" y="0"/>
                </a:lnTo>
                <a:lnTo>
                  <a:pt x="5357753" y="5591583"/>
                </a:lnTo>
                <a:lnTo>
                  <a:pt x="0" y="55915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305840">
            <a:off x="-191855" y="908228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367639" y="286699"/>
            <a:ext cx="6966217" cy="9713603"/>
          </a:xfrm>
          <a:custGeom>
            <a:avLst/>
            <a:gdLst/>
            <a:ahLst/>
            <a:cxnLst/>
            <a:rect r="r" b="b" t="t" l="l"/>
            <a:pathLst>
              <a:path h="9713603" w="6966217">
                <a:moveTo>
                  <a:pt x="0" y="0"/>
                </a:moveTo>
                <a:lnTo>
                  <a:pt x="6966218" y="0"/>
                </a:lnTo>
                <a:lnTo>
                  <a:pt x="6966218" y="9713602"/>
                </a:lnTo>
                <a:lnTo>
                  <a:pt x="0" y="9713602"/>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830885" y="524654"/>
          <a:ext cx="2626230" cy="2143125"/>
        </p:xfrm>
        <a:graphic>
          <a:graphicData uri="http://schemas.openxmlformats.org/drawingml/2006/table">
            <a:tbl>
              <a:tblPr/>
              <a:tblGrid>
                <a:gridCol w="924197"/>
              </a:tblGrid>
              <a:tr h="2143125">
                <a:tc>
                  <a:txBody>
                    <a:bodyPr anchor="t" rtlCol="false"/>
                    <a:lstStyle/>
                    <a:p>
                      <a:pPr algn="l">
                        <a:lnSpc>
                          <a:spcPts val="11340"/>
                        </a:lnSpc>
                        <a:defRPr/>
                      </a:pPr>
                      <a:r>
                        <a:rPr lang="en-US" sz="8100">
                          <a:solidFill>
                            <a:srgbClr val="F7B4A7"/>
                          </a:solidFill>
                          <a:latin typeface="Clear Sans Bold Bold"/>
                        </a:rPr>
                        <a:t>UML</a:t>
                      </a:r>
                      <a:endParaRPr lang="en-US" sz="1100"/>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bl>
          </a:graphicData>
        </a:graphic>
      </p:graphicFrame>
      <p:sp>
        <p:nvSpPr>
          <p:cNvPr name="Freeform 3" id="3"/>
          <p:cNvSpPr/>
          <p:nvPr/>
        </p:nvSpPr>
        <p:spPr>
          <a:xfrm flipH="false" flipV="false" rot="0">
            <a:off x="3889370" y="2806105"/>
            <a:ext cx="10509260" cy="7196729"/>
          </a:xfrm>
          <a:custGeom>
            <a:avLst/>
            <a:gdLst/>
            <a:ahLst/>
            <a:cxnLst/>
            <a:rect r="r" b="b" t="t" l="l"/>
            <a:pathLst>
              <a:path h="7196729" w="10509260">
                <a:moveTo>
                  <a:pt x="0" y="0"/>
                </a:moveTo>
                <a:lnTo>
                  <a:pt x="10509260" y="0"/>
                </a:lnTo>
                <a:lnTo>
                  <a:pt x="10509260" y="7196729"/>
                </a:lnTo>
                <a:lnTo>
                  <a:pt x="0" y="7196729"/>
                </a:lnTo>
                <a:lnTo>
                  <a:pt x="0" y="0"/>
                </a:lnTo>
                <a:close/>
              </a:path>
            </a:pathLst>
          </a:custGeom>
          <a:blipFill>
            <a:blip r:embed="rId2"/>
            <a:stretch>
              <a:fillRect l="0" t="0" r="0" b="0"/>
            </a:stretch>
          </a:blipFill>
        </p:spPr>
      </p:sp>
      <p:sp>
        <p:nvSpPr>
          <p:cNvPr name="Freeform 4" id="4"/>
          <p:cNvSpPr/>
          <p:nvPr/>
        </p:nvSpPr>
        <p:spPr>
          <a:xfrm flipH="false" flipV="false" rot="518903">
            <a:off x="14586173" y="-149971"/>
            <a:ext cx="4597438" cy="2842053"/>
          </a:xfrm>
          <a:custGeom>
            <a:avLst/>
            <a:gdLst/>
            <a:ahLst/>
            <a:cxnLst/>
            <a:rect r="r" b="b" t="t" l="l"/>
            <a:pathLst>
              <a:path h="2842053" w="4597438">
                <a:moveTo>
                  <a:pt x="0" y="0"/>
                </a:moveTo>
                <a:lnTo>
                  <a:pt x="4597439" y="0"/>
                </a:lnTo>
                <a:lnTo>
                  <a:pt x="4597439" y="2842053"/>
                </a:lnTo>
                <a:lnTo>
                  <a:pt x="0" y="28420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8568" y="7610017"/>
            <a:ext cx="3837986" cy="4114800"/>
          </a:xfrm>
          <a:custGeom>
            <a:avLst/>
            <a:gdLst/>
            <a:ahLst/>
            <a:cxnLst/>
            <a:rect r="r" b="b" t="t" l="l"/>
            <a:pathLst>
              <a:path h="4114800" w="3837986">
                <a:moveTo>
                  <a:pt x="0" y="0"/>
                </a:moveTo>
                <a:lnTo>
                  <a:pt x="3837986" y="0"/>
                </a:lnTo>
                <a:lnTo>
                  <a:pt x="383798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922530" y="524654"/>
          <a:ext cx="2442940" cy="2143125"/>
        </p:xfrm>
        <a:graphic>
          <a:graphicData uri="http://schemas.openxmlformats.org/drawingml/2006/table">
            <a:tbl>
              <a:tblPr/>
              <a:tblGrid>
                <a:gridCol w="798133"/>
              </a:tblGrid>
              <a:tr h="2143125">
                <a:tc>
                  <a:txBody>
                    <a:bodyPr anchor="t" rtlCol="false"/>
                    <a:lstStyle/>
                    <a:p>
                      <a:pPr algn="l">
                        <a:lnSpc>
                          <a:spcPts val="11340"/>
                        </a:lnSpc>
                        <a:defRPr/>
                      </a:pPr>
                      <a:r>
                        <a:rPr lang="en-US" sz="8100">
                          <a:solidFill>
                            <a:srgbClr val="F7B4A7"/>
                          </a:solidFill>
                          <a:latin typeface="Clear Sans Bold Bold"/>
                        </a:rPr>
                        <a:t>ERD</a:t>
                      </a:r>
                      <a:endParaRPr lang="en-US" sz="1100"/>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bl>
          </a:graphicData>
        </a:graphic>
      </p:graphicFrame>
      <p:sp>
        <p:nvSpPr>
          <p:cNvPr name="Freeform 3" id="3"/>
          <p:cNvSpPr/>
          <p:nvPr/>
        </p:nvSpPr>
        <p:spPr>
          <a:xfrm flipH="false" flipV="false" rot="0">
            <a:off x="12251579" y="5326790"/>
            <a:ext cx="6480492" cy="6947896"/>
          </a:xfrm>
          <a:custGeom>
            <a:avLst/>
            <a:gdLst/>
            <a:ahLst/>
            <a:cxnLst/>
            <a:rect r="r" b="b" t="t" l="l"/>
            <a:pathLst>
              <a:path h="6947896" w="6480492">
                <a:moveTo>
                  <a:pt x="0" y="0"/>
                </a:moveTo>
                <a:lnTo>
                  <a:pt x="6480492" y="0"/>
                </a:lnTo>
                <a:lnTo>
                  <a:pt x="6480492" y="6947895"/>
                </a:lnTo>
                <a:lnTo>
                  <a:pt x="0" y="69478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99963" y="-1536099"/>
            <a:ext cx="7659525" cy="8407756"/>
            <a:chOff x="0" y="0"/>
            <a:chExt cx="10212700" cy="11210341"/>
          </a:xfrm>
        </p:grpSpPr>
        <p:sp>
          <p:nvSpPr>
            <p:cNvPr name="Freeform 5" id="5"/>
            <p:cNvSpPr/>
            <p:nvPr/>
          </p:nvSpPr>
          <p:spPr>
            <a:xfrm flipH="false" flipV="false" rot="0">
              <a:off x="0" y="0"/>
              <a:ext cx="6529073" cy="8632187"/>
            </a:xfrm>
            <a:custGeom>
              <a:avLst/>
              <a:gdLst/>
              <a:ahLst/>
              <a:cxnLst/>
              <a:rect r="r" b="b" t="t" l="l"/>
              <a:pathLst>
                <a:path h="8632187" w="6529073">
                  <a:moveTo>
                    <a:pt x="0" y="0"/>
                  </a:moveTo>
                  <a:lnTo>
                    <a:pt x="6529073" y="0"/>
                  </a:lnTo>
                  <a:lnTo>
                    <a:pt x="6529073" y="8632187"/>
                  </a:lnTo>
                  <a:lnTo>
                    <a:pt x="0" y="86321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805130" y="1332472"/>
              <a:ext cx="6529073" cy="8632187"/>
            </a:xfrm>
            <a:custGeom>
              <a:avLst/>
              <a:gdLst/>
              <a:ahLst/>
              <a:cxnLst/>
              <a:rect r="r" b="b" t="t" l="l"/>
              <a:pathLst>
                <a:path h="8632187" w="6529073">
                  <a:moveTo>
                    <a:pt x="0" y="0"/>
                  </a:moveTo>
                  <a:lnTo>
                    <a:pt x="6529072" y="0"/>
                  </a:lnTo>
                  <a:lnTo>
                    <a:pt x="6529072" y="8632187"/>
                  </a:lnTo>
                  <a:lnTo>
                    <a:pt x="0" y="86321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683627" y="2578154"/>
              <a:ext cx="6529073" cy="8632187"/>
            </a:xfrm>
            <a:custGeom>
              <a:avLst/>
              <a:gdLst/>
              <a:ahLst/>
              <a:cxnLst/>
              <a:rect r="r" b="b" t="t" l="l"/>
              <a:pathLst>
                <a:path h="8632187" w="6529073">
                  <a:moveTo>
                    <a:pt x="0" y="0"/>
                  </a:moveTo>
                  <a:lnTo>
                    <a:pt x="6529073" y="0"/>
                  </a:lnTo>
                  <a:lnTo>
                    <a:pt x="6529073" y="8632187"/>
                  </a:lnTo>
                  <a:lnTo>
                    <a:pt x="0" y="86321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8" id="8"/>
          <p:cNvSpPr/>
          <p:nvPr/>
        </p:nvSpPr>
        <p:spPr>
          <a:xfrm flipH="false" flipV="false" rot="0">
            <a:off x="681801" y="3021584"/>
            <a:ext cx="16924399" cy="5528637"/>
          </a:xfrm>
          <a:custGeom>
            <a:avLst/>
            <a:gdLst/>
            <a:ahLst/>
            <a:cxnLst/>
            <a:rect r="r" b="b" t="t" l="l"/>
            <a:pathLst>
              <a:path h="5528637" w="16924399">
                <a:moveTo>
                  <a:pt x="0" y="0"/>
                </a:moveTo>
                <a:lnTo>
                  <a:pt x="16924398" y="0"/>
                </a:lnTo>
                <a:lnTo>
                  <a:pt x="16924398" y="5528637"/>
                </a:lnTo>
                <a:lnTo>
                  <a:pt x="0" y="5528637"/>
                </a:lnTo>
                <a:lnTo>
                  <a:pt x="0" y="0"/>
                </a:lnTo>
                <a:close/>
              </a:path>
            </a:pathLst>
          </a:custGeom>
          <a:blipFill>
            <a:blip r:embed="rId10"/>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773623" y="1058285"/>
          <a:ext cx="9485677" cy="7995780"/>
        </p:xfrm>
        <a:graphic>
          <a:graphicData uri="http://schemas.openxmlformats.org/drawingml/2006/table">
            <a:tbl>
              <a:tblPr/>
              <a:tblGrid>
                <a:gridCol w="9485677"/>
              </a:tblGrid>
              <a:tr h="1060390">
                <a:tc>
                  <a:txBody>
                    <a:bodyPr anchor="t" rtlCol="false"/>
                    <a:lstStyle/>
                    <a:p>
                      <a:pPr algn="l">
                        <a:lnSpc>
                          <a:spcPts val="3919"/>
                        </a:lnSpc>
                        <a:defRPr/>
                      </a:pPr>
                      <a:r>
                        <a:rPr lang="en-US" sz="2799">
                          <a:solidFill>
                            <a:srgbClr val="F7B4A7"/>
                          </a:solidFill>
                          <a:latin typeface="Clear Sans Bold Bold"/>
                        </a:rPr>
                        <a:t>Allows for a more personalized learning experience</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47625">
                      <a:solidFill>
                        <a:srgbClr val="2B4B82"/>
                      </a:solidFill>
                      <a:prstDash val="solid"/>
                      <a:round/>
                      <a:headEnd type="none" w="med" len="med"/>
                      <a:tailEnd type="none" w="med" len="med"/>
                    </a:lnB>
                  </a:tcPr>
                </a:tc>
              </a:tr>
              <a:tr h="1743937">
                <a:tc>
                  <a:txBody>
                    <a:bodyPr anchor="t" rtlCol="false"/>
                    <a:lstStyle/>
                    <a:p>
                      <a:pPr algn="l">
                        <a:lnSpc>
                          <a:spcPts val="3359"/>
                        </a:lnSpc>
                        <a:defRPr/>
                      </a:pPr>
                      <a:r>
                        <a:rPr lang="en-US" sz="2400">
                          <a:solidFill>
                            <a:srgbClr val="FEFEFE"/>
                          </a:solidFill>
                          <a:latin typeface="Clear Sans Regular"/>
                        </a:rPr>
                        <a:t>Students have more freedom to choose the methods and tools that help them learn best.</a:t>
                      </a:r>
                      <a:endParaRPr lang="en-US" sz="1100"/>
                    </a:p>
                    <a:p>
                      <a:pPr>
                        <a:lnSpc>
                          <a:spcPts val="3359"/>
                        </a:lnSpc>
                      </a:pPr>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19050">
                      <a:solidFill>
                        <a:srgbClr val="FEFEFE"/>
                      </a:solidFill>
                      <a:prstDash val="solid"/>
                      <a:round/>
                      <a:headEnd type="none" w="med" len="med"/>
                      <a:tailEnd type="none" w="med" len="med"/>
                    </a:lnB>
                  </a:tcPr>
                </a:tc>
              </a:tr>
              <a:tr h="1069589">
                <a:tc>
                  <a:txBody>
                    <a:bodyPr anchor="t" rtlCol="false"/>
                    <a:lstStyle/>
                    <a:p>
                      <a:pPr algn="l">
                        <a:lnSpc>
                          <a:spcPts val="3919"/>
                        </a:lnSpc>
                        <a:defRPr/>
                      </a:pPr>
                      <a:r>
                        <a:rPr lang="en-US" sz="2799">
                          <a:solidFill>
                            <a:srgbClr val="F7B4A7"/>
                          </a:solidFill>
                          <a:latin typeface="Clear Sans Bold Bold"/>
                        </a:rPr>
                        <a:t>Improves students' communication skills</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19050">
                      <a:solidFill>
                        <a:srgbClr val="FEFEFE"/>
                      </a:solidFill>
                      <a:prstDash val="solid"/>
                      <a:round/>
                      <a:headEnd type="none" w="med" len="med"/>
                      <a:tailEnd type="none" w="med" len="med"/>
                    </a:lnT>
                    <a:lnB cmpd="sng" algn="ctr" cap="flat" w="47625">
                      <a:solidFill>
                        <a:srgbClr val="2B4B82"/>
                      </a:solidFill>
                      <a:prstDash val="solid"/>
                      <a:round/>
                      <a:headEnd type="none" w="med" len="med"/>
                      <a:tailEnd type="none" w="med" len="med"/>
                    </a:lnB>
                  </a:tcPr>
                </a:tc>
              </a:tr>
              <a:tr h="1743937">
                <a:tc>
                  <a:txBody>
                    <a:bodyPr anchor="t" rtlCol="false"/>
                    <a:lstStyle/>
                    <a:p>
                      <a:pPr algn="l">
                        <a:lnSpc>
                          <a:spcPts val="3359"/>
                        </a:lnSpc>
                        <a:defRPr/>
                      </a:pPr>
                      <a:r>
                        <a:rPr lang="en-US" sz="2400">
                          <a:solidFill>
                            <a:srgbClr val="FEFEFE"/>
                          </a:solidFill>
                          <a:latin typeface="Clear Sans Regular"/>
                        </a:rPr>
                        <a:t>Students have access to different channels where they can communicate and collaborate with teachers and fellow students.</a:t>
                      </a:r>
                      <a:endParaRPr lang="en-US" sz="1100"/>
                    </a:p>
                    <a:p>
                      <a:pPr>
                        <a:lnSpc>
                          <a:spcPts val="3359"/>
                        </a:lnSpc>
                      </a:pPr>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19050">
                      <a:solidFill>
                        <a:srgbClr val="FEFEFE"/>
                      </a:solidFill>
                      <a:prstDash val="solid"/>
                      <a:round/>
                      <a:headEnd type="none" w="med" len="med"/>
                      <a:tailEnd type="none" w="med" len="med"/>
                    </a:lnB>
                  </a:tcPr>
                </a:tc>
              </a:tr>
              <a:tr h="1046017">
                <a:tc>
                  <a:txBody>
                    <a:bodyPr anchor="t" rtlCol="false"/>
                    <a:lstStyle/>
                    <a:p>
                      <a:pPr algn="l">
                        <a:lnSpc>
                          <a:spcPts val="3919"/>
                        </a:lnSpc>
                        <a:defRPr/>
                      </a:pPr>
                      <a:r>
                        <a:rPr lang="en-US" sz="2799">
                          <a:solidFill>
                            <a:srgbClr val="F7B4A7"/>
                          </a:solidFill>
                          <a:latin typeface="Clear Sans Bold Bold"/>
                        </a:rPr>
                        <a:t>Helps students prepare for the future</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19050">
                      <a:solidFill>
                        <a:srgbClr val="FEFEFE"/>
                      </a:solidFill>
                      <a:prstDash val="solid"/>
                      <a:round/>
                      <a:headEnd type="none" w="med" len="med"/>
                      <a:tailEnd type="none" w="med" len="med"/>
                    </a:lnT>
                    <a:lnB cmpd="sng" algn="ctr" cap="flat" w="47625">
                      <a:solidFill>
                        <a:srgbClr val="2B4B82"/>
                      </a:solidFill>
                      <a:prstDash val="solid"/>
                      <a:round/>
                      <a:headEnd type="none" w="med" len="med"/>
                      <a:tailEnd type="none" w="med" len="med"/>
                    </a:lnB>
                  </a:tcPr>
                </a:tc>
              </a:tr>
              <a:tr h="1331908">
                <a:tc>
                  <a:txBody>
                    <a:bodyPr anchor="t" rtlCol="false"/>
                    <a:lstStyle/>
                    <a:p>
                      <a:pPr algn="l">
                        <a:lnSpc>
                          <a:spcPts val="3359"/>
                        </a:lnSpc>
                        <a:defRPr/>
                      </a:pPr>
                      <a:r>
                        <a:rPr lang="en-US" sz="2400">
                          <a:solidFill>
                            <a:srgbClr val="FEFEFE"/>
                          </a:solidFill>
                          <a:latin typeface="Clear Sans Regular"/>
                        </a:rPr>
                        <a:t>Students become equipped to face a highly technological future and will be able to easily adapt.</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47625">
                      <a:solidFill>
                        <a:srgbClr val="2B4B82"/>
                      </a:solidFill>
                      <a:prstDash val="solid"/>
                      <a:round/>
                      <a:headEnd type="none" w="med" len="med"/>
                      <a:tailEnd type="none" w="med" len="med"/>
                    </a:lnB>
                  </a:tcPr>
                </a:tc>
              </a:tr>
            </a:tbl>
          </a:graphicData>
        </a:graphic>
      </p:graphicFrame>
      <p:grpSp>
        <p:nvGrpSpPr>
          <p:cNvPr name="Group 3" id="3"/>
          <p:cNvGrpSpPr/>
          <p:nvPr/>
        </p:nvGrpSpPr>
        <p:grpSpPr>
          <a:xfrm rot="0">
            <a:off x="1187452" y="1394747"/>
            <a:ext cx="5772591" cy="3077304"/>
            <a:chOff x="0" y="0"/>
            <a:chExt cx="7696787" cy="4103071"/>
          </a:xfrm>
        </p:grpSpPr>
        <p:sp>
          <p:nvSpPr>
            <p:cNvPr name="TextBox 4" id="4"/>
            <p:cNvSpPr txBox="true"/>
            <p:nvPr/>
          </p:nvSpPr>
          <p:spPr>
            <a:xfrm rot="0">
              <a:off x="0" y="85725"/>
              <a:ext cx="7696787" cy="2337435"/>
            </a:xfrm>
            <a:prstGeom prst="rect">
              <a:avLst/>
            </a:prstGeom>
          </p:spPr>
          <p:txBody>
            <a:bodyPr anchor="t" rtlCol="false" tIns="0" lIns="0" bIns="0" rIns="0">
              <a:spAutoFit/>
            </a:bodyPr>
            <a:lstStyle/>
            <a:p>
              <a:pPr>
                <a:lnSpc>
                  <a:spcPts val="6719"/>
                </a:lnSpc>
              </a:pPr>
              <a:r>
                <a:rPr lang="en-US" sz="6399">
                  <a:solidFill>
                    <a:srgbClr val="94DDDE"/>
                  </a:solidFill>
                  <a:latin typeface="Clear Sans Bold Bold"/>
                </a:rPr>
                <a:t>Benefits </a:t>
              </a:r>
            </a:p>
            <a:p>
              <a:pPr>
                <a:lnSpc>
                  <a:spcPts val="6719"/>
                </a:lnSpc>
              </a:pPr>
              <a:r>
                <a:rPr lang="en-US" sz="6399">
                  <a:solidFill>
                    <a:srgbClr val="94DDDE"/>
                  </a:solidFill>
                  <a:latin typeface="Clear Sans Bold Bold"/>
                </a:rPr>
                <a:t>to Students</a:t>
              </a:r>
            </a:p>
          </p:txBody>
        </p:sp>
        <p:sp>
          <p:nvSpPr>
            <p:cNvPr name="TextBox 5" id="5"/>
            <p:cNvSpPr txBox="true"/>
            <p:nvPr/>
          </p:nvSpPr>
          <p:spPr>
            <a:xfrm rot="0">
              <a:off x="0" y="2772535"/>
              <a:ext cx="5972555" cy="1330537"/>
            </a:xfrm>
            <a:prstGeom prst="rect">
              <a:avLst/>
            </a:prstGeom>
          </p:spPr>
          <p:txBody>
            <a:bodyPr anchor="t" rtlCol="false" tIns="0" lIns="0" bIns="0" rIns="0">
              <a:spAutoFit/>
            </a:bodyPr>
            <a:lstStyle/>
            <a:p>
              <a:pPr>
                <a:lnSpc>
                  <a:spcPts val="4060"/>
                </a:lnSpc>
              </a:pPr>
              <a:r>
                <a:rPr lang="en-US" sz="2900">
                  <a:solidFill>
                    <a:srgbClr val="94DDDE"/>
                  </a:solidFill>
                  <a:latin typeface="Clear Sans Regular"/>
                </a:rPr>
                <a:t>HOW OUR WEBSITE HELPS STUDENTS LEARN</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grpSp>
        <p:nvGrpSpPr>
          <p:cNvPr name="Group 2" id="2"/>
          <p:cNvGrpSpPr/>
          <p:nvPr/>
        </p:nvGrpSpPr>
        <p:grpSpPr>
          <a:xfrm rot="0">
            <a:off x="1519387" y="3415563"/>
            <a:ext cx="7312717" cy="3181249"/>
            <a:chOff x="0" y="0"/>
            <a:chExt cx="9750289" cy="4241665"/>
          </a:xfrm>
        </p:grpSpPr>
        <p:sp>
          <p:nvSpPr>
            <p:cNvPr name="TextBox 3" id="3"/>
            <p:cNvSpPr txBox="true"/>
            <p:nvPr/>
          </p:nvSpPr>
          <p:spPr>
            <a:xfrm rot="0">
              <a:off x="0" y="190500"/>
              <a:ext cx="9750289" cy="2701714"/>
            </a:xfrm>
            <a:prstGeom prst="rect">
              <a:avLst/>
            </a:prstGeom>
          </p:spPr>
          <p:txBody>
            <a:bodyPr anchor="t" rtlCol="false" tIns="0" lIns="0" bIns="0" rIns="0">
              <a:spAutoFit/>
            </a:bodyPr>
            <a:lstStyle/>
            <a:p>
              <a:pPr>
                <a:lnSpc>
                  <a:spcPts val="7520"/>
                </a:lnSpc>
              </a:pPr>
              <a:r>
                <a:rPr lang="en-US" sz="8000" spc="-88">
                  <a:solidFill>
                    <a:srgbClr val="2B4B82"/>
                  </a:solidFill>
                  <a:latin typeface="Clear Sans Bold"/>
                </a:rPr>
                <a:t>Do you have any questions?</a:t>
              </a:r>
            </a:p>
          </p:txBody>
        </p:sp>
        <p:sp>
          <p:nvSpPr>
            <p:cNvPr name="TextBox 4" id="4"/>
            <p:cNvSpPr txBox="true"/>
            <p:nvPr/>
          </p:nvSpPr>
          <p:spPr>
            <a:xfrm rot="0">
              <a:off x="0" y="3490037"/>
              <a:ext cx="9750289" cy="751628"/>
            </a:xfrm>
            <a:prstGeom prst="rect">
              <a:avLst/>
            </a:prstGeom>
          </p:spPr>
          <p:txBody>
            <a:bodyPr anchor="t" rtlCol="false" tIns="0" lIns="0" bIns="0" rIns="0">
              <a:spAutoFit/>
            </a:bodyPr>
            <a:lstStyle/>
            <a:p>
              <a:pPr>
                <a:lnSpc>
                  <a:spcPts val="4759"/>
                </a:lnSpc>
              </a:pPr>
              <a:r>
                <a:rPr lang="en-US" sz="3399">
                  <a:solidFill>
                    <a:srgbClr val="2B4B82"/>
                  </a:solidFill>
                  <a:latin typeface="Clear Sans Regular"/>
                </a:rPr>
                <a:t>QnA :D</a:t>
              </a:r>
            </a:p>
          </p:txBody>
        </p:sp>
      </p:grpSp>
      <p:sp>
        <p:nvSpPr>
          <p:cNvPr name="Freeform 5" id="5"/>
          <p:cNvSpPr/>
          <p:nvPr/>
        </p:nvSpPr>
        <p:spPr>
          <a:xfrm flipH="false" flipV="false" rot="0">
            <a:off x="9854137" y="3018272"/>
            <a:ext cx="7411325" cy="4635447"/>
          </a:xfrm>
          <a:custGeom>
            <a:avLst/>
            <a:gdLst/>
            <a:ahLst/>
            <a:cxnLst/>
            <a:rect r="r" b="b" t="t" l="l"/>
            <a:pathLst>
              <a:path h="4635447" w="7411325">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665100" y="8613636"/>
            <a:ext cx="4338720" cy="2713672"/>
          </a:xfrm>
          <a:custGeom>
            <a:avLst/>
            <a:gdLst/>
            <a:ahLst/>
            <a:cxnLst/>
            <a:rect r="r" b="b" t="t" l="l"/>
            <a:pathLst>
              <a:path h="2713672" w="4338720">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976014" y="7483497"/>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320348" y="712171"/>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DAFlhw0AZE8</dc:identifier>
  <dcterms:modified xsi:type="dcterms:W3CDTF">2011-08-01T06:04:30Z</dcterms:modified>
  <cp:revision>1</cp:revision>
  <dc:title>EduConnect</dc:title>
</cp:coreProperties>
</file>