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Sunborn" charset="1" panose="00000500000000000000"/>
      <p:regular r:id="rId28"/>
    </p:embeddedFont>
    <p:embeddedFont>
      <p:font typeface="Gotham Bold" charset="1" panose="00000000000000000000"/>
      <p:regular r:id="rId29"/>
    </p:embeddedFont>
    <p:embeddedFont>
      <p:font typeface="Gotham" charset="1" panose="00000000000000000000"/>
      <p:regular r:id="rId30"/>
    </p:embeddedFont>
    <p:embeddedFont>
      <p:font typeface="Inter Bold" charset="1" panose="020B08020300000000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 Id="rId8" Target="../media/image4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9.svg" Type="http://schemas.openxmlformats.org/officeDocument/2006/relationships/image"/><Relationship Id="rId12" Target="../media/image50.png" Type="http://schemas.openxmlformats.org/officeDocument/2006/relationships/image"/><Relationship Id="rId13" Target="../media/image51.svg" Type="http://schemas.openxmlformats.org/officeDocument/2006/relationships/image"/><Relationship Id="rId14" Target="../media/image52.png" Type="http://schemas.openxmlformats.org/officeDocument/2006/relationships/image"/><Relationship Id="rId15" Target="../media/image53.svg" Type="http://schemas.openxmlformats.org/officeDocument/2006/relationships/image"/><Relationship Id="rId16" Target="../media/image54.png" Type="http://schemas.openxmlformats.org/officeDocument/2006/relationships/image"/><Relationship Id="rId17" Target="../media/image55.svg" Type="http://schemas.openxmlformats.org/officeDocument/2006/relationships/image"/><Relationship Id="rId18" Target="../media/image56.png" Type="http://schemas.openxmlformats.org/officeDocument/2006/relationships/image"/><Relationship Id="rId19" Target="../media/image5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2.png" Type="http://schemas.openxmlformats.org/officeDocument/2006/relationships/image"/><Relationship Id="rId5" Target="../media/image43.pn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9.png" Type="http://schemas.openxmlformats.org/officeDocument/2006/relationships/image"/><Relationship Id="rId5" Target="../media/image6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1.png" Type="http://schemas.openxmlformats.org/officeDocument/2006/relationships/image"/><Relationship Id="rId5" Target="../media/image6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3.png" Type="http://schemas.openxmlformats.org/officeDocument/2006/relationships/image"/><Relationship Id="rId5" Target="../media/image6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5.png" Type="http://schemas.openxmlformats.org/officeDocument/2006/relationships/image"/><Relationship Id="rId5" Target="../media/image6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7.png" Type="http://schemas.openxmlformats.org/officeDocument/2006/relationships/image"/><Relationship Id="rId5" Target="../media/image6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3.png" Type="http://schemas.openxmlformats.org/officeDocument/2006/relationships/image"/><Relationship Id="rId11" Target="../media/image74.svg" Type="http://schemas.openxmlformats.org/officeDocument/2006/relationships/image"/><Relationship Id="rId12" Target="../media/image75.png" Type="http://schemas.openxmlformats.org/officeDocument/2006/relationships/image"/><Relationship Id="rId13" Target="../media/image76.svg" Type="http://schemas.openxmlformats.org/officeDocument/2006/relationships/image"/><Relationship Id="rId14" Target="https://www.linkedin.com/in/raditya-erlang-arkananta"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9.png" Type="http://schemas.openxmlformats.org/officeDocument/2006/relationships/image"/><Relationship Id="rId7" Target="../media/image70.svg" Type="http://schemas.openxmlformats.org/officeDocument/2006/relationships/image"/><Relationship Id="rId8" Target="../media/image71.png" Type="http://schemas.openxmlformats.org/officeDocument/2006/relationships/image"/><Relationship Id="rId9" Target="../media/image7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https://www.linkedin.com/in/raditya-erlang-arkananta/" TargetMode="External" Type="http://schemas.openxmlformats.org/officeDocument/2006/relationships/hyperlink"/><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linkedin.com/posts/raditya-erlang-arkananta_data-analytic-mini-project-activity-7285836901125632000-iQst?utm_source=share&amp;utm_medium=member_desktop&amp;rcm=ACoAADiyO6EBx6a4fqJD_m7OFCDweRwKoPFwa6Q" TargetMode="External" Type="http://schemas.openxmlformats.org/officeDocument/2006/relationships/hyperlink"/><Relationship Id="rId11" Target="https://drive.google.com/drive/u/1/folders/1Rea5Xnx6cX-vLKoRX2CuLzGL43AsLZOh" TargetMode="External" Type="http://schemas.openxmlformats.org/officeDocument/2006/relationships/hyperlink"/><Relationship Id="rId12" Target="https://www.linkedin.com/posts/raditya-erlang-arkananta_ticketing-system-customer-sentiment-analysis-activity-7296356891981488128-kzGS?utm_source=share&amp;utm_medium=member_desktop&amp;rcm=ACoAADiyO6EBx6a4fqJD_m7OFCDweRwKoPFwa6Q"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https://drive.google.com/drive/folders/1hrzrX24RYKQ1vnjDtF6s_hJcneebijny?usp=sharing"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1.png" Type="http://schemas.openxmlformats.org/officeDocument/2006/relationships/image"/><Relationship Id="rId13" Target="../media/image32.svg" Type="http://schemas.openxmlformats.org/officeDocument/2006/relationships/image"/><Relationship Id="rId14" Target="https://www.kaggle.com/datasets/umaraziz97/cleaned-data-pakistans-largest-ecommerce-dataset" TargetMode="External" Type="http://schemas.openxmlformats.org/officeDocument/2006/relationships/hyperlink"/><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566013" y="10048226"/>
            <a:ext cx="19159252" cy="824754"/>
            <a:chOff x="0" y="0"/>
            <a:chExt cx="5046058" cy="217219"/>
          </a:xfrm>
        </p:grpSpPr>
        <p:sp>
          <p:nvSpPr>
            <p:cNvPr name="Freeform 3" id="3"/>
            <p:cNvSpPr/>
            <p:nvPr/>
          </p:nvSpPr>
          <p:spPr>
            <a:xfrm flipH="false" flipV="false" rot="0">
              <a:off x="0" y="0"/>
              <a:ext cx="5046058" cy="217219"/>
            </a:xfrm>
            <a:custGeom>
              <a:avLst/>
              <a:gdLst/>
              <a:ahLst/>
              <a:cxnLst/>
              <a:rect r="r" b="b" t="t" l="l"/>
              <a:pathLst>
                <a:path h="217219" w="5046058">
                  <a:moveTo>
                    <a:pt x="0" y="0"/>
                  </a:moveTo>
                  <a:lnTo>
                    <a:pt x="5046058" y="0"/>
                  </a:lnTo>
                  <a:lnTo>
                    <a:pt x="5046058" y="217219"/>
                  </a:lnTo>
                  <a:lnTo>
                    <a:pt x="0" y="217219"/>
                  </a:lnTo>
                  <a:close/>
                </a:path>
              </a:pathLst>
            </a:custGeom>
            <a:solidFill>
              <a:srgbClr val="DDD0B9"/>
            </a:solidFill>
          </p:spPr>
        </p:sp>
        <p:sp>
          <p:nvSpPr>
            <p:cNvPr name="TextBox 4" id="4"/>
            <p:cNvSpPr txBox="true"/>
            <p:nvPr/>
          </p:nvSpPr>
          <p:spPr>
            <a:xfrm>
              <a:off x="0" y="-47625"/>
              <a:ext cx="5046058" cy="264844"/>
            </a:xfrm>
            <a:prstGeom prst="rect">
              <a:avLst/>
            </a:prstGeom>
          </p:spPr>
          <p:txBody>
            <a:bodyPr anchor="ctr" rtlCol="false" tIns="50800" lIns="50800" bIns="50800" rIns="50800"/>
            <a:lstStyle/>
            <a:p>
              <a:pPr algn="ctr">
                <a:lnSpc>
                  <a:spcPts val="3012"/>
                </a:lnSpc>
              </a:pPr>
            </a:p>
          </p:txBody>
        </p:sp>
      </p:grpSp>
      <p:sp>
        <p:nvSpPr>
          <p:cNvPr name="Freeform 5" id="5"/>
          <p:cNvSpPr/>
          <p:nvPr/>
        </p:nvSpPr>
        <p:spPr>
          <a:xfrm flipH="false" flipV="false" rot="0">
            <a:off x="544711" y="6710745"/>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44711" y="-769084"/>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544711" y="2939493"/>
            <a:ext cx="1911949" cy="4345338"/>
          </a:xfrm>
          <a:custGeom>
            <a:avLst/>
            <a:gdLst/>
            <a:ahLst/>
            <a:cxnLst/>
            <a:rect r="r" b="b" t="t" l="l"/>
            <a:pathLst>
              <a:path h="4345338" w="1911949">
                <a:moveTo>
                  <a:pt x="1911949" y="0"/>
                </a:moveTo>
                <a:lnTo>
                  <a:pt x="0" y="0"/>
                </a:lnTo>
                <a:lnTo>
                  <a:pt x="0" y="4345339"/>
                </a:lnTo>
                <a:lnTo>
                  <a:pt x="1911949" y="4345339"/>
                </a:lnTo>
                <a:lnTo>
                  <a:pt x="191194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369750" y="771777"/>
            <a:ext cx="416467" cy="631808"/>
          </a:xfrm>
          <a:custGeom>
            <a:avLst/>
            <a:gdLst/>
            <a:ahLst/>
            <a:cxnLst/>
            <a:rect r="r" b="b" t="t" l="l"/>
            <a:pathLst>
              <a:path h="631808" w="416467">
                <a:moveTo>
                  <a:pt x="0" y="0"/>
                </a:moveTo>
                <a:lnTo>
                  <a:pt x="416466" y="0"/>
                </a:lnTo>
                <a:lnTo>
                  <a:pt x="416466" y="631808"/>
                </a:lnTo>
                <a:lnTo>
                  <a:pt x="0" y="631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3369750" y="3095918"/>
            <a:ext cx="13889550" cy="2994355"/>
          </a:xfrm>
          <a:prstGeom prst="rect">
            <a:avLst/>
          </a:prstGeom>
        </p:spPr>
        <p:txBody>
          <a:bodyPr anchor="t" rtlCol="false" tIns="0" lIns="0" bIns="0" rIns="0">
            <a:spAutoFit/>
          </a:bodyPr>
          <a:lstStyle/>
          <a:p>
            <a:pPr algn="l">
              <a:lnSpc>
                <a:spcPts val="11839"/>
              </a:lnSpc>
            </a:pPr>
            <a:r>
              <a:rPr lang="en-US" sz="9785">
                <a:solidFill>
                  <a:srgbClr val="5F6F52"/>
                </a:solidFill>
                <a:latin typeface="Sunborn"/>
                <a:ea typeface="Sunborn"/>
                <a:cs typeface="Sunborn"/>
                <a:sym typeface="Sunborn"/>
              </a:rPr>
              <a:t>final project</a:t>
            </a:r>
          </a:p>
          <a:p>
            <a:pPr algn="l" marL="0" indent="0" lvl="0">
              <a:lnSpc>
                <a:spcPts val="11839"/>
              </a:lnSpc>
            </a:pPr>
            <a:r>
              <a:rPr lang="en-US" sz="9785">
                <a:solidFill>
                  <a:srgbClr val="5F6F52"/>
                </a:solidFill>
                <a:latin typeface="Sunborn"/>
                <a:ea typeface="Sunborn"/>
                <a:cs typeface="Sunborn"/>
                <a:sym typeface="Sunborn"/>
              </a:rPr>
              <a:t>data analyst</a:t>
            </a:r>
          </a:p>
        </p:txBody>
      </p:sp>
      <p:grpSp>
        <p:nvGrpSpPr>
          <p:cNvPr name="Group 10" id="10"/>
          <p:cNvGrpSpPr/>
          <p:nvPr/>
        </p:nvGrpSpPr>
        <p:grpSpPr>
          <a:xfrm rot="0">
            <a:off x="3369750" y="8949877"/>
            <a:ext cx="5774250" cy="616846"/>
            <a:chOff x="0" y="0"/>
            <a:chExt cx="1520790" cy="162461"/>
          </a:xfrm>
        </p:grpSpPr>
        <p:sp>
          <p:nvSpPr>
            <p:cNvPr name="Freeform 11" id="11"/>
            <p:cNvSpPr/>
            <p:nvPr/>
          </p:nvSpPr>
          <p:spPr>
            <a:xfrm flipH="false" flipV="false" rot="0">
              <a:off x="0" y="0"/>
              <a:ext cx="1520790" cy="162461"/>
            </a:xfrm>
            <a:custGeom>
              <a:avLst/>
              <a:gdLst/>
              <a:ahLst/>
              <a:cxnLst/>
              <a:rect r="r" b="b" t="t" l="l"/>
              <a:pathLst>
                <a:path h="162461" w="1520790">
                  <a:moveTo>
                    <a:pt x="0" y="0"/>
                  </a:moveTo>
                  <a:lnTo>
                    <a:pt x="1520790" y="0"/>
                  </a:lnTo>
                  <a:lnTo>
                    <a:pt x="1520790" y="162461"/>
                  </a:lnTo>
                  <a:lnTo>
                    <a:pt x="0" y="162461"/>
                  </a:lnTo>
                  <a:close/>
                </a:path>
              </a:pathLst>
            </a:custGeom>
            <a:solidFill>
              <a:srgbClr val="5F6F52"/>
            </a:solidFill>
          </p:spPr>
        </p:sp>
        <p:sp>
          <p:nvSpPr>
            <p:cNvPr name="TextBox 12" id="12"/>
            <p:cNvSpPr txBox="true"/>
            <p:nvPr/>
          </p:nvSpPr>
          <p:spPr>
            <a:xfrm>
              <a:off x="0" y="-57150"/>
              <a:ext cx="1520790" cy="219611"/>
            </a:xfrm>
            <a:prstGeom prst="rect">
              <a:avLst/>
            </a:prstGeom>
          </p:spPr>
          <p:txBody>
            <a:bodyPr anchor="ctr" rtlCol="false" tIns="50800" lIns="50800" bIns="50800" rIns="50800"/>
            <a:lstStyle/>
            <a:p>
              <a:pPr algn="ctr">
                <a:lnSpc>
                  <a:spcPts val="3852"/>
                </a:lnSpc>
              </a:pPr>
              <a:r>
                <a:rPr lang="en-US" b="true" sz="2751">
                  <a:solidFill>
                    <a:srgbClr val="FFFFFF"/>
                  </a:solidFill>
                  <a:latin typeface="Gotham Bold"/>
                  <a:ea typeface="Gotham Bold"/>
                  <a:cs typeface="Gotham Bold"/>
                  <a:sym typeface="Gotham Bold"/>
                </a:rPr>
                <a:t>By Raditya Erlang Arkananta</a:t>
              </a:r>
            </a:p>
          </p:txBody>
        </p:sp>
      </p:grpSp>
      <p:sp>
        <p:nvSpPr>
          <p:cNvPr name="TextBox 13" id="13"/>
          <p:cNvSpPr txBox="true"/>
          <p:nvPr/>
        </p:nvSpPr>
        <p:spPr>
          <a:xfrm rot="0">
            <a:off x="3369750" y="6078598"/>
            <a:ext cx="13889550" cy="1197619"/>
          </a:xfrm>
          <a:prstGeom prst="rect">
            <a:avLst/>
          </a:prstGeom>
        </p:spPr>
        <p:txBody>
          <a:bodyPr anchor="t" rtlCol="false" tIns="0" lIns="0" bIns="0" rIns="0">
            <a:spAutoFit/>
          </a:bodyPr>
          <a:lstStyle/>
          <a:p>
            <a:pPr algn="l" marL="0" indent="0" lvl="0">
              <a:lnSpc>
                <a:spcPts val="4864"/>
              </a:lnSpc>
            </a:pPr>
            <a:r>
              <a:rPr lang="en-US" b="true" sz="3474">
                <a:solidFill>
                  <a:srgbClr val="5F6F52"/>
                </a:solidFill>
                <a:latin typeface="Gotham Bold"/>
                <a:ea typeface="Gotham Bold"/>
                <a:cs typeface="Gotham Bold"/>
                <a:sym typeface="Gotham Bold"/>
              </a:rPr>
              <a:t>Optimizing Customer Engagement Using RFM Segmentation in Pakistan’s E-Commerce Market</a:t>
            </a:r>
          </a:p>
        </p:txBody>
      </p:sp>
      <p:sp>
        <p:nvSpPr>
          <p:cNvPr name="TextBox 14" id="14"/>
          <p:cNvSpPr txBox="true"/>
          <p:nvPr/>
        </p:nvSpPr>
        <p:spPr>
          <a:xfrm rot="0">
            <a:off x="4012638" y="794201"/>
            <a:ext cx="6935572" cy="529811"/>
          </a:xfrm>
          <a:prstGeom prst="rect">
            <a:avLst/>
          </a:prstGeom>
        </p:spPr>
        <p:txBody>
          <a:bodyPr anchor="t" rtlCol="false" tIns="0" lIns="0" bIns="0" rIns="0">
            <a:spAutoFit/>
          </a:bodyPr>
          <a:lstStyle/>
          <a:p>
            <a:pPr algn="l" marL="0" indent="0" lvl="0">
              <a:lnSpc>
                <a:spcPts val="4397"/>
              </a:lnSpc>
              <a:spcBef>
                <a:spcPct val="0"/>
              </a:spcBef>
            </a:pPr>
            <a:r>
              <a:rPr lang="en-US" sz="3141">
                <a:solidFill>
                  <a:srgbClr val="5F6F52"/>
                </a:solidFill>
                <a:latin typeface="Gotham"/>
                <a:ea typeface="Gotham"/>
                <a:cs typeface="Gotham"/>
                <a:sym typeface="Gotham"/>
              </a:rPr>
              <a:t>Dibimbing</a:t>
            </a:r>
          </a:p>
        </p:txBody>
      </p:sp>
      <p:grpSp>
        <p:nvGrpSpPr>
          <p:cNvPr name="Group 15" id="15"/>
          <p:cNvGrpSpPr/>
          <p:nvPr/>
        </p:nvGrpSpPr>
        <p:grpSpPr>
          <a:xfrm rot="0">
            <a:off x="3369750" y="5889510"/>
            <a:ext cx="10413899" cy="47625"/>
            <a:chOff x="0" y="0"/>
            <a:chExt cx="2742755" cy="12543"/>
          </a:xfrm>
        </p:grpSpPr>
        <p:sp>
          <p:nvSpPr>
            <p:cNvPr name="Freeform 16" id="16"/>
            <p:cNvSpPr/>
            <p:nvPr/>
          </p:nvSpPr>
          <p:spPr>
            <a:xfrm flipH="false" flipV="false" rot="0">
              <a:off x="0" y="0"/>
              <a:ext cx="2742755" cy="12543"/>
            </a:xfrm>
            <a:custGeom>
              <a:avLst/>
              <a:gdLst/>
              <a:ahLst/>
              <a:cxnLst/>
              <a:rect r="r" b="b" t="t" l="l"/>
              <a:pathLst>
                <a:path h="12543" w="2742755">
                  <a:moveTo>
                    <a:pt x="0" y="0"/>
                  </a:moveTo>
                  <a:lnTo>
                    <a:pt x="2742755" y="0"/>
                  </a:lnTo>
                  <a:lnTo>
                    <a:pt x="2742755" y="12543"/>
                  </a:lnTo>
                  <a:lnTo>
                    <a:pt x="0" y="12543"/>
                  </a:lnTo>
                  <a:close/>
                </a:path>
              </a:pathLst>
            </a:custGeom>
            <a:solidFill>
              <a:srgbClr val="5F6F52"/>
            </a:solidFill>
          </p:spPr>
        </p:sp>
        <p:sp>
          <p:nvSpPr>
            <p:cNvPr name="TextBox 17" id="17"/>
            <p:cNvSpPr txBox="true"/>
            <p:nvPr/>
          </p:nvSpPr>
          <p:spPr>
            <a:xfrm>
              <a:off x="0" y="-47625"/>
              <a:ext cx="2742755" cy="60168"/>
            </a:xfrm>
            <a:prstGeom prst="rect">
              <a:avLst/>
            </a:prstGeom>
          </p:spPr>
          <p:txBody>
            <a:bodyPr anchor="ctr" rtlCol="false" tIns="50800" lIns="50800" bIns="50800" rIns="50800"/>
            <a:lstStyle/>
            <a:p>
              <a:pPr algn="ctr">
                <a:lnSpc>
                  <a:spcPts val="3012"/>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0" y="3066912"/>
            <a:ext cx="18288000" cy="7220088"/>
            <a:chOff x="0" y="0"/>
            <a:chExt cx="4816593" cy="1901587"/>
          </a:xfrm>
        </p:grpSpPr>
        <p:sp>
          <p:nvSpPr>
            <p:cNvPr name="Freeform 3" id="3"/>
            <p:cNvSpPr/>
            <p:nvPr/>
          </p:nvSpPr>
          <p:spPr>
            <a:xfrm flipH="false" flipV="false" rot="0">
              <a:off x="0" y="0"/>
              <a:ext cx="4816592" cy="1901587"/>
            </a:xfrm>
            <a:custGeom>
              <a:avLst/>
              <a:gdLst/>
              <a:ahLst/>
              <a:cxnLst/>
              <a:rect r="r" b="b" t="t" l="l"/>
              <a:pathLst>
                <a:path h="1901587" w="4816592">
                  <a:moveTo>
                    <a:pt x="0" y="0"/>
                  </a:moveTo>
                  <a:lnTo>
                    <a:pt x="4816592" y="0"/>
                  </a:lnTo>
                  <a:lnTo>
                    <a:pt x="4816592" y="1901587"/>
                  </a:lnTo>
                  <a:lnTo>
                    <a:pt x="0" y="1901587"/>
                  </a:lnTo>
                  <a:close/>
                </a:path>
              </a:pathLst>
            </a:custGeom>
            <a:solidFill>
              <a:srgbClr val="D6DAC8"/>
            </a:solidFill>
          </p:spPr>
        </p:sp>
        <p:sp>
          <p:nvSpPr>
            <p:cNvPr name="TextBox 4" id="4"/>
            <p:cNvSpPr txBox="true"/>
            <p:nvPr/>
          </p:nvSpPr>
          <p:spPr>
            <a:xfrm>
              <a:off x="0" y="-47625"/>
              <a:ext cx="4816593" cy="1949212"/>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579299" y="-3930304"/>
            <a:ext cx="19159252" cy="4068486"/>
            <a:chOff x="0" y="0"/>
            <a:chExt cx="5046058" cy="1071535"/>
          </a:xfrm>
        </p:grpSpPr>
        <p:sp>
          <p:nvSpPr>
            <p:cNvPr name="Freeform 6" id="6"/>
            <p:cNvSpPr/>
            <p:nvPr/>
          </p:nvSpPr>
          <p:spPr>
            <a:xfrm flipH="false" flipV="false" rot="0">
              <a:off x="0" y="0"/>
              <a:ext cx="5046058" cy="1071535"/>
            </a:xfrm>
            <a:custGeom>
              <a:avLst/>
              <a:gdLst/>
              <a:ahLst/>
              <a:cxnLst/>
              <a:rect r="r" b="b" t="t" l="l"/>
              <a:pathLst>
                <a:path h="1071535" w="5046058">
                  <a:moveTo>
                    <a:pt x="0" y="0"/>
                  </a:moveTo>
                  <a:lnTo>
                    <a:pt x="5046058" y="0"/>
                  </a:lnTo>
                  <a:lnTo>
                    <a:pt x="5046058" y="1071535"/>
                  </a:lnTo>
                  <a:lnTo>
                    <a:pt x="0" y="1071535"/>
                  </a:lnTo>
                  <a:close/>
                </a:path>
              </a:pathLst>
            </a:custGeom>
            <a:solidFill>
              <a:srgbClr val="DDD0B9"/>
            </a:solidFill>
          </p:spPr>
        </p:sp>
        <p:sp>
          <p:nvSpPr>
            <p:cNvPr name="TextBox 7" id="7"/>
            <p:cNvSpPr txBox="true"/>
            <p:nvPr/>
          </p:nvSpPr>
          <p:spPr>
            <a:xfrm>
              <a:off x="0" y="-47625"/>
              <a:ext cx="5046058" cy="1119160"/>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0" y="10009542"/>
            <a:ext cx="18288000" cy="556135"/>
            <a:chOff x="0" y="0"/>
            <a:chExt cx="4816593" cy="146472"/>
          </a:xfrm>
        </p:grpSpPr>
        <p:sp>
          <p:nvSpPr>
            <p:cNvPr name="Freeform 9" id="9"/>
            <p:cNvSpPr/>
            <p:nvPr/>
          </p:nvSpPr>
          <p:spPr>
            <a:xfrm flipH="false" flipV="false" rot="0">
              <a:off x="0" y="0"/>
              <a:ext cx="4816592" cy="146472"/>
            </a:xfrm>
            <a:custGeom>
              <a:avLst/>
              <a:gdLst/>
              <a:ahLst/>
              <a:cxnLst/>
              <a:rect r="r" b="b" t="t" l="l"/>
              <a:pathLst>
                <a:path h="146472" w="4816592">
                  <a:moveTo>
                    <a:pt x="0" y="0"/>
                  </a:moveTo>
                  <a:lnTo>
                    <a:pt x="4816592" y="0"/>
                  </a:lnTo>
                  <a:lnTo>
                    <a:pt x="4816592" y="146472"/>
                  </a:lnTo>
                  <a:lnTo>
                    <a:pt x="0" y="146472"/>
                  </a:lnTo>
                  <a:close/>
                </a:path>
              </a:pathLst>
            </a:custGeom>
            <a:solidFill>
              <a:srgbClr val="5F6F52"/>
            </a:solidFill>
          </p:spPr>
        </p:sp>
        <p:sp>
          <p:nvSpPr>
            <p:cNvPr name="TextBox 10" id="10"/>
            <p:cNvSpPr txBox="true"/>
            <p:nvPr/>
          </p:nvSpPr>
          <p:spPr>
            <a:xfrm>
              <a:off x="0" y="-47625"/>
              <a:ext cx="4816593" cy="194097"/>
            </a:xfrm>
            <a:prstGeom prst="rect">
              <a:avLst/>
            </a:prstGeom>
          </p:spPr>
          <p:txBody>
            <a:bodyPr anchor="ctr" rtlCol="false" tIns="50800" lIns="50800" bIns="50800" rIns="50800"/>
            <a:lstStyle/>
            <a:p>
              <a:pPr algn="ctr">
                <a:lnSpc>
                  <a:spcPts val="3012"/>
                </a:lnSpc>
              </a:pPr>
            </a:p>
          </p:txBody>
        </p:sp>
      </p:grpSp>
      <p:sp>
        <p:nvSpPr>
          <p:cNvPr name="AutoShape 11" id="11"/>
          <p:cNvSpPr/>
          <p:nvPr/>
        </p:nvSpPr>
        <p:spPr>
          <a:xfrm>
            <a:off x="-291952" y="3085962"/>
            <a:ext cx="18871905" cy="0"/>
          </a:xfrm>
          <a:prstGeom prst="line">
            <a:avLst/>
          </a:prstGeom>
          <a:ln cap="flat" w="38100">
            <a:solidFill>
              <a:srgbClr val="5F6F52"/>
            </a:solidFill>
            <a:prstDash val="solid"/>
            <a:headEnd type="oval" len="lg" w="lg"/>
            <a:tailEnd type="oval" len="lg" w="lg"/>
          </a:ln>
        </p:spPr>
      </p:sp>
      <p:sp>
        <p:nvSpPr>
          <p:cNvPr name="Freeform 12" id="12"/>
          <p:cNvSpPr/>
          <p:nvPr/>
        </p:nvSpPr>
        <p:spPr>
          <a:xfrm flipH="false" flipV="false" rot="0">
            <a:off x="16721449" y="-266124"/>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90849" y="8374280"/>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667691" y="2358683"/>
            <a:ext cx="5233472" cy="2607220"/>
          </a:xfrm>
          <a:custGeom>
            <a:avLst/>
            <a:gdLst/>
            <a:ahLst/>
            <a:cxnLst/>
            <a:rect r="r" b="b" t="t" l="l"/>
            <a:pathLst>
              <a:path h="2607220" w="5233472">
                <a:moveTo>
                  <a:pt x="0" y="0"/>
                </a:moveTo>
                <a:lnTo>
                  <a:pt x="5233471" y="0"/>
                </a:lnTo>
                <a:lnTo>
                  <a:pt x="5233471" y="2607221"/>
                </a:lnTo>
                <a:lnTo>
                  <a:pt x="0" y="26072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6153730" y="4756650"/>
            <a:ext cx="5233472" cy="2607220"/>
          </a:xfrm>
          <a:custGeom>
            <a:avLst/>
            <a:gdLst/>
            <a:ahLst/>
            <a:cxnLst/>
            <a:rect r="r" b="b" t="t" l="l"/>
            <a:pathLst>
              <a:path h="2607220" w="5233472">
                <a:moveTo>
                  <a:pt x="0" y="0"/>
                </a:moveTo>
                <a:lnTo>
                  <a:pt x="5233472" y="0"/>
                </a:lnTo>
                <a:lnTo>
                  <a:pt x="5233472" y="2607220"/>
                </a:lnTo>
                <a:lnTo>
                  <a:pt x="0" y="26072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2025828" y="7073831"/>
            <a:ext cx="5233472" cy="2607220"/>
          </a:xfrm>
          <a:custGeom>
            <a:avLst/>
            <a:gdLst/>
            <a:ahLst/>
            <a:cxnLst/>
            <a:rect r="r" b="b" t="t" l="l"/>
            <a:pathLst>
              <a:path h="2607220" w="5233472">
                <a:moveTo>
                  <a:pt x="0" y="0"/>
                </a:moveTo>
                <a:lnTo>
                  <a:pt x="5233472" y="0"/>
                </a:lnTo>
                <a:lnTo>
                  <a:pt x="5233472" y="2607220"/>
                </a:lnTo>
                <a:lnTo>
                  <a:pt x="0" y="26072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10800000">
            <a:off x="4109731" y="5016431"/>
            <a:ext cx="1607344" cy="2057400"/>
          </a:xfrm>
          <a:custGeom>
            <a:avLst/>
            <a:gdLst/>
            <a:ahLst/>
            <a:cxnLst/>
            <a:rect r="r" b="b" t="t" l="l"/>
            <a:pathLst>
              <a:path h="2057400" w="1607344">
                <a:moveTo>
                  <a:pt x="1607344" y="0"/>
                </a:moveTo>
                <a:lnTo>
                  <a:pt x="0" y="0"/>
                </a:lnTo>
                <a:lnTo>
                  <a:pt x="0" y="2057400"/>
                </a:lnTo>
                <a:lnTo>
                  <a:pt x="1607344" y="2057400"/>
                </a:lnTo>
                <a:lnTo>
                  <a:pt x="160734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1028700" y="872921"/>
            <a:ext cx="16230600" cy="1161912"/>
          </a:xfrm>
          <a:prstGeom prst="rect">
            <a:avLst/>
          </a:prstGeom>
        </p:spPr>
        <p:txBody>
          <a:bodyPr anchor="t" rtlCol="false" tIns="0" lIns="0" bIns="0" rIns="0">
            <a:spAutoFit/>
          </a:bodyPr>
          <a:lstStyle/>
          <a:p>
            <a:pPr algn="ctr" marL="0" indent="0" lvl="0">
              <a:lnSpc>
                <a:spcPts val="9206"/>
              </a:lnSpc>
            </a:pPr>
            <a:r>
              <a:rPr lang="en-US" sz="7608">
                <a:solidFill>
                  <a:srgbClr val="5F6F52"/>
                </a:solidFill>
                <a:latin typeface="Sunborn"/>
                <a:ea typeface="Sunborn"/>
                <a:cs typeface="Sunborn"/>
                <a:sym typeface="Sunborn"/>
              </a:rPr>
              <a:t>pre-processing result</a:t>
            </a:r>
          </a:p>
        </p:txBody>
      </p:sp>
      <p:sp>
        <p:nvSpPr>
          <p:cNvPr name="TextBox 19" id="19"/>
          <p:cNvSpPr txBox="true"/>
          <p:nvPr/>
        </p:nvSpPr>
        <p:spPr>
          <a:xfrm rot="0">
            <a:off x="947486" y="2971662"/>
            <a:ext cx="4769589" cy="1580230"/>
          </a:xfrm>
          <a:prstGeom prst="rect">
            <a:avLst/>
          </a:prstGeom>
        </p:spPr>
        <p:txBody>
          <a:bodyPr anchor="t" rtlCol="false" tIns="0" lIns="0" bIns="0" rIns="0">
            <a:spAutoFit/>
          </a:bodyPr>
          <a:lstStyle/>
          <a:p>
            <a:pPr algn="ctr">
              <a:lnSpc>
                <a:spcPts val="6350"/>
              </a:lnSpc>
            </a:pPr>
            <a:r>
              <a:rPr lang="en-US" sz="4536" b="true">
                <a:solidFill>
                  <a:srgbClr val="5F6F52"/>
                </a:solidFill>
                <a:latin typeface="Gotham Bold"/>
                <a:ea typeface="Gotham Bold"/>
                <a:cs typeface="Gotham Bold"/>
                <a:sym typeface="Gotham Bold"/>
              </a:rPr>
              <a:t>584523 Data</a:t>
            </a:r>
          </a:p>
          <a:p>
            <a:pPr algn="ctr">
              <a:lnSpc>
                <a:spcPts val="6350"/>
              </a:lnSpc>
            </a:pPr>
            <a:r>
              <a:rPr lang="en-US" b="true" sz="4536">
                <a:solidFill>
                  <a:srgbClr val="5F6F52"/>
                </a:solidFill>
                <a:latin typeface="Gotham Bold"/>
                <a:ea typeface="Gotham Bold"/>
                <a:cs typeface="Gotham Bold"/>
                <a:sym typeface="Gotham Bold"/>
              </a:rPr>
              <a:t>21 Columns</a:t>
            </a:r>
          </a:p>
        </p:txBody>
      </p:sp>
      <p:sp>
        <p:nvSpPr>
          <p:cNvPr name="Freeform 20" id="20"/>
          <p:cNvSpPr/>
          <p:nvPr/>
        </p:nvSpPr>
        <p:spPr>
          <a:xfrm flipH="true" flipV="false" rot="10166240">
            <a:off x="10015868" y="7493761"/>
            <a:ext cx="1607344" cy="2057400"/>
          </a:xfrm>
          <a:custGeom>
            <a:avLst/>
            <a:gdLst/>
            <a:ahLst/>
            <a:cxnLst/>
            <a:rect r="r" b="b" t="t" l="l"/>
            <a:pathLst>
              <a:path h="2057400" w="1607344">
                <a:moveTo>
                  <a:pt x="1607344" y="0"/>
                </a:moveTo>
                <a:lnTo>
                  <a:pt x="0" y="0"/>
                </a:lnTo>
                <a:lnTo>
                  <a:pt x="0" y="2057400"/>
                </a:lnTo>
                <a:lnTo>
                  <a:pt x="1607344" y="2057400"/>
                </a:lnTo>
                <a:lnTo>
                  <a:pt x="160734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6582158" y="5632860"/>
            <a:ext cx="4587489" cy="829660"/>
          </a:xfrm>
          <a:prstGeom prst="rect">
            <a:avLst/>
          </a:prstGeom>
        </p:spPr>
        <p:txBody>
          <a:bodyPr anchor="t" rtlCol="false" tIns="0" lIns="0" bIns="0" rIns="0">
            <a:spAutoFit/>
          </a:bodyPr>
          <a:lstStyle/>
          <a:p>
            <a:pPr algn="l" marL="0" indent="0" lvl="0">
              <a:lnSpc>
                <a:spcPts val="6770"/>
              </a:lnSpc>
              <a:spcBef>
                <a:spcPct val="0"/>
              </a:spcBef>
            </a:pPr>
            <a:r>
              <a:rPr lang="en-US" b="true" sz="4836">
                <a:solidFill>
                  <a:srgbClr val="5F6F52"/>
                </a:solidFill>
                <a:latin typeface="Gotham Bold"/>
                <a:ea typeface="Gotham Bold"/>
                <a:cs typeface="Gotham Bold"/>
                <a:sym typeface="Gotham Bold"/>
              </a:rPr>
              <a:t>Data Cleaning</a:t>
            </a:r>
          </a:p>
        </p:txBody>
      </p:sp>
      <p:sp>
        <p:nvSpPr>
          <p:cNvPr name="TextBox 22" id="22"/>
          <p:cNvSpPr txBox="true"/>
          <p:nvPr/>
        </p:nvSpPr>
        <p:spPr>
          <a:xfrm rot="0">
            <a:off x="12257770" y="7678070"/>
            <a:ext cx="4769589" cy="1580230"/>
          </a:xfrm>
          <a:prstGeom prst="rect">
            <a:avLst/>
          </a:prstGeom>
        </p:spPr>
        <p:txBody>
          <a:bodyPr anchor="t" rtlCol="false" tIns="0" lIns="0" bIns="0" rIns="0">
            <a:spAutoFit/>
          </a:bodyPr>
          <a:lstStyle/>
          <a:p>
            <a:pPr algn="ctr">
              <a:lnSpc>
                <a:spcPts val="6350"/>
              </a:lnSpc>
            </a:pPr>
            <a:r>
              <a:rPr lang="en-US" sz="4536" b="true">
                <a:solidFill>
                  <a:srgbClr val="5F6F52"/>
                </a:solidFill>
                <a:latin typeface="Gotham Bold"/>
                <a:ea typeface="Gotham Bold"/>
                <a:cs typeface="Gotham Bold"/>
                <a:sym typeface="Gotham Bold"/>
              </a:rPr>
              <a:t>584445 Data</a:t>
            </a:r>
          </a:p>
          <a:p>
            <a:pPr algn="ctr">
              <a:lnSpc>
                <a:spcPts val="6350"/>
              </a:lnSpc>
            </a:pPr>
            <a:r>
              <a:rPr lang="en-US" b="true" sz="4536">
                <a:solidFill>
                  <a:srgbClr val="5F6F52"/>
                </a:solidFill>
                <a:latin typeface="Gotham Bold"/>
                <a:ea typeface="Gotham Bold"/>
                <a:cs typeface="Gotham Bold"/>
                <a:sym typeface="Gotham Bold"/>
              </a:rPr>
              <a:t>15 Columns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grpSp>
        <p:nvGrpSpPr>
          <p:cNvPr name="Group 2" id="2"/>
          <p:cNvGrpSpPr/>
          <p:nvPr/>
        </p:nvGrpSpPr>
        <p:grpSpPr>
          <a:xfrm rot="0">
            <a:off x="-294833" y="9596668"/>
            <a:ext cx="18877666" cy="944931"/>
            <a:chOff x="0" y="0"/>
            <a:chExt cx="4971896" cy="248871"/>
          </a:xfrm>
        </p:grpSpPr>
        <p:sp>
          <p:nvSpPr>
            <p:cNvPr name="Freeform 3" id="3"/>
            <p:cNvSpPr/>
            <p:nvPr/>
          </p:nvSpPr>
          <p:spPr>
            <a:xfrm flipH="false" flipV="false" rot="0">
              <a:off x="0" y="0"/>
              <a:ext cx="4971896" cy="248871"/>
            </a:xfrm>
            <a:custGeom>
              <a:avLst/>
              <a:gdLst/>
              <a:ahLst/>
              <a:cxnLst/>
              <a:rect r="r" b="b" t="t" l="l"/>
              <a:pathLst>
                <a:path h="248871" w="4971896">
                  <a:moveTo>
                    <a:pt x="0" y="0"/>
                  </a:moveTo>
                  <a:lnTo>
                    <a:pt x="4971896" y="0"/>
                  </a:lnTo>
                  <a:lnTo>
                    <a:pt x="4971896" y="248871"/>
                  </a:lnTo>
                  <a:lnTo>
                    <a:pt x="0" y="248871"/>
                  </a:lnTo>
                  <a:close/>
                </a:path>
              </a:pathLst>
            </a:custGeom>
            <a:solidFill>
              <a:srgbClr val="F6EDDD"/>
            </a:solidFill>
          </p:spPr>
        </p:sp>
        <p:sp>
          <p:nvSpPr>
            <p:cNvPr name="TextBox 4" id="4"/>
            <p:cNvSpPr txBox="true"/>
            <p:nvPr/>
          </p:nvSpPr>
          <p:spPr>
            <a:xfrm>
              <a:off x="0" y="-47625"/>
              <a:ext cx="4971896" cy="296496"/>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294833" y="10069133"/>
            <a:ext cx="19159252" cy="4068486"/>
            <a:chOff x="0" y="0"/>
            <a:chExt cx="5046058" cy="1071535"/>
          </a:xfrm>
        </p:grpSpPr>
        <p:sp>
          <p:nvSpPr>
            <p:cNvPr name="Freeform 6" id="6"/>
            <p:cNvSpPr/>
            <p:nvPr/>
          </p:nvSpPr>
          <p:spPr>
            <a:xfrm flipH="false" flipV="false" rot="0">
              <a:off x="0" y="0"/>
              <a:ext cx="5046058" cy="1071535"/>
            </a:xfrm>
            <a:custGeom>
              <a:avLst/>
              <a:gdLst/>
              <a:ahLst/>
              <a:cxnLst/>
              <a:rect r="r" b="b" t="t" l="l"/>
              <a:pathLst>
                <a:path h="1071535" w="5046058">
                  <a:moveTo>
                    <a:pt x="0" y="0"/>
                  </a:moveTo>
                  <a:lnTo>
                    <a:pt x="5046058" y="0"/>
                  </a:lnTo>
                  <a:lnTo>
                    <a:pt x="5046058" y="1071535"/>
                  </a:lnTo>
                  <a:lnTo>
                    <a:pt x="0" y="1071535"/>
                  </a:lnTo>
                  <a:close/>
                </a:path>
              </a:pathLst>
            </a:custGeom>
            <a:solidFill>
              <a:srgbClr val="DDD0B9"/>
            </a:solidFill>
          </p:spPr>
        </p:sp>
        <p:sp>
          <p:nvSpPr>
            <p:cNvPr name="TextBox 7" id="7"/>
            <p:cNvSpPr txBox="true"/>
            <p:nvPr/>
          </p:nvSpPr>
          <p:spPr>
            <a:xfrm>
              <a:off x="0" y="-47625"/>
              <a:ext cx="5046058" cy="1119160"/>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294833" y="-444007"/>
            <a:ext cx="18877666" cy="582189"/>
            <a:chOff x="0" y="0"/>
            <a:chExt cx="4971896" cy="153334"/>
          </a:xfrm>
        </p:grpSpPr>
        <p:sp>
          <p:nvSpPr>
            <p:cNvPr name="Freeform 9" id="9"/>
            <p:cNvSpPr/>
            <p:nvPr/>
          </p:nvSpPr>
          <p:spPr>
            <a:xfrm flipH="false" flipV="false" rot="0">
              <a:off x="0" y="0"/>
              <a:ext cx="4971896" cy="153334"/>
            </a:xfrm>
            <a:custGeom>
              <a:avLst/>
              <a:gdLst/>
              <a:ahLst/>
              <a:cxnLst/>
              <a:rect r="r" b="b" t="t" l="l"/>
              <a:pathLst>
                <a:path h="153334" w="4971896">
                  <a:moveTo>
                    <a:pt x="0" y="0"/>
                  </a:moveTo>
                  <a:lnTo>
                    <a:pt x="4971896" y="0"/>
                  </a:lnTo>
                  <a:lnTo>
                    <a:pt x="4971896" y="153334"/>
                  </a:lnTo>
                  <a:lnTo>
                    <a:pt x="0" y="153334"/>
                  </a:lnTo>
                  <a:close/>
                </a:path>
              </a:pathLst>
            </a:custGeom>
            <a:solidFill>
              <a:srgbClr val="5F6F52"/>
            </a:solidFill>
          </p:spPr>
        </p:sp>
        <p:sp>
          <p:nvSpPr>
            <p:cNvPr name="TextBox 10" id="10"/>
            <p:cNvSpPr txBox="true"/>
            <p:nvPr/>
          </p:nvSpPr>
          <p:spPr>
            <a:xfrm>
              <a:off x="0" y="-47625"/>
              <a:ext cx="4971896" cy="200959"/>
            </a:xfrm>
            <a:prstGeom prst="rect">
              <a:avLst/>
            </a:prstGeom>
          </p:spPr>
          <p:txBody>
            <a:bodyPr anchor="ctr" rtlCol="false" tIns="50800" lIns="50800" bIns="50800" rIns="50800"/>
            <a:lstStyle/>
            <a:p>
              <a:pPr algn="ctr">
                <a:lnSpc>
                  <a:spcPts val="3012"/>
                </a:lnSpc>
              </a:pPr>
            </a:p>
          </p:txBody>
        </p:sp>
      </p:grpSp>
      <p:sp>
        <p:nvSpPr>
          <p:cNvPr name="Freeform 11" id="11"/>
          <p:cNvSpPr/>
          <p:nvPr/>
        </p:nvSpPr>
        <p:spPr>
          <a:xfrm flipH="false" flipV="false" rot="0">
            <a:off x="16721449" y="-266124"/>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90849" y="8806713"/>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630333" y="6596569"/>
            <a:ext cx="1520910" cy="1520910"/>
          </a:xfrm>
          <a:custGeom>
            <a:avLst/>
            <a:gdLst/>
            <a:ahLst/>
            <a:cxnLst/>
            <a:rect r="r" b="b" t="t" l="l"/>
            <a:pathLst>
              <a:path h="1520910" w="1520910">
                <a:moveTo>
                  <a:pt x="0" y="0"/>
                </a:moveTo>
                <a:lnTo>
                  <a:pt x="1520909" y="0"/>
                </a:lnTo>
                <a:lnTo>
                  <a:pt x="1520909" y="1520909"/>
                </a:lnTo>
                <a:lnTo>
                  <a:pt x="0" y="15209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490849" y="2178652"/>
            <a:ext cx="1920222" cy="1250544"/>
          </a:xfrm>
          <a:custGeom>
            <a:avLst/>
            <a:gdLst/>
            <a:ahLst/>
            <a:cxnLst/>
            <a:rect r="r" b="b" t="t" l="l"/>
            <a:pathLst>
              <a:path h="1250544" w="1920222">
                <a:moveTo>
                  <a:pt x="0" y="0"/>
                </a:moveTo>
                <a:lnTo>
                  <a:pt x="1920222" y="0"/>
                </a:lnTo>
                <a:lnTo>
                  <a:pt x="1920222" y="1250544"/>
                </a:lnTo>
                <a:lnTo>
                  <a:pt x="0" y="1250544"/>
                </a:lnTo>
                <a:lnTo>
                  <a:pt x="0" y="0"/>
                </a:lnTo>
                <a:close/>
              </a:path>
            </a:pathLst>
          </a:custGeom>
          <a:blipFill>
            <a:blip r:embed="rId6"/>
            <a:stretch>
              <a:fillRect l="0" t="0" r="0" b="0"/>
            </a:stretch>
          </a:blipFill>
        </p:spPr>
      </p:sp>
      <p:sp>
        <p:nvSpPr>
          <p:cNvPr name="Freeform 15" id="15"/>
          <p:cNvSpPr/>
          <p:nvPr/>
        </p:nvSpPr>
        <p:spPr>
          <a:xfrm flipH="false" flipV="false" rot="0">
            <a:off x="630333" y="4379666"/>
            <a:ext cx="1527667" cy="1527667"/>
          </a:xfrm>
          <a:custGeom>
            <a:avLst/>
            <a:gdLst/>
            <a:ahLst/>
            <a:cxnLst/>
            <a:rect r="r" b="b" t="t" l="l"/>
            <a:pathLst>
              <a:path h="1527667" w="1527667">
                <a:moveTo>
                  <a:pt x="0" y="0"/>
                </a:moveTo>
                <a:lnTo>
                  <a:pt x="1527667" y="0"/>
                </a:lnTo>
                <a:lnTo>
                  <a:pt x="1527667" y="1527668"/>
                </a:lnTo>
                <a:lnTo>
                  <a:pt x="0" y="15276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1028700" y="442982"/>
            <a:ext cx="16230600" cy="1161912"/>
          </a:xfrm>
          <a:prstGeom prst="rect">
            <a:avLst/>
          </a:prstGeom>
        </p:spPr>
        <p:txBody>
          <a:bodyPr anchor="t" rtlCol="false" tIns="0" lIns="0" bIns="0" rIns="0">
            <a:spAutoFit/>
          </a:bodyPr>
          <a:lstStyle/>
          <a:p>
            <a:pPr algn="l" marL="0" indent="0" lvl="0">
              <a:lnSpc>
                <a:spcPts val="9206"/>
              </a:lnSpc>
            </a:pPr>
            <a:r>
              <a:rPr lang="en-US" sz="7608">
                <a:solidFill>
                  <a:srgbClr val="5F6F52"/>
                </a:solidFill>
                <a:latin typeface="Sunborn"/>
                <a:ea typeface="Sunborn"/>
                <a:cs typeface="Sunborn"/>
                <a:sym typeface="Sunborn"/>
              </a:rPr>
              <a:t>Rfm segmentation</a:t>
            </a:r>
          </a:p>
        </p:txBody>
      </p:sp>
      <p:sp>
        <p:nvSpPr>
          <p:cNvPr name="TextBox 17" id="17"/>
          <p:cNvSpPr txBox="true"/>
          <p:nvPr/>
        </p:nvSpPr>
        <p:spPr>
          <a:xfrm rot="0">
            <a:off x="2726345" y="1962812"/>
            <a:ext cx="3411321" cy="562959"/>
          </a:xfrm>
          <a:prstGeom prst="rect">
            <a:avLst/>
          </a:prstGeom>
        </p:spPr>
        <p:txBody>
          <a:bodyPr anchor="t" rtlCol="false" tIns="0" lIns="0" bIns="0" rIns="0">
            <a:spAutoFit/>
          </a:bodyPr>
          <a:lstStyle/>
          <a:p>
            <a:pPr algn="l" marL="0" indent="0" lvl="0">
              <a:lnSpc>
                <a:spcPts val="4670"/>
              </a:lnSpc>
              <a:spcBef>
                <a:spcPct val="0"/>
              </a:spcBef>
            </a:pPr>
            <a:r>
              <a:rPr lang="en-US" b="true" sz="3336">
                <a:solidFill>
                  <a:srgbClr val="5F6F52"/>
                </a:solidFill>
                <a:latin typeface="Gotham Bold"/>
                <a:ea typeface="Gotham Bold"/>
                <a:cs typeface="Gotham Bold"/>
                <a:sym typeface="Gotham Bold"/>
              </a:rPr>
              <a:t>Recency</a:t>
            </a:r>
          </a:p>
        </p:txBody>
      </p:sp>
      <p:sp>
        <p:nvSpPr>
          <p:cNvPr name="TextBox 18" id="18"/>
          <p:cNvSpPr txBox="true"/>
          <p:nvPr/>
        </p:nvSpPr>
        <p:spPr>
          <a:xfrm rot="0">
            <a:off x="2726345" y="4263723"/>
            <a:ext cx="3411321" cy="562959"/>
          </a:xfrm>
          <a:prstGeom prst="rect">
            <a:avLst/>
          </a:prstGeom>
        </p:spPr>
        <p:txBody>
          <a:bodyPr anchor="t" rtlCol="false" tIns="0" lIns="0" bIns="0" rIns="0">
            <a:spAutoFit/>
          </a:bodyPr>
          <a:lstStyle/>
          <a:p>
            <a:pPr algn="l" marL="0" indent="0" lvl="0">
              <a:lnSpc>
                <a:spcPts val="4670"/>
              </a:lnSpc>
              <a:spcBef>
                <a:spcPct val="0"/>
              </a:spcBef>
            </a:pPr>
            <a:r>
              <a:rPr lang="en-US" b="true" sz="3336">
                <a:solidFill>
                  <a:srgbClr val="5F6F52"/>
                </a:solidFill>
                <a:latin typeface="Gotham Bold"/>
                <a:ea typeface="Gotham Bold"/>
                <a:cs typeface="Gotham Bold"/>
                <a:sym typeface="Gotham Bold"/>
              </a:rPr>
              <a:t>Frequency</a:t>
            </a:r>
          </a:p>
        </p:txBody>
      </p:sp>
      <p:sp>
        <p:nvSpPr>
          <p:cNvPr name="TextBox 19" id="19"/>
          <p:cNvSpPr txBox="true"/>
          <p:nvPr/>
        </p:nvSpPr>
        <p:spPr>
          <a:xfrm rot="0">
            <a:off x="2726345" y="6742584"/>
            <a:ext cx="3411321" cy="562959"/>
          </a:xfrm>
          <a:prstGeom prst="rect">
            <a:avLst/>
          </a:prstGeom>
        </p:spPr>
        <p:txBody>
          <a:bodyPr anchor="t" rtlCol="false" tIns="0" lIns="0" bIns="0" rIns="0">
            <a:spAutoFit/>
          </a:bodyPr>
          <a:lstStyle/>
          <a:p>
            <a:pPr algn="l" marL="0" indent="0" lvl="0">
              <a:lnSpc>
                <a:spcPts val="4670"/>
              </a:lnSpc>
              <a:spcBef>
                <a:spcPct val="0"/>
              </a:spcBef>
            </a:pPr>
            <a:r>
              <a:rPr lang="en-US" b="true" sz="3336">
                <a:solidFill>
                  <a:srgbClr val="5F6F52"/>
                </a:solidFill>
                <a:latin typeface="Gotham Bold"/>
                <a:ea typeface="Gotham Bold"/>
                <a:cs typeface="Gotham Bold"/>
                <a:sym typeface="Gotham Bold"/>
              </a:rPr>
              <a:t>Monetary</a:t>
            </a:r>
          </a:p>
        </p:txBody>
      </p:sp>
      <p:sp>
        <p:nvSpPr>
          <p:cNvPr name="TextBox 20" id="20"/>
          <p:cNvSpPr txBox="true"/>
          <p:nvPr/>
        </p:nvSpPr>
        <p:spPr>
          <a:xfrm rot="0">
            <a:off x="2726345" y="2586217"/>
            <a:ext cx="3037019" cy="1217008"/>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Number of days since customer’s last purchase</a:t>
            </a:r>
          </a:p>
        </p:txBody>
      </p:sp>
      <p:sp>
        <p:nvSpPr>
          <p:cNvPr name="TextBox 21" id="21"/>
          <p:cNvSpPr txBox="true"/>
          <p:nvPr/>
        </p:nvSpPr>
        <p:spPr>
          <a:xfrm rot="0">
            <a:off x="2726345" y="4883832"/>
            <a:ext cx="3171015" cy="807433"/>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Count of Transaction</a:t>
            </a:r>
          </a:p>
          <a:p>
            <a:pPr algn="just">
              <a:lnSpc>
                <a:spcPts val="3270"/>
              </a:lnSpc>
            </a:pPr>
            <a:r>
              <a:rPr lang="en-US" sz="2336">
                <a:solidFill>
                  <a:srgbClr val="000000"/>
                </a:solidFill>
                <a:latin typeface="Gotham"/>
                <a:ea typeface="Gotham"/>
                <a:cs typeface="Gotham"/>
                <a:sym typeface="Gotham"/>
              </a:rPr>
              <a:t>Per Customer</a:t>
            </a:r>
          </a:p>
        </p:txBody>
      </p:sp>
      <p:sp>
        <p:nvSpPr>
          <p:cNvPr name="TextBox 22" id="22"/>
          <p:cNvSpPr txBox="true"/>
          <p:nvPr/>
        </p:nvSpPr>
        <p:spPr>
          <a:xfrm rot="0">
            <a:off x="2726345" y="7356540"/>
            <a:ext cx="3037019" cy="1217008"/>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How much Money </a:t>
            </a:r>
          </a:p>
          <a:p>
            <a:pPr algn="just">
              <a:lnSpc>
                <a:spcPts val="3270"/>
              </a:lnSpc>
            </a:pPr>
            <a:r>
              <a:rPr lang="en-US" sz="2336">
                <a:solidFill>
                  <a:srgbClr val="000000"/>
                </a:solidFill>
                <a:latin typeface="Gotham"/>
                <a:ea typeface="Gotham"/>
                <a:cs typeface="Gotham"/>
                <a:sym typeface="Gotham"/>
              </a:rPr>
              <a:t>has a Customer</a:t>
            </a:r>
          </a:p>
          <a:p>
            <a:pPr algn="just">
              <a:lnSpc>
                <a:spcPts val="3270"/>
              </a:lnSpc>
            </a:pPr>
            <a:r>
              <a:rPr lang="en-US" sz="2336">
                <a:solidFill>
                  <a:srgbClr val="000000"/>
                </a:solidFill>
                <a:latin typeface="Gotham"/>
                <a:ea typeface="Gotham"/>
                <a:cs typeface="Gotham"/>
                <a:sym typeface="Gotham"/>
              </a:rPr>
              <a:t>Spent</a:t>
            </a:r>
          </a:p>
        </p:txBody>
      </p:sp>
      <p:sp>
        <p:nvSpPr>
          <p:cNvPr name="AutoShape 23" id="23"/>
          <p:cNvSpPr/>
          <p:nvPr/>
        </p:nvSpPr>
        <p:spPr>
          <a:xfrm>
            <a:off x="6968932" y="2888784"/>
            <a:ext cx="10874222" cy="62352"/>
          </a:xfrm>
          <a:prstGeom prst="line">
            <a:avLst/>
          </a:prstGeom>
          <a:ln cap="flat" w="38100">
            <a:solidFill>
              <a:srgbClr val="5F6F52"/>
            </a:solidFill>
            <a:prstDash val="solid"/>
            <a:headEnd type="oval" len="lg" w="lg"/>
            <a:tailEnd type="oval" len="lg" w="lg"/>
          </a:ln>
        </p:spPr>
      </p:sp>
      <p:grpSp>
        <p:nvGrpSpPr>
          <p:cNvPr name="Group 24" id="24"/>
          <p:cNvGrpSpPr/>
          <p:nvPr/>
        </p:nvGrpSpPr>
        <p:grpSpPr>
          <a:xfrm rot="0">
            <a:off x="8014143" y="2237912"/>
            <a:ext cx="1270650" cy="1278098"/>
            <a:chOff x="0" y="0"/>
            <a:chExt cx="812800" cy="817564"/>
          </a:xfrm>
        </p:grpSpPr>
        <p:sp>
          <p:nvSpPr>
            <p:cNvPr name="Freeform 25" id="25"/>
            <p:cNvSpPr/>
            <p:nvPr/>
          </p:nvSpPr>
          <p:spPr>
            <a:xfrm flipH="false" flipV="false" rot="0">
              <a:off x="0" y="0"/>
              <a:ext cx="812800" cy="817565"/>
            </a:xfrm>
            <a:custGeom>
              <a:avLst/>
              <a:gdLst/>
              <a:ahLst/>
              <a:cxnLst/>
              <a:rect r="r" b="b" t="t" l="l"/>
              <a:pathLst>
                <a:path h="817565" w="812800">
                  <a:moveTo>
                    <a:pt x="406400" y="0"/>
                  </a:moveTo>
                  <a:cubicBezTo>
                    <a:pt x="181951" y="0"/>
                    <a:pt x="0" y="183018"/>
                    <a:pt x="0" y="408782"/>
                  </a:cubicBezTo>
                  <a:cubicBezTo>
                    <a:pt x="0" y="634546"/>
                    <a:pt x="181951" y="817565"/>
                    <a:pt x="406400" y="817565"/>
                  </a:cubicBezTo>
                  <a:cubicBezTo>
                    <a:pt x="630849" y="817565"/>
                    <a:pt x="812800" y="634546"/>
                    <a:pt x="812800" y="408782"/>
                  </a:cubicBezTo>
                  <a:cubicBezTo>
                    <a:pt x="812800" y="183018"/>
                    <a:pt x="630849" y="0"/>
                    <a:pt x="406400" y="0"/>
                  </a:cubicBezTo>
                  <a:close/>
                </a:path>
              </a:pathLst>
            </a:custGeom>
            <a:solidFill>
              <a:srgbClr val="869D73"/>
            </a:solidFill>
            <a:ln w="38100" cap="sq">
              <a:solidFill>
                <a:srgbClr val="000000"/>
              </a:solidFill>
              <a:prstDash val="solid"/>
              <a:miter/>
            </a:ln>
          </p:spPr>
        </p:sp>
        <p:sp>
          <p:nvSpPr>
            <p:cNvPr name="TextBox 26" id="26"/>
            <p:cNvSpPr txBox="true"/>
            <p:nvPr/>
          </p:nvSpPr>
          <p:spPr>
            <a:xfrm>
              <a:off x="76200" y="29022"/>
              <a:ext cx="660400" cy="711896"/>
            </a:xfrm>
            <a:prstGeom prst="rect">
              <a:avLst/>
            </a:prstGeom>
          </p:spPr>
          <p:txBody>
            <a:bodyPr anchor="ctr" rtlCol="false" tIns="50800" lIns="50800" bIns="50800" rIns="50800"/>
            <a:lstStyle/>
            <a:p>
              <a:pPr algn="ctr">
                <a:lnSpc>
                  <a:spcPts val="3360"/>
                </a:lnSpc>
              </a:pPr>
              <a:r>
                <a:rPr lang="en-US" b="true" sz="2400">
                  <a:solidFill>
                    <a:srgbClr val="F6EDDD"/>
                  </a:solidFill>
                  <a:latin typeface="Gotham Bold"/>
                  <a:ea typeface="Gotham Bold"/>
                  <a:cs typeface="Gotham Bold"/>
                  <a:sym typeface="Gotham Bold"/>
                </a:rPr>
                <a:t>154 Days</a:t>
              </a:r>
            </a:p>
          </p:txBody>
        </p:sp>
      </p:grpSp>
      <p:sp>
        <p:nvSpPr>
          <p:cNvPr name="TextBox 27" id="27"/>
          <p:cNvSpPr txBox="true"/>
          <p:nvPr/>
        </p:nvSpPr>
        <p:spPr>
          <a:xfrm rot="0">
            <a:off x="7198521" y="2186454"/>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5</a:t>
            </a:r>
          </a:p>
        </p:txBody>
      </p:sp>
      <p:grpSp>
        <p:nvGrpSpPr>
          <p:cNvPr name="Group 28" id="28"/>
          <p:cNvGrpSpPr/>
          <p:nvPr/>
        </p:nvGrpSpPr>
        <p:grpSpPr>
          <a:xfrm rot="0">
            <a:off x="10600972" y="2249735"/>
            <a:ext cx="1270650" cy="1278098"/>
            <a:chOff x="0" y="0"/>
            <a:chExt cx="812800" cy="817564"/>
          </a:xfrm>
        </p:grpSpPr>
        <p:sp>
          <p:nvSpPr>
            <p:cNvPr name="Freeform 29" id="29"/>
            <p:cNvSpPr/>
            <p:nvPr/>
          </p:nvSpPr>
          <p:spPr>
            <a:xfrm flipH="false" flipV="false" rot="0">
              <a:off x="0" y="0"/>
              <a:ext cx="812800" cy="817565"/>
            </a:xfrm>
            <a:custGeom>
              <a:avLst/>
              <a:gdLst/>
              <a:ahLst/>
              <a:cxnLst/>
              <a:rect r="r" b="b" t="t" l="l"/>
              <a:pathLst>
                <a:path h="817565" w="812800">
                  <a:moveTo>
                    <a:pt x="406400" y="0"/>
                  </a:moveTo>
                  <a:cubicBezTo>
                    <a:pt x="181951" y="0"/>
                    <a:pt x="0" y="183018"/>
                    <a:pt x="0" y="408782"/>
                  </a:cubicBezTo>
                  <a:cubicBezTo>
                    <a:pt x="0" y="634546"/>
                    <a:pt x="181951" y="817565"/>
                    <a:pt x="406400" y="817565"/>
                  </a:cubicBezTo>
                  <a:cubicBezTo>
                    <a:pt x="630849" y="817565"/>
                    <a:pt x="812800" y="634546"/>
                    <a:pt x="812800" y="408782"/>
                  </a:cubicBezTo>
                  <a:cubicBezTo>
                    <a:pt x="812800" y="183018"/>
                    <a:pt x="630849" y="0"/>
                    <a:pt x="406400" y="0"/>
                  </a:cubicBezTo>
                  <a:close/>
                </a:path>
              </a:pathLst>
            </a:custGeom>
            <a:solidFill>
              <a:srgbClr val="869D73"/>
            </a:solidFill>
            <a:ln w="38100" cap="sq">
              <a:solidFill>
                <a:srgbClr val="000000"/>
              </a:solidFill>
              <a:prstDash val="solid"/>
              <a:miter/>
            </a:ln>
          </p:spPr>
        </p:sp>
        <p:sp>
          <p:nvSpPr>
            <p:cNvPr name="TextBox 30" id="30"/>
            <p:cNvSpPr txBox="true"/>
            <p:nvPr/>
          </p:nvSpPr>
          <p:spPr>
            <a:xfrm>
              <a:off x="76200" y="29022"/>
              <a:ext cx="660400" cy="711896"/>
            </a:xfrm>
            <a:prstGeom prst="rect">
              <a:avLst/>
            </a:prstGeom>
          </p:spPr>
          <p:txBody>
            <a:bodyPr anchor="ctr" rtlCol="false" tIns="50800" lIns="50800" bIns="50800" rIns="50800"/>
            <a:lstStyle/>
            <a:p>
              <a:pPr algn="ctr">
                <a:lnSpc>
                  <a:spcPts val="3360"/>
                </a:lnSpc>
              </a:pPr>
              <a:r>
                <a:rPr lang="en-US" b="true" sz="2400">
                  <a:solidFill>
                    <a:srgbClr val="F6EDDD"/>
                  </a:solidFill>
                  <a:latin typeface="Gotham Bold"/>
                  <a:ea typeface="Gotham Bold"/>
                  <a:cs typeface="Gotham Bold"/>
                  <a:sym typeface="Gotham Bold"/>
                </a:rPr>
                <a:t>277 Days</a:t>
              </a:r>
            </a:p>
          </p:txBody>
        </p:sp>
      </p:grpSp>
      <p:grpSp>
        <p:nvGrpSpPr>
          <p:cNvPr name="Group 31" id="31"/>
          <p:cNvGrpSpPr/>
          <p:nvPr/>
        </p:nvGrpSpPr>
        <p:grpSpPr>
          <a:xfrm rot="0">
            <a:off x="13025886" y="2312087"/>
            <a:ext cx="1270650" cy="1278098"/>
            <a:chOff x="0" y="0"/>
            <a:chExt cx="812800" cy="817564"/>
          </a:xfrm>
        </p:grpSpPr>
        <p:sp>
          <p:nvSpPr>
            <p:cNvPr name="Freeform 32" id="32"/>
            <p:cNvSpPr/>
            <p:nvPr/>
          </p:nvSpPr>
          <p:spPr>
            <a:xfrm flipH="false" flipV="false" rot="0">
              <a:off x="0" y="0"/>
              <a:ext cx="812800" cy="817565"/>
            </a:xfrm>
            <a:custGeom>
              <a:avLst/>
              <a:gdLst/>
              <a:ahLst/>
              <a:cxnLst/>
              <a:rect r="r" b="b" t="t" l="l"/>
              <a:pathLst>
                <a:path h="817565" w="812800">
                  <a:moveTo>
                    <a:pt x="406400" y="0"/>
                  </a:moveTo>
                  <a:cubicBezTo>
                    <a:pt x="181951" y="0"/>
                    <a:pt x="0" y="183018"/>
                    <a:pt x="0" y="408782"/>
                  </a:cubicBezTo>
                  <a:cubicBezTo>
                    <a:pt x="0" y="634546"/>
                    <a:pt x="181951" y="817565"/>
                    <a:pt x="406400" y="817565"/>
                  </a:cubicBezTo>
                  <a:cubicBezTo>
                    <a:pt x="630849" y="817565"/>
                    <a:pt x="812800" y="634546"/>
                    <a:pt x="812800" y="408782"/>
                  </a:cubicBezTo>
                  <a:cubicBezTo>
                    <a:pt x="812800" y="183018"/>
                    <a:pt x="630849" y="0"/>
                    <a:pt x="406400" y="0"/>
                  </a:cubicBezTo>
                  <a:close/>
                </a:path>
              </a:pathLst>
            </a:custGeom>
            <a:solidFill>
              <a:srgbClr val="869D73"/>
            </a:solidFill>
            <a:ln w="38100" cap="sq">
              <a:solidFill>
                <a:srgbClr val="000000"/>
              </a:solidFill>
              <a:prstDash val="solid"/>
              <a:miter/>
            </a:ln>
          </p:spPr>
        </p:sp>
        <p:sp>
          <p:nvSpPr>
            <p:cNvPr name="TextBox 33" id="33"/>
            <p:cNvSpPr txBox="true"/>
            <p:nvPr/>
          </p:nvSpPr>
          <p:spPr>
            <a:xfrm>
              <a:off x="76200" y="29022"/>
              <a:ext cx="660400" cy="711896"/>
            </a:xfrm>
            <a:prstGeom prst="rect">
              <a:avLst/>
            </a:prstGeom>
          </p:spPr>
          <p:txBody>
            <a:bodyPr anchor="ctr" rtlCol="false" tIns="50800" lIns="50800" bIns="50800" rIns="50800"/>
            <a:lstStyle/>
            <a:p>
              <a:pPr algn="ctr">
                <a:lnSpc>
                  <a:spcPts val="3360"/>
                </a:lnSpc>
              </a:pPr>
              <a:r>
                <a:rPr lang="en-US" b="true" sz="2400">
                  <a:solidFill>
                    <a:srgbClr val="F6EDDD"/>
                  </a:solidFill>
                  <a:latin typeface="Gotham Bold"/>
                  <a:ea typeface="Gotham Bold"/>
                  <a:cs typeface="Gotham Bold"/>
                  <a:sym typeface="Gotham Bold"/>
                </a:rPr>
                <a:t>400 Days</a:t>
              </a:r>
            </a:p>
          </p:txBody>
        </p:sp>
      </p:grpSp>
      <p:grpSp>
        <p:nvGrpSpPr>
          <p:cNvPr name="Group 34" id="34"/>
          <p:cNvGrpSpPr/>
          <p:nvPr/>
        </p:nvGrpSpPr>
        <p:grpSpPr>
          <a:xfrm rot="0">
            <a:off x="15450800" y="2312087"/>
            <a:ext cx="1270650" cy="1278098"/>
            <a:chOff x="0" y="0"/>
            <a:chExt cx="812800" cy="817564"/>
          </a:xfrm>
        </p:grpSpPr>
        <p:sp>
          <p:nvSpPr>
            <p:cNvPr name="Freeform 35" id="35"/>
            <p:cNvSpPr/>
            <p:nvPr/>
          </p:nvSpPr>
          <p:spPr>
            <a:xfrm flipH="false" flipV="false" rot="0">
              <a:off x="0" y="0"/>
              <a:ext cx="812800" cy="817565"/>
            </a:xfrm>
            <a:custGeom>
              <a:avLst/>
              <a:gdLst/>
              <a:ahLst/>
              <a:cxnLst/>
              <a:rect r="r" b="b" t="t" l="l"/>
              <a:pathLst>
                <a:path h="817565" w="812800">
                  <a:moveTo>
                    <a:pt x="406400" y="0"/>
                  </a:moveTo>
                  <a:cubicBezTo>
                    <a:pt x="181951" y="0"/>
                    <a:pt x="0" y="183018"/>
                    <a:pt x="0" y="408782"/>
                  </a:cubicBezTo>
                  <a:cubicBezTo>
                    <a:pt x="0" y="634546"/>
                    <a:pt x="181951" y="817565"/>
                    <a:pt x="406400" y="817565"/>
                  </a:cubicBezTo>
                  <a:cubicBezTo>
                    <a:pt x="630849" y="817565"/>
                    <a:pt x="812800" y="634546"/>
                    <a:pt x="812800" y="408782"/>
                  </a:cubicBezTo>
                  <a:cubicBezTo>
                    <a:pt x="812800" y="183018"/>
                    <a:pt x="630849" y="0"/>
                    <a:pt x="406400" y="0"/>
                  </a:cubicBezTo>
                  <a:close/>
                </a:path>
              </a:pathLst>
            </a:custGeom>
            <a:solidFill>
              <a:srgbClr val="869D73"/>
            </a:solidFill>
            <a:ln w="38100" cap="sq">
              <a:solidFill>
                <a:srgbClr val="000000"/>
              </a:solidFill>
              <a:prstDash val="solid"/>
              <a:miter/>
            </a:ln>
          </p:spPr>
        </p:sp>
        <p:sp>
          <p:nvSpPr>
            <p:cNvPr name="TextBox 36" id="36"/>
            <p:cNvSpPr txBox="true"/>
            <p:nvPr/>
          </p:nvSpPr>
          <p:spPr>
            <a:xfrm>
              <a:off x="76200" y="29022"/>
              <a:ext cx="660400" cy="711896"/>
            </a:xfrm>
            <a:prstGeom prst="rect">
              <a:avLst/>
            </a:prstGeom>
          </p:spPr>
          <p:txBody>
            <a:bodyPr anchor="ctr" rtlCol="false" tIns="50800" lIns="50800" bIns="50800" rIns="50800"/>
            <a:lstStyle/>
            <a:p>
              <a:pPr algn="ctr">
                <a:lnSpc>
                  <a:spcPts val="3360"/>
                </a:lnSpc>
              </a:pPr>
              <a:r>
                <a:rPr lang="en-US" b="true" sz="2400">
                  <a:solidFill>
                    <a:srgbClr val="F6EDDD"/>
                  </a:solidFill>
                  <a:latin typeface="Gotham Bold"/>
                  <a:ea typeface="Gotham Bold"/>
                  <a:cs typeface="Gotham Bold"/>
                  <a:sym typeface="Gotham Bold"/>
                </a:rPr>
                <a:t>587 Days</a:t>
              </a:r>
            </a:p>
          </p:txBody>
        </p:sp>
      </p:grpSp>
      <p:sp>
        <p:nvSpPr>
          <p:cNvPr name="TextBox 37" id="37"/>
          <p:cNvSpPr txBox="true"/>
          <p:nvPr/>
        </p:nvSpPr>
        <p:spPr>
          <a:xfrm rot="0">
            <a:off x="9761932" y="2202110"/>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4</a:t>
            </a:r>
          </a:p>
        </p:txBody>
      </p:sp>
      <p:sp>
        <p:nvSpPr>
          <p:cNvPr name="TextBox 38" id="38"/>
          <p:cNvSpPr txBox="true"/>
          <p:nvPr/>
        </p:nvSpPr>
        <p:spPr>
          <a:xfrm rot="0">
            <a:off x="12347872" y="2202110"/>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3</a:t>
            </a:r>
          </a:p>
        </p:txBody>
      </p:sp>
      <p:sp>
        <p:nvSpPr>
          <p:cNvPr name="TextBox 39" id="39"/>
          <p:cNvSpPr txBox="true"/>
          <p:nvPr/>
        </p:nvSpPr>
        <p:spPr>
          <a:xfrm rot="0">
            <a:off x="14692717" y="2278264"/>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2</a:t>
            </a:r>
          </a:p>
        </p:txBody>
      </p:sp>
      <p:sp>
        <p:nvSpPr>
          <p:cNvPr name="TextBox 40" id="40"/>
          <p:cNvSpPr txBox="true"/>
          <p:nvPr/>
        </p:nvSpPr>
        <p:spPr>
          <a:xfrm rot="0">
            <a:off x="17078350" y="2264462"/>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1</a:t>
            </a:r>
          </a:p>
        </p:txBody>
      </p:sp>
      <p:sp>
        <p:nvSpPr>
          <p:cNvPr name="AutoShape 41" id="41"/>
          <p:cNvSpPr/>
          <p:nvPr/>
        </p:nvSpPr>
        <p:spPr>
          <a:xfrm>
            <a:off x="6910761" y="4968790"/>
            <a:ext cx="10874222" cy="62352"/>
          </a:xfrm>
          <a:prstGeom prst="line">
            <a:avLst/>
          </a:prstGeom>
          <a:ln cap="flat" w="38100">
            <a:solidFill>
              <a:srgbClr val="5F6F52"/>
            </a:solidFill>
            <a:prstDash val="solid"/>
            <a:headEnd type="oval" len="lg" w="lg"/>
            <a:tailEnd type="oval" len="lg" w="lg"/>
          </a:ln>
        </p:spPr>
      </p:sp>
      <p:grpSp>
        <p:nvGrpSpPr>
          <p:cNvPr name="Group 42" id="42"/>
          <p:cNvGrpSpPr/>
          <p:nvPr/>
        </p:nvGrpSpPr>
        <p:grpSpPr>
          <a:xfrm rot="0">
            <a:off x="7955972" y="4317918"/>
            <a:ext cx="1270650" cy="1270650"/>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9D73"/>
            </a:solidFill>
            <a:ln w="38100" cap="sq">
              <a:solidFill>
                <a:srgbClr val="000000"/>
              </a:solidFill>
              <a:prstDash val="solid"/>
              <a:miter/>
            </a:ln>
          </p:spPr>
        </p:sp>
        <p:sp>
          <p:nvSpPr>
            <p:cNvPr name="TextBox 44" id="44"/>
            <p:cNvSpPr txBox="true"/>
            <p:nvPr/>
          </p:nvSpPr>
          <p:spPr>
            <a:xfrm>
              <a:off x="76200" y="28575"/>
              <a:ext cx="660400" cy="708025"/>
            </a:xfrm>
            <a:prstGeom prst="rect">
              <a:avLst/>
            </a:prstGeom>
          </p:spPr>
          <p:txBody>
            <a:bodyPr anchor="ctr" rtlCol="false" tIns="50800" lIns="50800" bIns="50800" rIns="50800"/>
            <a:lstStyle/>
            <a:p>
              <a:pPr algn="ctr">
                <a:lnSpc>
                  <a:spcPts val="3220"/>
                </a:lnSpc>
              </a:pPr>
              <a:r>
                <a:rPr lang="en-US" b="true" sz="2300">
                  <a:solidFill>
                    <a:srgbClr val="F6EDDD"/>
                  </a:solidFill>
                  <a:latin typeface="Gotham Bold"/>
                  <a:ea typeface="Gotham Bold"/>
                  <a:cs typeface="Gotham Bold"/>
                  <a:sym typeface="Gotham Bold"/>
                </a:rPr>
                <a:t>5 Order</a:t>
              </a:r>
            </a:p>
          </p:txBody>
        </p:sp>
      </p:grpSp>
      <p:sp>
        <p:nvSpPr>
          <p:cNvPr name="TextBox 45" id="45"/>
          <p:cNvSpPr txBox="true"/>
          <p:nvPr/>
        </p:nvSpPr>
        <p:spPr>
          <a:xfrm rot="0">
            <a:off x="7140350" y="4266460"/>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5</a:t>
            </a:r>
          </a:p>
        </p:txBody>
      </p:sp>
      <p:grpSp>
        <p:nvGrpSpPr>
          <p:cNvPr name="Group 46" id="46"/>
          <p:cNvGrpSpPr/>
          <p:nvPr/>
        </p:nvGrpSpPr>
        <p:grpSpPr>
          <a:xfrm rot="0">
            <a:off x="10542801" y="4329741"/>
            <a:ext cx="1270650" cy="1270650"/>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9D73"/>
            </a:solidFill>
            <a:ln w="38100" cap="sq">
              <a:solidFill>
                <a:srgbClr val="000000"/>
              </a:solidFill>
              <a:prstDash val="solid"/>
              <a:miter/>
            </a:ln>
          </p:spPr>
        </p:sp>
        <p:sp>
          <p:nvSpPr>
            <p:cNvPr name="TextBox 48" id="48"/>
            <p:cNvSpPr txBox="true"/>
            <p:nvPr/>
          </p:nvSpPr>
          <p:spPr>
            <a:xfrm>
              <a:off x="76200" y="28575"/>
              <a:ext cx="660400" cy="708025"/>
            </a:xfrm>
            <a:prstGeom prst="rect">
              <a:avLst/>
            </a:prstGeom>
          </p:spPr>
          <p:txBody>
            <a:bodyPr anchor="ctr" rtlCol="false" tIns="50800" lIns="50800" bIns="50800" rIns="50800"/>
            <a:lstStyle/>
            <a:p>
              <a:pPr algn="ctr">
                <a:lnSpc>
                  <a:spcPts val="3220"/>
                </a:lnSpc>
              </a:pPr>
              <a:r>
                <a:rPr lang="en-US" b="true" sz="2300">
                  <a:solidFill>
                    <a:srgbClr val="F6EDDD"/>
                  </a:solidFill>
                  <a:latin typeface="Gotham Bold"/>
                  <a:ea typeface="Gotham Bold"/>
                  <a:cs typeface="Gotham Bold"/>
                  <a:sym typeface="Gotham Bold"/>
                </a:rPr>
                <a:t>4 Order</a:t>
              </a:r>
            </a:p>
          </p:txBody>
        </p:sp>
      </p:grpSp>
      <p:grpSp>
        <p:nvGrpSpPr>
          <p:cNvPr name="Group 49" id="49"/>
          <p:cNvGrpSpPr/>
          <p:nvPr/>
        </p:nvGrpSpPr>
        <p:grpSpPr>
          <a:xfrm rot="0">
            <a:off x="12967715" y="4392093"/>
            <a:ext cx="1270650" cy="1270650"/>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9D73"/>
            </a:solidFill>
            <a:ln w="38100" cap="sq">
              <a:solidFill>
                <a:srgbClr val="000000"/>
              </a:solidFill>
              <a:prstDash val="solid"/>
              <a:miter/>
            </a:ln>
          </p:spPr>
        </p:sp>
        <p:sp>
          <p:nvSpPr>
            <p:cNvPr name="TextBox 51" id="51"/>
            <p:cNvSpPr txBox="true"/>
            <p:nvPr/>
          </p:nvSpPr>
          <p:spPr>
            <a:xfrm>
              <a:off x="76200" y="28575"/>
              <a:ext cx="660400" cy="708025"/>
            </a:xfrm>
            <a:prstGeom prst="rect">
              <a:avLst/>
            </a:prstGeom>
          </p:spPr>
          <p:txBody>
            <a:bodyPr anchor="ctr" rtlCol="false" tIns="50800" lIns="50800" bIns="50800" rIns="50800"/>
            <a:lstStyle/>
            <a:p>
              <a:pPr algn="ctr">
                <a:lnSpc>
                  <a:spcPts val="3220"/>
                </a:lnSpc>
              </a:pPr>
              <a:r>
                <a:rPr lang="en-US" b="true" sz="2300">
                  <a:solidFill>
                    <a:srgbClr val="F6EDDD"/>
                  </a:solidFill>
                  <a:latin typeface="Gotham Bold"/>
                  <a:ea typeface="Gotham Bold"/>
                  <a:cs typeface="Gotham Bold"/>
                  <a:sym typeface="Gotham Bold"/>
                </a:rPr>
                <a:t>3 Order</a:t>
              </a:r>
            </a:p>
          </p:txBody>
        </p:sp>
      </p:grpSp>
      <p:grpSp>
        <p:nvGrpSpPr>
          <p:cNvPr name="Group 52" id="52"/>
          <p:cNvGrpSpPr/>
          <p:nvPr/>
        </p:nvGrpSpPr>
        <p:grpSpPr>
          <a:xfrm rot="0">
            <a:off x="15392629" y="4392093"/>
            <a:ext cx="1270650" cy="1270650"/>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9D73"/>
            </a:solidFill>
            <a:ln w="38100" cap="sq">
              <a:solidFill>
                <a:srgbClr val="000000"/>
              </a:solidFill>
              <a:prstDash val="solid"/>
              <a:miter/>
            </a:ln>
          </p:spPr>
        </p:sp>
        <p:sp>
          <p:nvSpPr>
            <p:cNvPr name="TextBox 54" id="54"/>
            <p:cNvSpPr txBox="true"/>
            <p:nvPr/>
          </p:nvSpPr>
          <p:spPr>
            <a:xfrm>
              <a:off x="76200" y="28575"/>
              <a:ext cx="660400" cy="708025"/>
            </a:xfrm>
            <a:prstGeom prst="rect">
              <a:avLst/>
            </a:prstGeom>
          </p:spPr>
          <p:txBody>
            <a:bodyPr anchor="ctr" rtlCol="false" tIns="50800" lIns="50800" bIns="50800" rIns="50800"/>
            <a:lstStyle/>
            <a:p>
              <a:pPr algn="ctr">
                <a:lnSpc>
                  <a:spcPts val="3220"/>
                </a:lnSpc>
              </a:pPr>
              <a:r>
                <a:rPr lang="en-US" b="true" sz="2300">
                  <a:solidFill>
                    <a:srgbClr val="F6EDDD"/>
                  </a:solidFill>
                  <a:latin typeface="Gotham Bold"/>
                  <a:ea typeface="Gotham Bold"/>
                  <a:cs typeface="Gotham Bold"/>
                  <a:sym typeface="Gotham Bold"/>
                </a:rPr>
                <a:t>2 Order</a:t>
              </a:r>
            </a:p>
          </p:txBody>
        </p:sp>
      </p:grpSp>
      <p:sp>
        <p:nvSpPr>
          <p:cNvPr name="TextBox 55" id="55"/>
          <p:cNvSpPr txBox="true"/>
          <p:nvPr/>
        </p:nvSpPr>
        <p:spPr>
          <a:xfrm rot="0">
            <a:off x="9703761" y="4282116"/>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4</a:t>
            </a:r>
          </a:p>
        </p:txBody>
      </p:sp>
      <p:sp>
        <p:nvSpPr>
          <p:cNvPr name="TextBox 56" id="56"/>
          <p:cNvSpPr txBox="true"/>
          <p:nvPr/>
        </p:nvSpPr>
        <p:spPr>
          <a:xfrm rot="0">
            <a:off x="12289701" y="4282116"/>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3</a:t>
            </a:r>
          </a:p>
        </p:txBody>
      </p:sp>
      <p:sp>
        <p:nvSpPr>
          <p:cNvPr name="TextBox 57" id="57"/>
          <p:cNvSpPr txBox="true"/>
          <p:nvPr/>
        </p:nvSpPr>
        <p:spPr>
          <a:xfrm rot="0">
            <a:off x="14634546" y="4358270"/>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2</a:t>
            </a:r>
          </a:p>
        </p:txBody>
      </p:sp>
      <p:sp>
        <p:nvSpPr>
          <p:cNvPr name="TextBox 58" id="58"/>
          <p:cNvSpPr txBox="true"/>
          <p:nvPr/>
        </p:nvSpPr>
        <p:spPr>
          <a:xfrm rot="0">
            <a:off x="17020178" y="4344468"/>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1</a:t>
            </a:r>
          </a:p>
        </p:txBody>
      </p:sp>
      <p:sp>
        <p:nvSpPr>
          <p:cNvPr name="AutoShape 59" id="59"/>
          <p:cNvSpPr/>
          <p:nvPr/>
        </p:nvSpPr>
        <p:spPr>
          <a:xfrm>
            <a:off x="6852589" y="7333675"/>
            <a:ext cx="10874222" cy="62352"/>
          </a:xfrm>
          <a:prstGeom prst="line">
            <a:avLst/>
          </a:prstGeom>
          <a:ln cap="flat" w="38100">
            <a:solidFill>
              <a:srgbClr val="5F6F52"/>
            </a:solidFill>
            <a:prstDash val="solid"/>
            <a:headEnd type="oval" len="lg" w="lg"/>
            <a:tailEnd type="oval" len="lg" w="lg"/>
          </a:ln>
        </p:spPr>
      </p:sp>
      <p:grpSp>
        <p:nvGrpSpPr>
          <p:cNvPr name="Group 60" id="60"/>
          <p:cNvGrpSpPr/>
          <p:nvPr/>
        </p:nvGrpSpPr>
        <p:grpSpPr>
          <a:xfrm rot="0">
            <a:off x="7897801" y="6682804"/>
            <a:ext cx="1270650" cy="1270650"/>
            <a:chOff x="0" y="0"/>
            <a:chExt cx="812800" cy="812800"/>
          </a:xfrm>
        </p:grpSpPr>
        <p:sp>
          <p:nvSpPr>
            <p:cNvPr name="Freeform 61" id="6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9D73"/>
            </a:solidFill>
            <a:ln w="38100" cap="sq">
              <a:solidFill>
                <a:srgbClr val="000000"/>
              </a:solidFill>
              <a:prstDash val="solid"/>
              <a:miter/>
            </a:ln>
          </p:spPr>
        </p:sp>
        <p:sp>
          <p:nvSpPr>
            <p:cNvPr name="TextBox 62" id="62"/>
            <p:cNvSpPr txBox="true"/>
            <p:nvPr/>
          </p:nvSpPr>
          <p:spPr>
            <a:xfrm>
              <a:off x="76200" y="38100"/>
              <a:ext cx="660400" cy="698500"/>
            </a:xfrm>
            <a:prstGeom prst="rect">
              <a:avLst/>
            </a:prstGeom>
          </p:spPr>
          <p:txBody>
            <a:bodyPr anchor="ctr" rtlCol="false" tIns="50800" lIns="50800" bIns="50800" rIns="50800"/>
            <a:lstStyle/>
            <a:p>
              <a:pPr algn="ctr">
                <a:lnSpc>
                  <a:spcPts val="2940"/>
                </a:lnSpc>
              </a:pPr>
              <a:r>
                <a:rPr lang="en-US" b="true" sz="2100">
                  <a:solidFill>
                    <a:srgbClr val="F6EDDD"/>
                  </a:solidFill>
                  <a:latin typeface="Gotham Bold"/>
                  <a:ea typeface="Gotham Bold"/>
                  <a:cs typeface="Gotham Bold"/>
                  <a:sym typeface="Gotham Bold"/>
                </a:rPr>
                <a:t>1250 Rupee</a:t>
              </a:r>
            </a:p>
          </p:txBody>
        </p:sp>
      </p:grpSp>
      <p:sp>
        <p:nvSpPr>
          <p:cNvPr name="TextBox 63" id="63"/>
          <p:cNvSpPr txBox="true"/>
          <p:nvPr/>
        </p:nvSpPr>
        <p:spPr>
          <a:xfrm rot="0">
            <a:off x="7082179" y="6631345"/>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5</a:t>
            </a:r>
          </a:p>
        </p:txBody>
      </p:sp>
      <p:grpSp>
        <p:nvGrpSpPr>
          <p:cNvPr name="Group 64" id="64"/>
          <p:cNvGrpSpPr/>
          <p:nvPr/>
        </p:nvGrpSpPr>
        <p:grpSpPr>
          <a:xfrm rot="0">
            <a:off x="10484630" y="6694626"/>
            <a:ext cx="1270650" cy="1270650"/>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9D73"/>
            </a:solidFill>
            <a:ln w="38100" cap="sq">
              <a:solidFill>
                <a:srgbClr val="000000"/>
              </a:solidFill>
              <a:prstDash val="solid"/>
              <a:miter/>
            </a:ln>
          </p:spPr>
        </p:sp>
        <p:sp>
          <p:nvSpPr>
            <p:cNvPr name="TextBox 66" id="66"/>
            <p:cNvSpPr txBox="true"/>
            <p:nvPr/>
          </p:nvSpPr>
          <p:spPr>
            <a:xfrm>
              <a:off x="76200" y="38100"/>
              <a:ext cx="660400" cy="698500"/>
            </a:xfrm>
            <a:prstGeom prst="rect">
              <a:avLst/>
            </a:prstGeom>
          </p:spPr>
          <p:txBody>
            <a:bodyPr anchor="ctr" rtlCol="false" tIns="50800" lIns="50800" bIns="50800" rIns="50800"/>
            <a:lstStyle/>
            <a:p>
              <a:pPr algn="ctr">
                <a:lnSpc>
                  <a:spcPts val="2940"/>
                </a:lnSpc>
              </a:pPr>
              <a:r>
                <a:rPr lang="en-US" b="true" sz="2100">
                  <a:solidFill>
                    <a:srgbClr val="F6EDDD"/>
                  </a:solidFill>
                  <a:latin typeface="Gotham Bold"/>
                  <a:ea typeface="Gotham Bold"/>
                  <a:cs typeface="Gotham Bold"/>
                  <a:sym typeface="Gotham Bold"/>
                </a:rPr>
                <a:t>550 Rupee</a:t>
              </a:r>
            </a:p>
          </p:txBody>
        </p:sp>
      </p:grpSp>
      <p:grpSp>
        <p:nvGrpSpPr>
          <p:cNvPr name="Group 67" id="67"/>
          <p:cNvGrpSpPr/>
          <p:nvPr/>
        </p:nvGrpSpPr>
        <p:grpSpPr>
          <a:xfrm rot="0">
            <a:off x="12909544" y="6756979"/>
            <a:ext cx="1270650" cy="1270650"/>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9D73"/>
            </a:solidFill>
            <a:ln w="38100" cap="sq">
              <a:solidFill>
                <a:srgbClr val="000000"/>
              </a:solidFill>
              <a:prstDash val="solid"/>
              <a:miter/>
            </a:ln>
          </p:spPr>
        </p:sp>
        <p:sp>
          <p:nvSpPr>
            <p:cNvPr name="TextBox 69" id="69"/>
            <p:cNvSpPr txBox="true"/>
            <p:nvPr/>
          </p:nvSpPr>
          <p:spPr>
            <a:xfrm>
              <a:off x="76200" y="38100"/>
              <a:ext cx="660400" cy="698500"/>
            </a:xfrm>
            <a:prstGeom prst="rect">
              <a:avLst/>
            </a:prstGeom>
          </p:spPr>
          <p:txBody>
            <a:bodyPr anchor="ctr" rtlCol="false" tIns="50800" lIns="50800" bIns="50800" rIns="50800"/>
            <a:lstStyle/>
            <a:p>
              <a:pPr algn="ctr">
                <a:lnSpc>
                  <a:spcPts val="2940"/>
                </a:lnSpc>
              </a:pPr>
              <a:r>
                <a:rPr lang="en-US" b="true" sz="2100">
                  <a:solidFill>
                    <a:srgbClr val="F6EDDD"/>
                  </a:solidFill>
                  <a:latin typeface="Gotham Bold"/>
                  <a:ea typeface="Gotham Bold"/>
                  <a:cs typeface="Gotham Bold"/>
                  <a:sym typeface="Gotham Bold"/>
                </a:rPr>
                <a:t>55 Rupee</a:t>
              </a:r>
            </a:p>
          </p:txBody>
        </p:sp>
      </p:grpSp>
      <p:grpSp>
        <p:nvGrpSpPr>
          <p:cNvPr name="Group 70" id="70"/>
          <p:cNvGrpSpPr/>
          <p:nvPr/>
        </p:nvGrpSpPr>
        <p:grpSpPr>
          <a:xfrm rot="0">
            <a:off x="15334457" y="6756979"/>
            <a:ext cx="1270650" cy="1270650"/>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9D73"/>
            </a:solidFill>
            <a:ln w="38100" cap="sq">
              <a:solidFill>
                <a:srgbClr val="000000"/>
              </a:solidFill>
              <a:prstDash val="solid"/>
              <a:miter/>
            </a:ln>
          </p:spPr>
        </p:sp>
        <p:sp>
          <p:nvSpPr>
            <p:cNvPr name="TextBox 72" id="72"/>
            <p:cNvSpPr txBox="true"/>
            <p:nvPr/>
          </p:nvSpPr>
          <p:spPr>
            <a:xfrm>
              <a:off x="76200" y="38100"/>
              <a:ext cx="660400" cy="698500"/>
            </a:xfrm>
            <a:prstGeom prst="rect">
              <a:avLst/>
            </a:prstGeom>
          </p:spPr>
          <p:txBody>
            <a:bodyPr anchor="ctr" rtlCol="false" tIns="50800" lIns="50800" bIns="50800" rIns="50800"/>
            <a:lstStyle/>
            <a:p>
              <a:pPr algn="ctr">
                <a:lnSpc>
                  <a:spcPts val="2940"/>
                </a:lnSpc>
              </a:pPr>
              <a:r>
                <a:rPr lang="en-US" b="true" sz="2100">
                  <a:solidFill>
                    <a:srgbClr val="F6EDDD"/>
                  </a:solidFill>
                  <a:latin typeface="Gotham Bold"/>
                  <a:ea typeface="Gotham Bold"/>
                  <a:cs typeface="Gotham Bold"/>
                  <a:sym typeface="Gotham Bold"/>
                </a:rPr>
                <a:t>6 Rupee</a:t>
              </a:r>
            </a:p>
          </p:txBody>
        </p:sp>
      </p:grpSp>
      <p:sp>
        <p:nvSpPr>
          <p:cNvPr name="TextBox 73" id="73"/>
          <p:cNvSpPr txBox="true"/>
          <p:nvPr/>
        </p:nvSpPr>
        <p:spPr>
          <a:xfrm rot="0">
            <a:off x="9645590" y="6647001"/>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4</a:t>
            </a:r>
          </a:p>
        </p:txBody>
      </p:sp>
      <p:sp>
        <p:nvSpPr>
          <p:cNvPr name="TextBox 74" id="74"/>
          <p:cNvSpPr txBox="true"/>
          <p:nvPr/>
        </p:nvSpPr>
        <p:spPr>
          <a:xfrm rot="0">
            <a:off x="12231529" y="6647001"/>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3</a:t>
            </a:r>
          </a:p>
        </p:txBody>
      </p:sp>
      <p:sp>
        <p:nvSpPr>
          <p:cNvPr name="TextBox 75" id="75"/>
          <p:cNvSpPr txBox="true"/>
          <p:nvPr/>
        </p:nvSpPr>
        <p:spPr>
          <a:xfrm rot="0">
            <a:off x="14576375" y="6723155"/>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2</a:t>
            </a:r>
          </a:p>
        </p:txBody>
      </p:sp>
      <p:sp>
        <p:nvSpPr>
          <p:cNvPr name="TextBox 76" id="76"/>
          <p:cNvSpPr txBox="true"/>
          <p:nvPr/>
        </p:nvSpPr>
        <p:spPr>
          <a:xfrm rot="0">
            <a:off x="16962007" y="6709354"/>
            <a:ext cx="361901" cy="447389"/>
          </a:xfrm>
          <a:prstGeom prst="rect">
            <a:avLst/>
          </a:prstGeom>
        </p:spPr>
        <p:txBody>
          <a:bodyPr anchor="t" rtlCol="false" tIns="0" lIns="0" bIns="0" rIns="0">
            <a:spAutoFit/>
          </a:bodyPr>
          <a:lstStyle/>
          <a:p>
            <a:pPr algn="l" marL="0" indent="0" lvl="0">
              <a:lnSpc>
                <a:spcPts val="3690"/>
              </a:lnSpc>
              <a:spcBef>
                <a:spcPct val="0"/>
              </a:spcBef>
            </a:pPr>
            <a:r>
              <a:rPr lang="en-US" b="true" sz="2636">
                <a:solidFill>
                  <a:srgbClr val="5F6F52"/>
                </a:solidFill>
                <a:latin typeface="Gotham Bold"/>
                <a:ea typeface="Gotham Bold"/>
                <a:cs typeface="Gotham Bold"/>
                <a:sym typeface="Gotham Bold"/>
              </a:rPr>
              <a:t>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grpSp>
        <p:nvGrpSpPr>
          <p:cNvPr name="Group 2" id="2"/>
          <p:cNvGrpSpPr/>
          <p:nvPr/>
        </p:nvGrpSpPr>
        <p:grpSpPr>
          <a:xfrm rot="0">
            <a:off x="0" y="-5817623"/>
            <a:ext cx="18288000" cy="7220088"/>
            <a:chOff x="0" y="0"/>
            <a:chExt cx="4816593" cy="1901587"/>
          </a:xfrm>
        </p:grpSpPr>
        <p:sp>
          <p:nvSpPr>
            <p:cNvPr name="Freeform 3" id="3"/>
            <p:cNvSpPr/>
            <p:nvPr/>
          </p:nvSpPr>
          <p:spPr>
            <a:xfrm flipH="false" flipV="false" rot="0">
              <a:off x="0" y="0"/>
              <a:ext cx="4816592" cy="1901587"/>
            </a:xfrm>
            <a:custGeom>
              <a:avLst/>
              <a:gdLst/>
              <a:ahLst/>
              <a:cxnLst/>
              <a:rect r="r" b="b" t="t" l="l"/>
              <a:pathLst>
                <a:path h="1901587" w="4816592">
                  <a:moveTo>
                    <a:pt x="0" y="0"/>
                  </a:moveTo>
                  <a:lnTo>
                    <a:pt x="4816592" y="0"/>
                  </a:lnTo>
                  <a:lnTo>
                    <a:pt x="4816592" y="1901587"/>
                  </a:lnTo>
                  <a:lnTo>
                    <a:pt x="0" y="1901587"/>
                  </a:lnTo>
                  <a:close/>
                </a:path>
              </a:pathLst>
            </a:custGeom>
            <a:solidFill>
              <a:srgbClr val="F6EDDD"/>
            </a:solidFill>
          </p:spPr>
        </p:sp>
        <p:sp>
          <p:nvSpPr>
            <p:cNvPr name="TextBox 4" id="4"/>
            <p:cNvSpPr txBox="true"/>
            <p:nvPr/>
          </p:nvSpPr>
          <p:spPr>
            <a:xfrm>
              <a:off x="0" y="-47625"/>
              <a:ext cx="4816593" cy="1949212"/>
            </a:xfrm>
            <a:prstGeom prst="rect">
              <a:avLst/>
            </a:prstGeom>
          </p:spPr>
          <p:txBody>
            <a:bodyPr anchor="ctr" rtlCol="false" tIns="50800" lIns="50800" bIns="50800" rIns="50800"/>
            <a:lstStyle/>
            <a:p>
              <a:pPr algn="ctr">
                <a:lnSpc>
                  <a:spcPts val="3012"/>
                </a:lnSpc>
              </a:pPr>
            </a:p>
          </p:txBody>
        </p:sp>
      </p:grpSp>
      <p:sp>
        <p:nvSpPr>
          <p:cNvPr name="Freeform 5" id="5"/>
          <p:cNvSpPr/>
          <p:nvPr/>
        </p:nvSpPr>
        <p:spPr>
          <a:xfrm flipH="false" flipV="false" rot="0">
            <a:off x="16721449" y="-266124"/>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10446" y="1026593"/>
            <a:ext cx="2054116" cy="1761404"/>
          </a:xfrm>
          <a:custGeom>
            <a:avLst/>
            <a:gdLst/>
            <a:ahLst/>
            <a:cxnLst/>
            <a:rect r="r" b="b" t="t" l="l"/>
            <a:pathLst>
              <a:path h="1761404" w="2054116">
                <a:moveTo>
                  <a:pt x="0" y="0"/>
                </a:moveTo>
                <a:lnTo>
                  <a:pt x="2054116" y="0"/>
                </a:lnTo>
                <a:lnTo>
                  <a:pt x="2054116" y="1761404"/>
                </a:lnTo>
                <a:lnTo>
                  <a:pt x="0" y="1761404"/>
                </a:lnTo>
                <a:lnTo>
                  <a:pt x="0" y="0"/>
                </a:lnTo>
                <a:close/>
              </a:path>
            </a:pathLst>
          </a:custGeom>
          <a:blipFill>
            <a:blip r:embed="rId4"/>
            <a:stretch>
              <a:fillRect l="0" t="0" r="0" b="0"/>
            </a:stretch>
          </a:blipFill>
        </p:spPr>
      </p:sp>
      <p:sp>
        <p:nvSpPr>
          <p:cNvPr name="Freeform 7" id="7"/>
          <p:cNvSpPr/>
          <p:nvPr/>
        </p:nvSpPr>
        <p:spPr>
          <a:xfrm flipH="false" flipV="false" rot="0">
            <a:off x="6503833" y="1026593"/>
            <a:ext cx="1057970" cy="1879695"/>
          </a:xfrm>
          <a:custGeom>
            <a:avLst/>
            <a:gdLst/>
            <a:ahLst/>
            <a:cxnLst/>
            <a:rect r="r" b="b" t="t" l="l"/>
            <a:pathLst>
              <a:path h="1879695" w="1057970">
                <a:moveTo>
                  <a:pt x="0" y="0"/>
                </a:moveTo>
                <a:lnTo>
                  <a:pt x="1057970" y="0"/>
                </a:lnTo>
                <a:lnTo>
                  <a:pt x="1057970" y="1879694"/>
                </a:lnTo>
                <a:lnTo>
                  <a:pt x="0" y="1879694"/>
                </a:lnTo>
                <a:lnTo>
                  <a:pt x="0" y="0"/>
                </a:lnTo>
                <a:close/>
              </a:path>
            </a:pathLst>
          </a:custGeom>
          <a:blipFill>
            <a:blip r:embed="rId5"/>
            <a:stretch>
              <a:fillRect l="-2967" t="0" r="-2967" b="0"/>
            </a:stretch>
          </a:blipFill>
        </p:spPr>
      </p:sp>
      <p:sp>
        <p:nvSpPr>
          <p:cNvPr name="Freeform 8" id="8"/>
          <p:cNvSpPr/>
          <p:nvPr/>
        </p:nvSpPr>
        <p:spPr>
          <a:xfrm flipH="false" flipV="false" rot="0">
            <a:off x="10531741" y="1144883"/>
            <a:ext cx="1871346" cy="1761404"/>
          </a:xfrm>
          <a:custGeom>
            <a:avLst/>
            <a:gdLst/>
            <a:ahLst/>
            <a:cxnLst/>
            <a:rect r="r" b="b" t="t" l="l"/>
            <a:pathLst>
              <a:path h="1761404" w="1871346">
                <a:moveTo>
                  <a:pt x="0" y="0"/>
                </a:moveTo>
                <a:lnTo>
                  <a:pt x="1871346" y="0"/>
                </a:lnTo>
                <a:lnTo>
                  <a:pt x="1871346" y="1761404"/>
                </a:lnTo>
                <a:lnTo>
                  <a:pt x="0" y="17614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627649" y="1015494"/>
            <a:ext cx="1783603" cy="1783603"/>
          </a:xfrm>
          <a:custGeom>
            <a:avLst/>
            <a:gdLst/>
            <a:ahLst/>
            <a:cxnLst/>
            <a:rect r="r" b="b" t="t" l="l"/>
            <a:pathLst>
              <a:path h="1783603" w="1783603">
                <a:moveTo>
                  <a:pt x="0" y="0"/>
                </a:moveTo>
                <a:lnTo>
                  <a:pt x="1783603" y="0"/>
                </a:lnTo>
                <a:lnTo>
                  <a:pt x="1783603" y="1783602"/>
                </a:lnTo>
                <a:lnTo>
                  <a:pt x="0" y="17836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061816" y="5603966"/>
            <a:ext cx="1757161" cy="2005319"/>
          </a:xfrm>
          <a:custGeom>
            <a:avLst/>
            <a:gdLst/>
            <a:ahLst/>
            <a:cxnLst/>
            <a:rect r="r" b="b" t="t" l="l"/>
            <a:pathLst>
              <a:path h="2005319" w="1757161">
                <a:moveTo>
                  <a:pt x="0" y="0"/>
                </a:moveTo>
                <a:lnTo>
                  <a:pt x="1757161" y="0"/>
                </a:lnTo>
                <a:lnTo>
                  <a:pt x="1757161" y="2005320"/>
                </a:lnTo>
                <a:lnTo>
                  <a:pt x="0" y="200532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8083754" y="5558892"/>
            <a:ext cx="1887383" cy="1997231"/>
          </a:xfrm>
          <a:custGeom>
            <a:avLst/>
            <a:gdLst/>
            <a:ahLst/>
            <a:cxnLst/>
            <a:rect r="r" b="b" t="t" l="l"/>
            <a:pathLst>
              <a:path h="1997231" w="1887383">
                <a:moveTo>
                  <a:pt x="0" y="0"/>
                </a:moveTo>
                <a:lnTo>
                  <a:pt x="1887383" y="0"/>
                </a:lnTo>
                <a:lnTo>
                  <a:pt x="1887383" y="1997231"/>
                </a:lnTo>
                <a:lnTo>
                  <a:pt x="0" y="199723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552769" y="5236542"/>
            <a:ext cx="1924884" cy="1936991"/>
          </a:xfrm>
          <a:custGeom>
            <a:avLst/>
            <a:gdLst/>
            <a:ahLst/>
            <a:cxnLst/>
            <a:rect r="r" b="b" t="t" l="l"/>
            <a:pathLst>
              <a:path h="1936991" w="1924884">
                <a:moveTo>
                  <a:pt x="0" y="0"/>
                </a:moveTo>
                <a:lnTo>
                  <a:pt x="1924885" y="0"/>
                </a:lnTo>
                <a:lnTo>
                  <a:pt x="1924885" y="1936990"/>
                </a:lnTo>
                <a:lnTo>
                  <a:pt x="0" y="193699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545154" y="49495"/>
            <a:ext cx="16230600" cy="906769"/>
          </a:xfrm>
          <a:prstGeom prst="rect">
            <a:avLst/>
          </a:prstGeom>
        </p:spPr>
        <p:txBody>
          <a:bodyPr anchor="t" rtlCol="false" tIns="0" lIns="0" bIns="0" rIns="0">
            <a:spAutoFit/>
          </a:bodyPr>
          <a:lstStyle/>
          <a:p>
            <a:pPr algn="l" marL="0" indent="0" lvl="0">
              <a:lnSpc>
                <a:spcPts val="7270"/>
              </a:lnSpc>
            </a:pPr>
            <a:r>
              <a:rPr lang="en-US" sz="6008">
                <a:solidFill>
                  <a:srgbClr val="5F6F52"/>
                </a:solidFill>
                <a:latin typeface="Sunborn"/>
                <a:ea typeface="Sunborn"/>
                <a:cs typeface="Sunborn"/>
                <a:sym typeface="Sunborn"/>
              </a:rPr>
              <a:t>Segment explanation</a:t>
            </a:r>
          </a:p>
        </p:txBody>
      </p:sp>
      <p:grpSp>
        <p:nvGrpSpPr>
          <p:cNvPr name="Group 14" id="14"/>
          <p:cNvGrpSpPr/>
          <p:nvPr/>
        </p:nvGrpSpPr>
        <p:grpSpPr>
          <a:xfrm rot="0">
            <a:off x="544834" y="830309"/>
            <a:ext cx="10465798" cy="47625"/>
            <a:chOff x="0" y="0"/>
            <a:chExt cx="2756424" cy="12543"/>
          </a:xfrm>
        </p:grpSpPr>
        <p:sp>
          <p:nvSpPr>
            <p:cNvPr name="Freeform 15" id="15"/>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16" id="16"/>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sp>
        <p:nvSpPr>
          <p:cNvPr name="Freeform 17" id="17"/>
          <p:cNvSpPr/>
          <p:nvPr/>
        </p:nvSpPr>
        <p:spPr>
          <a:xfrm flipH="false" flipV="false" rot="0">
            <a:off x="4289941" y="5571295"/>
            <a:ext cx="2074433" cy="2070661"/>
          </a:xfrm>
          <a:custGeom>
            <a:avLst/>
            <a:gdLst/>
            <a:ahLst/>
            <a:cxnLst/>
            <a:rect r="r" b="b" t="t" l="l"/>
            <a:pathLst>
              <a:path h="2070661" w="2074433">
                <a:moveTo>
                  <a:pt x="0" y="0"/>
                </a:moveTo>
                <a:lnTo>
                  <a:pt x="2074433" y="0"/>
                </a:lnTo>
                <a:lnTo>
                  <a:pt x="2074433" y="2070662"/>
                </a:lnTo>
                <a:lnTo>
                  <a:pt x="0" y="20706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0">
            <a:off x="11925986" y="5526737"/>
            <a:ext cx="1944210" cy="2159778"/>
          </a:xfrm>
          <a:custGeom>
            <a:avLst/>
            <a:gdLst/>
            <a:ahLst/>
            <a:cxnLst/>
            <a:rect r="r" b="b" t="t" l="l"/>
            <a:pathLst>
              <a:path h="2159778" w="1944210">
                <a:moveTo>
                  <a:pt x="0" y="0"/>
                </a:moveTo>
                <a:lnTo>
                  <a:pt x="1944209" y="0"/>
                </a:lnTo>
                <a:lnTo>
                  <a:pt x="1944209" y="2159778"/>
                </a:lnTo>
                <a:lnTo>
                  <a:pt x="0" y="215977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9" id="19"/>
          <p:cNvSpPr txBox="true"/>
          <p:nvPr/>
        </p:nvSpPr>
        <p:spPr>
          <a:xfrm rot="0">
            <a:off x="1031843" y="2849137"/>
            <a:ext cx="3411321" cy="562959"/>
          </a:xfrm>
          <a:prstGeom prst="rect">
            <a:avLst/>
          </a:prstGeom>
        </p:spPr>
        <p:txBody>
          <a:bodyPr anchor="t" rtlCol="false" tIns="0" lIns="0" bIns="0" rIns="0">
            <a:spAutoFit/>
          </a:bodyPr>
          <a:lstStyle/>
          <a:p>
            <a:pPr algn="ctr" marL="0" indent="0" lvl="0">
              <a:lnSpc>
                <a:spcPts val="4670"/>
              </a:lnSpc>
              <a:spcBef>
                <a:spcPct val="0"/>
              </a:spcBef>
            </a:pPr>
            <a:r>
              <a:rPr lang="en-US" b="true" sz="3336">
                <a:solidFill>
                  <a:srgbClr val="5F6F52"/>
                </a:solidFill>
                <a:latin typeface="Gotham Bold"/>
                <a:ea typeface="Gotham Bold"/>
                <a:cs typeface="Gotham Bold"/>
                <a:sym typeface="Gotham Bold"/>
              </a:rPr>
              <a:t>Champion</a:t>
            </a:r>
          </a:p>
        </p:txBody>
      </p:sp>
      <p:sp>
        <p:nvSpPr>
          <p:cNvPr name="TextBox 20" id="20"/>
          <p:cNvSpPr txBox="true"/>
          <p:nvPr/>
        </p:nvSpPr>
        <p:spPr>
          <a:xfrm rot="0">
            <a:off x="544834" y="3440672"/>
            <a:ext cx="4286237" cy="1217008"/>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Top customers with frequent purchases, spend the most, and shop recently.</a:t>
            </a:r>
          </a:p>
        </p:txBody>
      </p:sp>
      <p:sp>
        <p:nvSpPr>
          <p:cNvPr name="TextBox 21" id="21"/>
          <p:cNvSpPr txBox="true"/>
          <p:nvPr/>
        </p:nvSpPr>
        <p:spPr>
          <a:xfrm rot="0">
            <a:off x="5327157" y="2849137"/>
            <a:ext cx="3816843" cy="562959"/>
          </a:xfrm>
          <a:prstGeom prst="rect">
            <a:avLst/>
          </a:prstGeom>
        </p:spPr>
        <p:txBody>
          <a:bodyPr anchor="t" rtlCol="false" tIns="0" lIns="0" bIns="0" rIns="0">
            <a:spAutoFit/>
          </a:bodyPr>
          <a:lstStyle/>
          <a:p>
            <a:pPr algn="ctr" marL="0" indent="0" lvl="0">
              <a:lnSpc>
                <a:spcPts val="4670"/>
              </a:lnSpc>
              <a:spcBef>
                <a:spcPct val="0"/>
              </a:spcBef>
            </a:pPr>
            <a:r>
              <a:rPr lang="en-US" b="true" sz="3336">
                <a:solidFill>
                  <a:srgbClr val="5F6F52"/>
                </a:solidFill>
                <a:latin typeface="Gotham Bold"/>
                <a:ea typeface="Gotham Bold"/>
                <a:cs typeface="Gotham Bold"/>
                <a:sym typeface="Gotham Bold"/>
              </a:rPr>
              <a:t>Emerging Champ</a:t>
            </a:r>
          </a:p>
        </p:txBody>
      </p:sp>
      <p:sp>
        <p:nvSpPr>
          <p:cNvPr name="TextBox 22" id="22"/>
          <p:cNvSpPr txBox="true"/>
          <p:nvPr/>
        </p:nvSpPr>
        <p:spPr>
          <a:xfrm rot="0">
            <a:off x="5327157" y="3468119"/>
            <a:ext cx="3816843" cy="1217008"/>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Customers whose high in all category but just a little lower thant the top</a:t>
            </a:r>
          </a:p>
        </p:txBody>
      </p:sp>
      <p:sp>
        <p:nvSpPr>
          <p:cNvPr name="TextBox 23" id="23"/>
          <p:cNvSpPr txBox="true"/>
          <p:nvPr/>
        </p:nvSpPr>
        <p:spPr>
          <a:xfrm rot="0">
            <a:off x="10011387" y="2821690"/>
            <a:ext cx="3411321" cy="562959"/>
          </a:xfrm>
          <a:prstGeom prst="rect">
            <a:avLst/>
          </a:prstGeom>
        </p:spPr>
        <p:txBody>
          <a:bodyPr anchor="t" rtlCol="false" tIns="0" lIns="0" bIns="0" rIns="0">
            <a:spAutoFit/>
          </a:bodyPr>
          <a:lstStyle/>
          <a:p>
            <a:pPr algn="ctr" marL="0" indent="0" lvl="0">
              <a:lnSpc>
                <a:spcPts val="4670"/>
              </a:lnSpc>
              <a:spcBef>
                <a:spcPct val="0"/>
              </a:spcBef>
            </a:pPr>
            <a:r>
              <a:rPr lang="en-US" b="true" sz="3336">
                <a:solidFill>
                  <a:srgbClr val="5F6F52"/>
                </a:solidFill>
                <a:latin typeface="Gotham Bold"/>
                <a:ea typeface="Gotham Bold"/>
                <a:cs typeface="Gotham Bold"/>
                <a:sym typeface="Gotham Bold"/>
              </a:rPr>
              <a:t>Bulk Spender</a:t>
            </a:r>
          </a:p>
        </p:txBody>
      </p:sp>
      <p:sp>
        <p:nvSpPr>
          <p:cNvPr name="TextBox 24" id="24"/>
          <p:cNvSpPr txBox="true"/>
          <p:nvPr/>
        </p:nvSpPr>
        <p:spPr>
          <a:xfrm rot="0">
            <a:off x="9807165" y="3544379"/>
            <a:ext cx="3618634" cy="1217008"/>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Recent customers that buy less frequently, but  in high amount</a:t>
            </a:r>
          </a:p>
        </p:txBody>
      </p:sp>
      <p:sp>
        <p:nvSpPr>
          <p:cNvPr name="TextBox 25" id="25"/>
          <p:cNvSpPr txBox="true"/>
          <p:nvPr/>
        </p:nvSpPr>
        <p:spPr>
          <a:xfrm rot="0">
            <a:off x="13813790" y="2821690"/>
            <a:ext cx="3411321" cy="562959"/>
          </a:xfrm>
          <a:prstGeom prst="rect">
            <a:avLst/>
          </a:prstGeom>
        </p:spPr>
        <p:txBody>
          <a:bodyPr anchor="t" rtlCol="false" tIns="0" lIns="0" bIns="0" rIns="0">
            <a:spAutoFit/>
          </a:bodyPr>
          <a:lstStyle/>
          <a:p>
            <a:pPr algn="ctr" marL="0" indent="0" lvl="0">
              <a:lnSpc>
                <a:spcPts val="4670"/>
              </a:lnSpc>
              <a:spcBef>
                <a:spcPct val="0"/>
              </a:spcBef>
            </a:pPr>
            <a:r>
              <a:rPr lang="en-US" b="true" sz="3336">
                <a:solidFill>
                  <a:srgbClr val="5F6F52"/>
                </a:solidFill>
                <a:latin typeface="Gotham Bold"/>
                <a:ea typeface="Gotham Bold"/>
                <a:cs typeface="Gotham Bold"/>
                <a:sym typeface="Gotham Bold"/>
              </a:rPr>
              <a:t>Loyalist</a:t>
            </a:r>
          </a:p>
        </p:txBody>
      </p:sp>
      <p:sp>
        <p:nvSpPr>
          <p:cNvPr name="TextBox 26" id="26"/>
          <p:cNvSpPr txBox="true"/>
          <p:nvPr/>
        </p:nvSpPr>
        <p:spPr>
          <a:xfrm rot="0">
            <a:off x="13779601" y="3440672"/>
            <a:ext cx="3479699" cy="807433"/>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Frequent Customer in varying order value</a:t>
            </a:r>
          </a:p>
        </p:txBody>
      </p:sp>
      <p:sp>
        <p:nvSpPr>
          <p:cNvPr name="TextBox 27" id="27"/>
          <p:cNvSpPr txBox="true"/>
          <p:nvPr/>
        </p:nvSpPr>
        <p:spPr>
          <a:xfrm rot="0">
            <a:off x="234736" y="7652148"/>
            <a:ext cx="3411321" cy="562959"/>
          </a:xfrm>
          <a:prstGeom prst="rect">
            <a:avLst/>
          </a:prstGeom>
        </p:spPr>
        <p:txBody>
          <a:bodyPr anchor="t" rtlCol="false" tIns="0" lIns="0" bIns="0" rIns="0">
            <a:spAutoFit/>
          </a:bodyPr>
          <a:lstStyle/>
          <a:p>
            <a:pPr algn="ctr" marL="0" indent="0" lvl="0">
              <a:lnSpc>
                <a:spcPts val="4670"/>
              </a:lnSpc>
              <a:spcBef>
                <a:spcPct val="0"/>
              </a:spcBef>
            </a:pPr>
            <a:r>
              <a:rPr lang="en-US" b="true" sz="3336">
                <a:solidFill>
                  <a:srgbClr val="5F6F52"/>
                </a:solidFill>
                <a:latin typeface="Gotham Bold"/>
                <a:ea typeface="Gotham Bold"/>
                <a:cs typeface="Gotham Bold"/>
                <a:sym typeface="Gotham Bold"/>
              </a:rPr>
              <a:t>High Potential</a:t>
            </a:r>
          </a:p>
        </p:txBody>
      </p:sp>
      <p:sp>
        <p:nvSpPr>
          <p:cNvPr name="TextBox 28" id="28"/>
          <p:cNvSpPr txBox="true"/>
          <p:nvPr/>
        </p:nvSpPr>
        <p:spPr>
          <a:xfrm rot="0">
            <a:off x="234736" y="8166816"/>
            <a:ext cx="3411321" cy="1217008"/>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High spenders with lower frequency and potential for growth</a:t>
            </a:r>
          </a:p>
        </p:txBody>
      </p:sp>
      <p:sp>
        <p:nvSpPr>
          <p:cNvPr name="TextBox 29" id="29"/>
          <p:cNvSpPr txBox="true"/>
          <p:nvPr/>
        </p:nvSpPr>
        <p:spPr>
          <a:xfrm rot="0">
            <a:off x="3824257" y="7665769"/>
            <a:ext cx="3411321" cy="562959"/>
          </a:xfrm>
          <a:prstGeom prst="rect">
            <a:avLst/>
          </a:prstGeom>
        </p:spPr>
        <p:txBody>
          <a:bodyPr anchor="t" rtlCol="false" tIns="0" lIns="0" bIns="0" rIns="0">
            <a:spAutoFit/>
          </a:bodyPr>
          <a:lstStyle/>
          <a:p>
            <a:pPr algn="ctr" marL="0" indent="0" lvl="0">
              <a:lnSpc>
                <a:spcPts val="4670"/>
              </a:lnSpc>
              <a:spcBef>
                <a:spcPct val="0"/>
              </a:spcBef>
            </a:pPr>
            <a:r>
              <a:rPr lang="en-US" b="true" sz="3336">
                <a:solidFill>
                  <a:srgbClr val="5F6F52"/>
                </a:solidFill>
                <a:latin typeface="Gotham Bold"/>
                <a:ea typeface="Gotham Bold"/>
                <a:cs typeface="Gotham Bold"/>
                <a:sym typeface="Gotham Bold"/>
              </a:rPr>
              <a:t>Average </a:t>
            </a:r>
          </a:p>
        </p:txBody>
      </p:sp>
      <p:sp>
        <p:nvSpPr>
          <p:cNvPr name="TextBox 30" id="30"/>
          <p:cNvSpPr txBox="true"/>
          <p:nvPr/>
        </p:nvSpPr>
        <p:spPr>
          <a:xfrm rot="0">
            <a:off x="4053945" y="8204916"/>
            <a:ext cx="2941849" cy="1217008"/>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Average shoppers who prefer budget-friendly options.</a:t>
            </a:r>
          </a:p>
        </p:txBody>
      </p:sp>
      <p:sp>
        <p:nvSpPr>
          <p:cNvPr name="TextBox 31" id="31"/>
          <p:cNvSpPr txBox="true"/>
          <p:nvPr/>
        </p:nvSpPr>
        <p:spPr>
          <a:xfrm rot="0">
            <a:off x="7438339" y="7552136"/>
            <a:ext cx="3411321" cy="562959"/>
          </a:xfrm>
          <a:prstGeom prst="rect">
            <a:avLst/>
          </a:prstGeom>
        </p:spPr>
        <p:txBody>
          <a:bodyPr anchor="t" rtlCol="false" tIns="0" lIns="0" bIns="0" rIns="0">
            <a:spAutoFit/>
          </a:bodyPr>
          <a:lstStyle/>
          <a:p>
            <a:pPr algn="ctr" marL="0" indent="0" lvl="0">
              <a:lnSpc>
                <a:spcPts val="4670"/>
              </a:lnSpc>
              <a:spcBef>
                <a:spcPct val="0"/>
              </a:spcBef>
            </a:pPr>
            <a:r>
              <a:rPr lang="en-US" b="true" sz="3336">
                <a:solidFill>
                  <a:srgbClr val="5F6F52"/>
                </a:solidFill>
                <a:latin typeface="Gotham Bold"/>
                <a:ea typeface="Gotham Bold"/>
                <a:cs typeface="Gotham Bold"/>
                <a:sym typeface="Gotham Bold"/>
              </a:rPr>
              <a:t>Casual Spender</a:t>
            </a:r>
          </a:p>
        </p:txBody>
      </p:sp>
      <p:sp>
        <p:nvSpPr>
          <p:cNvPr name="TextBox 32" id="32"/>
          <p:cNvSpPr txBox="true"/>
          <p:nvPr/>
        </p:nvSpPr>
        <p:spPr>
          <a:xfrm rot="0">
            <a:off x="7835405" y="8219203"/>
            <a:ext cx="2617191" cy="1217008"/>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Seldom buyer, low spender but recently shopped</a:t>
            </a:r>
          </a:p>
        </p:txBody>
      </p:sp>
      <p:sp>
        <p:nvSpPr>
          <p:cNvPr name="TextBox 33" id="33"/>
          <p:cNvSpPr txBox="true"/>
          <p:nvPr/>
        </p:nvSpPr>
        <p:spPr>
          <a:xfrm rot="0">
            <a:off x="11122005" y="7613382"/>
            <a:ext cx="3411321" cy="562959"/>
          </a:xfrm>
          <a:prstGeom prst="rect">
            <a:avLst/>
          </a:prstGeom>
        </p:spPr>
        <p:txBody>
          <a:bodyPr anchor="t" rtlCol="false" tIns="0" lIns="0" bIns="0" rIns="0">
            <a:spAutoFit/>
          </a:bodyPr>
          <a:lstStyle/>
          <a:p>
            <a:pPr algn="ctr" marL="0" indent="0" lvl="0">
              <a:lnSpc>
                <a:spcPts val="4670"/>
              </a:lnSpc>
              <a:spcBef>
                <a:spcPct val="0"/>
              </a:spcBef>
            </a:pPr>
            <a:r>
              <a:rPr lang="en-US" b="true" sz="3336">
                <a:solidFill>
                  <a:srgbClr val="5F6F52"/>
                </a:solidFill>
                <a:latin typeface="Gotham Bold"/>
                <a:ea typeface="Gotham Bold"/>
                <a:cs typeface="Gotham Bold"/>
                <a:sym typeface="Gotham Bold"/>
              </a:rPr>
              <a:t>Active Savers</a:t>
            </a:r>
          </a:p>
        </p:txBody>
      </p:sp>
      <p:sp>
        <p:nvSpPr>
          <p:cNvPr name="TextBox 34" id="34"/>
          <p:cNvSpPr txBox="true"/>
          <p:nvPr/>
        </p:nvSpPr>
        <p:spPr>
          <a:xfrm rot="0">
            <a:off x="11467414" y="8204916"/>
            <a:ext cx="2720503" cy="1217008"/>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Frequent and Recent Customer with low spending</a:t>
            </a:r>
          </a:p>
        </p:txBody>
      </p:sp>
      <p:sp>
        <p:nvSpPr>
          <p:cNvPr name="TextBox 35" id="35"/>
          <p:cNvSpPr txBox="true"/>
          <p:nvPr/>
        </p:nvSpPr>
        <p:spPr>
          <a:xfrm rot="0">
            <a:off x="14809551" y="7260911"/>
            <a:ext cx="3411321" cy="562959"/>
          </a:xfrm>
          <a:prstGeom prst="rect">
            <a:avLst/>
          </a:prstGeom>
        </p:spPr>
        <p:txBody>
          <a:bodyPr anchor="t" rtlCol="false" tIns="0" lIns="0" bIns="0" rIns="0">
            <a:spAutoFit/>
          </a:bodyPr>
          <a:lstStyle/>
          <a:p>
            <a:pPr algn="ctr" marL="0" indent="0" lvl="0">
              <a:lnSpc>
                <a:spcPts val="4670"/>
              </a:lnSpc>
              <a:spcBef>
                <a:spcPct val="0"/>
              </a:spcBef>
            </a:pPr>
            <a:r>
              <a:rPr lang="en-US" b="true" sz="3336">
                <a:solidFill>
                  <a:srgbClr val="5F6F52"/>
                </a:solidFill>
                <a:latin typeface="Gotham Bold"/>
                <a:ea typeface="Gotham Bold"/>
                <a:cs typeface="Gotham Bold"/>
                <a:sym typeface="Gotham Bold"/>
              </a:rPr>
              <a:t>Slipping Away</a:t>
            </a:r>
          </a:p>
        </p:txBody>
      </p:sp>
      <p:sp>
        <p:nvSpPr>
          <p:cNvPr name="TextBox 36" id="36"/>
          <p:cNvSpPr txBox="true"/>
          <p:nvPr/>
        </p:nvSpPr>
        <p:spPr>
          <a:xfrm rot="0">
            <a:off x="15044287" y="7852445"/>
            <a:ext cx="2941849" cy="1217008"/>
          </a:xfrm>
          <a:prstGeom prst="rect">
            <a:avLst/>
          </a:prstGeom>
        </p:spPr>
        <p:txBody>
          <a:bodyPr anchor="t" rtlCol="false" tIns="0" lIns="0" bIns="0" rIns="0">
            <a:spAutoFit/>
          </a:bodyPr>
          <a:lstStyle/>
          <a:p>
            <a:pPr algn="just">
              <a:lnSpc>
                <a:spcPts val="3270"/>
              </a:lnSpc>
            </a:pPr>
            <a:r>
              <a:rPr lang="en-US" sz="2336">
                <a:solidFill>
                  <a:srgbClr val="000000"/>
                </a:solidFill>
                <a:latin typeface="Gotham"/>
                <a:ea typeface="Gotham"/>
                <a:cs typeface="Gotham"/>
                <a:sym typeface="Gotham"/>
              </a:rPr>
              <a:t>Irregular Buyer with Varying shopping habits</a:t>
            </a:r>
          </a:p>
        </p:txBody>
      </p:sp>
      <p:grpSp>
        <p:nvGrpSpPr>
          <p:cNvPr name="Group 37" id="37"/>
          <p:cNvGrpSpPr/>
          <p:nvPr/>
        </p:nvGrpSpPr>
        <p:grpSpPr>
          <a:xfrm rot="0">
            <a:off x="1317538" y="3384649"/>
            <a:ext cx="3002878" cy="47625"/>
            <a:chOff x="0" y="0"/>
            <a:chExt cx="790882" cy="12543"/>
          </a:xfrm>
        </p:grpSpPr>
        <p:sp>
          <p:nvSpPr>
            <p:cNvPr name="Freeform 38" id="38"/>
            <p:cNvSpPr/>
            <p:nvPr/>
          </p:nvSpPr>
          <p:spPr>
            <a:xfrm flipH="false" flipV="false" rot="0">
              <a:off x="0" y="0"/>
              <a:ext cx="790882" cy="12543"/>
            </a:xfrm>
            <a:custGeom>
              <a:avLst/>
              <a:gdLst/>
              <a:ahLst/>
              <a:cxnLst/>
              <a:rect r="r" b="b" t="t" l="l"/>
              <a:pathLst>
                <a:path h="12543" w="790882">
                  <a:moveTo>
                    <a:pt x="0" y="0"/>
                  </a:moveTo>
                  <a:lnTo>
                    <a:pt x="790882" y="0"/>
                  </a:lnTo>
                  <a:lnTo>
                    <a:pt x="790882" y="12543"/>
                  </a:lnTo>
                  <a:lnTo>
                    <a:pt x="0" y="12543"/>
                  </a:lnTo>
                  <a:close/>
                </a:path>
              </a:pathLst>
            </a:custGeom>
            <a:solidFill>
              <a:srgbClr val="5F6F52"/>
            </a:solidFill>
          </p:spPr>
        </p:sp>
        <p:sp>
          <p:nvSpPr>
            <p:cNvPr name="TextBox 39" id="39"/>
            <p:cNvSpPr txBox="true"/>
            <p:nvPr/>
          </p:nvSpPr>
          <p:spPr>
            <a:xfrm>
              <a:off x="0" y="-47625"/>
              <a:ext cx="790882" cy="60168"/>
            </a:xfrm>
            <a:prstGeom prst="rect">
              <a:avLst/>
            </a:prstGeom>
          </p:spPr>
          <p:txBody>
            <a:bodyPr anchor="ctr" rtlCol="false" tIns="50800" lIns="50800" bIns="50800" rIns="50800"/>
            <a:lstStyle/>
            <a:p>
              <a:pPr algn="ctr">
                <a:lnSpc>
                  <a:spcPts val="3012"/>
                </a:lnSpc>
              </a:pPr>
            </a:p>
          </p:txBody>
        </p:sp>
      </p:grpSp>
      <p:grpSp>
        <p:nvGrpSpPr>
          <p:cNvPr name="Group 40" id="40"/>
          <p:cNvGrpSpPr/>
          <p:nvPr/>
        </p:nvGrpSpPr>
        <p:grpSpPr>
          <a:xfrm rot="0">
            <a:off x="5657255" y="3427912"/>
            <a:ext cx="3002878" cy="47625"/>
            <a:chOff x="0" y="0"/>
            <a:chExt cx="790882" cy="12543"/>
          </a:xfrm>
        </p:grpSpPr>
        <p:sp>
          <p:nvSpPr>
            <p:cNvPr name="Freeform 41" id="41"/>
            <p:cNvSpPr/>
            <p:nvPr/>
          </p:nvSpPr>
          <p:spPr>
            <a:xfrm flipH="false" flipV="false" rot="0">
              <a:off x="0" y="0"/>
              <a:ext cx="790882" cy="12543"/>
            </a:xfrm>
            <a:custGeom>
              <a:avLst/>
              <a:gdLst/>
              <a:ahLst/>
              <a:cxnLst/>
              <a:rect r="r" b="b" t="t" l="l"/>
              <a:pathLst>
                <a:path h="12543" w="790882">
                  <a:moveTo>
                    <a:pt x="0" y="0"/>
                  </a:moveTo>
                  <a:lnTo>
                    <a:pt x="790882" y="0"/>
                  </a:lnTo>
                  <a:lnTo>
                    <a:pt x="790882" y="12543"/>
                  </a:lnTo>
                  <a:lnTo>
                    <a:pt x="0" y="12543"/>
                  </a:lnTo>
                  <a:close/>
                </a:path>
              </a:pathLst>
            </a:custGeom>
            <a:solidFill>
              <a:srgbClr val="5F6F52"/>
            </a:solidFill>
          </p:spPr>
        </p:sp>
        <p:sp>
          <p:nvSpPr>
            <p:cNvPr name="TextBox 42" id="42"/>
            <p:cNvSpPr txBox="true"/>
            <p:nvPr/>
          </p:nvSpPr>
          <p:spPr>
            <a:xfrm>
              <a:off x="0" y="-47625"/>
              <a:ext cx="790882" cy="60168"/>
            </a:xfrm>
            <a:prstGeom prst="rect">
              <a:avLst/>
            </a:prstGeom>
          </p:spPr>
          <p:txBody>
            <a:bodyPr anchor="ctr" rtlCol="false" tIns="50800" lIns="50800" bIns="50800" rIns="50800"/>
            <a:lstStyle/>
            <a:p>
              <a:pPr algn="ctr">
                <a:lnSpc>
                  <a:spcPts val="3012"/>
                </a:lnSpc>
              </a:pPr>
            </a:p>
          </p:txBody>
        </p:sp>
      </p:grpSp>
      <p:grpSp>
        <p:nvGrpSpPr>
          <p:cNvPr name="Group 43" id="43"/>
          <p:cNvGrpSpPr/>
          <p:nvPr/>
        </p:nvGrpSpPr>
        <p:grpSpPr>
          <a:xfrm rot="0">
            <a:off x="10215609" y="3451724"/>
            <a:ext cx="3002878" cy="47625"/>
            <a:chOff x="0" y="0"/>
            <a:chExt cx="790882" cy="12543"/>
          </a:xfrm>
        </p:grpSpPr>
        <p:sp>
          <p:nvSpPr>
            <p:cNvPr name="Freeform 44" id="44"/>
            <p:cNvSpPr/>
            <p:nvPr/>
          </p:nvSpPr>
          <p:spPr>
            <a:xfrm flipH="false" flipV="false" rot="0">
              <a:off x="0" y="0"/>
              <a:ext cx="790882" cy="12543"/>
            </a:xfrm>
            <a:custGeom>
              <a:avLst/>
              <a:gdLst/>
              <a:ahLst/>
              <a:cxnLst/>
              <a:rect r="r" b="b" t="t" l="l"/>
              <a:pathLst>
                <a:path h="12543" w="790882">
                  <a:moveTo>
                    <a:pt x="0" y="0"/>
                  </a:moveTo>
                  <a:lnTo>
                    <a:pt x="790882" y="0"/>
                  </a:lnTo>
                  <a:lnTo>
                    <a:pt x="790882" y="12543"/>
                  </a:lnTo>
                  <a:lnTo>
                    <a:pt x="0" y="12543"/>
                  </a:lnTo>
                  <a:close/>
                </a:path>
              </a:pathLst>
            </a:custGeom>
            <a:solidFill>
              <a:srgbClr val="5F6F52"/>
            </a:solidFill>
          </p:spPr>
        </p:sp>
        <p:sp>
          <p:nvSpPr>
            <p:cNvPr name="TextBox 45" id="45"/>
            <p:cNvSpPr txBox="true"/>
            <p:nvPr/>
          </p:nvSpPr>
          <p:spPr>
            <a:xfrm>
              <a:off x="0" y="-47625"/>
              <a:ext cx="790882" cy="60168"/>
            </a:xfrm>
            <a:prstGeom prst="rect">
              <a:avLst/>
            </a:prstGeom>
          </p:spPr>
          <p:txBody>
            <a:bodyPr anchor="ctr" rtlCol="false" tIns="50800" lIns="50800" bIns="50800" rIns="50800"/>
            <a:lstStyle/>
            <a:p>
              <a:pPr algn="ctr">
                <a:lnSpc>
                  <a:spcPts val="3012"/>
                </a:lnSpc>
              </a:pPr>
            </a:p>
          </p:txBody>
        </p:sp>
      </p:grpSp>
      <p:grpSp>
        <p:nvGrpSpPr>
          <p:cNvPr name="Group 46" id="46"/>
          <p:cNvGrpSpPr/>
          <p:nvPr/>
        </p:nvGrpSpPr>
        <p:grpSpPr>
          <a:xfrm rot="0">
            <a:off x="14047449" y="3432274"/>
            <a:ext cx="3002878" cy="47625"/>
            <a:chOff x="0" y="0"/>
            <a:chExt cx="790882" cy="12543"/>
          </a:xfrm>
        </p:grpSpPr>
        <p:sp>
          <p:nvSpPr>
            <p:cNvPr name="Freeform 47" id="47"/>
            <p:cNvSpPr/>
            <p:nvPr/>
          </p:nvSpPr>
          <p:spPr>
            <a:xfrm flipH="false" flipV="false" rot="0">
              <a:off x="0" y="0"/>
              <a:ext cx="790882" cy="12543"/>
            </a:xfrm>
            <a:custGeom>
              <a:avLst/>
              <a:gdLst/>
              <a:ahLst/>
              <a:cxnLst/>
              <a:rect r="r" b="b" t="t" l="l"/>
              <a:pathLst>
                <a:path h="12543" w="790882">
                  <a:moveTo>
                    <a:pt x="0" y="0"/>
                  </a:moveTo>
                  <a:lnTo>
                    <a:pt x="790882" y="0"/>
                  </a:lnTo>
                  <a:lnTo>
                    <a:pt x="790882" y="12543"/>
                  </a:lnTo>
                  <a:lnTo>
                    <a:pt x="0" y="12543"/>
                  </a:lnTo>
                  <a:close/>
                </a:path>
              </a:pathLst>
            </a:custGeom>
            <a:solidFill>
              <a:srgbClr val="5F6F52"/>
            </a:solidFill>
          </p:spPr>
        </p:sp>
        <p:sp>
          <p:nvSpPr>
            <p:cNvPr name="TextBox 48" id="48"/>
            <p:cNvSpPr txBox="true"/>
            <p:nvPr/>
          </p:nvSpPr>
          <p:spPr>
            <a:xfrm>
              <a:off x="0" y="-47625"/>
              <a:ext cx="790882" cy="60168"/>
            </a:xfrm>
            <a:prstGeom prst="rect">
              <a:avLst/>
            </a:prstGeom>
          </p:spPr>
          <p:txBody>
            <a:bodyPr anchor="ctr" rtlCol="false" tIns="50800" lIns="50800" bIns="50800" rIns="50800"/>
            <a:lstStyle/>
            <a:p>
              <a:pPr algn="ctr">
                <a:lnSpc>
                  <a:spcPts val="3012"/>
                </a:lnSpc>
              </a:pPr>
            </a:p>
          </p:txBody>
        </p:sp>
      </p:grpSp>
      <p:grpSp>
        <p:nvGrpSpPr>
          <p:cNvPr name="Group 49" id="49"/>
          <p:cNvGrpSpPr/>
          <p:nvPr/>
        </p:nvGrpSpPr>
        <p:grpSpPr>
          <a:xfrm rot="0">
            <a:off x="545154" y="8152528"/>
            <a:ext cx="3002878" cy="47625"/>
            <a:chOff x="0" y="0"/>
            <a:chExt cx="790882" cy="12543"/>
          </a:xfrm>
        </p:grpSpPr>
        <p:sp>
          <p:nvSpPr>
            <p:cNvPr name="Freeform 50" id="50"/>
            <p:cNvSpPr/>
            <p:nvPr/>
          </p:nvSpPr>
          <p:spPr>
            <a:xfrm flipH="false" flipV="false" rot="0">
              <a:off x="0" y="0"/>
              <a:ext cx="790882" cy="12543"/>
            </a:xfrm>
            <a:custGeom>
              <a:avLst/>
              <a:gdLst/>
              <a:ahLst/>
              <a:cxnLst/>
              <a:rect r="r" b="b" t="t" l="l"/>
              <a:pathLst>
                <a:path h="12543" w="790882">
                  <a:moveTo>
                    <a:pt x="0" y="0"/>
                  </a:moveTo>
                  <a:lnTo>
                    <a:pt x="790882" y="0"/>
                  </a:lnTo>
                  <a:lnTo>
                    <a:pt x="790882" y="12543"/>
                  </a:lnTo>
                  <a:lnTo>
                    <a:pt x="0" y="12543"/>
                  </a:lnTo>
                  <a:close/>
                </a:path>
              </a:pathLst>
            </a:custGeom>
            <a:solidFill>
              <a:srgbClr val="5F6F52"/>
            </a:solidFill>
          </p:spPr>
        </p:sp>
        <p:sp>
          <p:nvSpPr>
            <p:cNvPr name="TextBox 51" id="51"/>
            <p:cNvSpPr txBox="true"/>
            <p:nvPr/>
          </p:nvSpPr>
          <p:spPr>
            <a:xfrm>
              <a:off x="0" y="-47625"/>
              <a:ext cx="790882" cy="60168"/>
            </a:xfrm>
            <a:prstGeom prst="rect">
              <a:avLst/>
            </a:prstGeom>
          </p:spPr>
          <p:txBody>
            <a:bodyPr anchor="ctr" rtlCol="false" tIns="50800" lIns="50800" bIns="50800" rIns="50800"/>
            <a:lstStyle/>
            <a:p>
              <a:pPr algn="ctr">
                <a:lnSpc>
                  <a:spcPts val="3012"/>
                </a:lnSpc>
              </a:pPr>
            </a:p>
          </p:txBody>
        </p:sp>
      </p:grpSp>
      <p:grpSp>
        <p:nvGrpSpPr>
          <p:cNvPr name="Group 52" id="52"/>
          <p:cNvGrpSpPr/>
          <p:nvPr/>
        </p:nvGrpSpPr>
        <p:grpSpPr>
          <a:xfrm rot="0">
            <a:off x="3992916" y="8152528"/>
            <a:ext cx="3002878" cy="47625"/>
            <a:chOff x="0" y="0"/>
            <a:chExt cx="790882" cy="12543"/>
          </a:xfrm>
        </p:grpSpPr>
        <p:sp>
          <p:nvSpPr>
            <p:cNvPr name="Freeform 53" id="53"/>
            <p:cNvSpPr/>
            <p:nvPr/>
          </p:nvSpPr>
          <p:spPr>
            <a:xfrm flipH="false" flipV="false" rot="0">
              <a:off x="0" y="0"/>
              <a:ext cx="790882" cy="12543"/>
            </a:xfrm>
            <a:custGeom>
              <a:avLst/>
              <a:gdLst/>
              <a:ahLst/>
              <a:cxnLst/>
              <a:rect r="r" b="b" t="t" l="l"/>
              <a:pathLst>
                <a:path h="12543" w="790882">
                  <a:moveTo>
                    <a:pt x="0" y="0"/>
                  </a:moveTo>
                  <a:lnTo>
                    <a:pt x="790882" y="0"/>
                  </a:lnTo>
                  <a:lnTo>
                    <a:pt x="790882" y="12543"/>
                  </a:lnTo>
                  <a:lnTo>
                    <a:pt x="0" y="12543"/>
                  </a:lnTo>
                  <a:close/>
                </a:path>
              </a:pathLst>
            </a:custGeom>
            <a:solidFill>
              <a:srgbClr val="5F6F52"/>
            </a:solidFill>
          </p:spPr>
        </p:sp>
        <p:sp>
          <p:nvSpPr>
            <p:cNvPr name="TextBox 54" id="54"/>
            <p:cNvSpPr txBox="true"/>
            <p:nvPr/>
          </p:nvSpPr>
          <p:spPr>
            <a:xfrm>
              <a:off x="0" y="-47625"/>
              <a:ext cx="790882" cy="60168"/>
            </a:xfrm>
            <a:prstGeom prst="rect">
              <a:avLst/>
            </a:prstGeom>
          </p:spPr>
          <p:txBody>
            <a:bodyPr anchor="ctr" rtlCol="false" tIns="50800" lIns="50800" bIns="50800" rIns="50800"/>
            <a:lstStyle/>
            <a:p>
              <a:pPr algn="ctr">
                <a:lnSpc>
                  <a:spcPts val="3012"/>
                </a:lnSpc>
              </a:pPr>
            </a:p>
          </p:txBody>
        </p:sp>
      </p:grpSp>
      <p:grpSp>
        <p:nvGrpSpPr>
          <p:cNvPr name="Group 55" id="55"/>
          <p:cNvGrpSpPr/>
          <p:nvPr/>
        </p:nvGrpSpPr>
        <p:grpSpPr>
          <a:xfrm rot="0">
            <a:off x="7718850" y="8152528"/>
            <a:ext cx="3002878" cy="47625"/>
            <a:chOff x="0" y="0"/>
            <a:chExt cx="790882" cy="12543"/>
          </a:xfrm>
        </p:grpSpPr>
        <p:sp>
          <p:nvSpPr>
            <p:cNvPr name="Freeform 56" id="56"/>
            <p:cNvSpPr/>
            <p:nvPr/>
          </p:nvSpPr>
          <p:spPr>
            <a:xfrm flipH="false" flipV="false" rot="0">
              <a:off x="0" y="0"/>
              <a:ext cx="790882" cy="12543"/>
            </a:xfrm>
            <a:custGeom>
              <a:avLst/>
              <a:gdLst/>
              <a:ahLst/>
              <a:cxnLst/>
              <a:rect r="r" b="b" t="t" l="l"/>
              <a:pathLst>
                <a:path h="12543" w="790882">
                  <a:moveTo>
                    <a:pt x="0" y="0"/>
                  </a:moveTo>
                  <a:lnTo>
                    <a:pt x="790882" y="0"/>
                  </a:lnTo>
                  <a:lnTo>
                    <a:pt x="790882" y="12543"/>
                  </a:lnTo>
                  <a:lnTo>
                    <a:pt x="0" y="12543"/>
                  </a:lnTo>
                  <a:close/>
                </a:path>
              </a:pathLst>
            </a:custGeom>
            <a:solidFill>
              <a:srgbClr val="5F6F52"/>
            </a:solidFill>
          </p:spPr>
        </p:sp>
        <p:sp>
          <p:nvSpPr>
            <p:cNvPr name="TextBox 57" id="57"/>
            <p:cNvSpPr txBox="true"/>
            <p:nvPr/>
          </p:nvSpPr>
          <p:spPr>
            <a:xfrm>
              <a:off x="0" y="-47625"/>
              <a:ext cx="790882" cy="60168"/>
            </a:xfrm>
            <a:prstGeom prst="rect">
              <a:avLst/>
            </a:prstGeom>
          </p:spPr>
          <p:txBody>
            <a:bodyPr anchor="ctr" rtlCol="false" tIns="50800" lIns="50800" bIns="50800" rIns="50800"/>
            <a:lstStyle/>
            <a:p>
              <a:pPr algn="ctr">
                <a:lnSpc>
                  <a:spcPts val="3012"/>
                </a:lnSpc>
              </a:pPr>
            </a:p>
          </p:txBody>
        </p:sp>
      </p:grpSp>
      <p:grpSp>
        <p:nvGrpSpPr>
          <p:cNvPr name="Group 58" id="58"/>
          <p:cNvGrpSpPr/>
          <p:nvPr/>
        </p:nvGrpSpPr>
        <p:grpSpPr>
          <a:xfrm rot="0">
            <a:off x="11445629" y="8190628"/>
            <a:ext cx="3002878" cy="47625"/>
            <a:chOff x="0" y="0"/>
            <a:chExt cx="790882" cy="12543"/>
          </a:xfrm>
        </p:grpSpPr>
        <p:sp>
          <p:nvSpPr>
            <p:cNvPr name="Freeform 59" id="59"/>
            <p:cNvSpPr/>
            <p:nvPr/>
          </p:nvSpPr>
          <p:spPr>
            <a:xfrm flipH="false" flipV="false" rot="0">
              <a:off x="0" y="0"/>
              <a:ext cx="790882" cy="12543"/>
            </a:xfrm>
            <a:custGeom>
              <a:avLst/>
              <a:gdLst/>
              <a:ahLst/>
              <a:cxnLst/>
              <a:rect r="r" b="b" t="t" l="l"/>
              <a:pathLst>
                <a:path h="12543" w="790882">
                  <a:moveTo>
                    <a:pt x="0" y="0"/>
                  </a:moveTo>
                  <a:lnTo>
                    <a:pt x="790882" y="0"/>
                  </a:lnTo>
                  <a:lnTo>
                    <a:pt x="790882" y="12543"/>
                  </a:lnTo>
                  <a:lnTo>
                    <a:pt x="0" y="12543"/>
                  </a:lnTo>
                  <a:close/>
                </a:path>
              </a:pathLst>
            </a:custGeom>
            <a:solidFill>
              <a:srgbClr val="5F6F52"/>
            </a:solidFill>
          </p:spPr>
        </p:sp>
        <p:sp>
          <p:nvSpPr>
            <p:cNvPr name="TextBox 60" id="60"/>
            <p:cNvSpPr txBox="true"/>
            <p:nvPr/>
          </p:nvSpPr>
          <p:spPr>
            <a:xfrm>
              <a:off x="0" y="-47625"/>
              <a:ext cx="790882" cy="60168"/>
            </a:xfrm>
            <a:prstGeom prst="rect">
              <a:avLst/>
            </a:prstGeom>
          </p:spPr>
          <p:txBody>
            <a:bodyPr anchor="ctr" rtlCol="false" tIns="50800" lIns="50800" bIns="50800" rIns="50800"/>
            <a:lstStyle/>
            <a:p>
              <a:pPr algn="ctr">
                <a:lnSpc>
                  <a:spcPts val="3012"/>
                </a:lnSpc>
              </a:pPr>
            </a:p>
          </p:txBody>
        </p:sp>
      </p:grpSp>
      <p:grpSp>
        <p:nvGrpSpPr>
          <p:cNvPr name="Group 61" id="61"/>
          <p:cNvGrpSpPr/>
          <p:nvPr/>
        </p:nvGrpSpPr>
        <p:grpSpPr>
          <a:xfrm rot="0">
            <a:off x="15040406" y="8204916"/>
            <a:ext cx="3002878" cy="47625"/>
            <a:chOff x="0" y="0"/>
            <a:chExt cx="790882" cy="12543"/>
          </a:xfrm>
        </p:grpSpPr>
        <p:sp>
          <p:nvSpPr>
            <p:cNvPr name="Freeform 62" id="62"/>
            <p:cNvSpPr/>
            <p:nvPr/>
          </p:nvSpPr>
          <p:spPr>
            <a:xfrm flipH="false" flipV="false" rot="0">
              <a:off x="0" y="0"/>
              <a:ext cx="790882" cy="12543"/>
            </a:xfrm>
            <a:custGeom>
              <a:avLst/>
              <a:gdLst/>
              <a:ahLst/>
              <a:cxnLst/>
              <a:rect r="r" b="b" t="t" l="l"/>
              <a:pathLst>
                <a:path h="12543" w="790882">
                  <a:moveTo>
                    <a:pt x="0" y="0"/>
                  </a:moveTo>
                  <a:lnTo>
                    <a:pt x="790882" y="0"/>
                  </a:lnTo>
                  <a:lnTo>
                    <a:pt x="790882" y="12543"/>
                  </a:lnTo>
                  <a:lnTo>
                    <a:pt x="0" y="12543"/>
                  </a:lnTo>
                  <a:close/>
                </a:path>
              </a:pathLst>
            </a:custGeom>
            <a:solidFill>
              <a:srgbClr val="5F6F52"/>
            </a:solidFill>
          </p:spPr>
        </p:sp>
        <p:sp>
          <p:nvSpPr>
            <p:cNvPr name="TextBox 63" id="63"/>
            <p:cNvSpPr txBox="true"/>
            <p:nvPr/>
          </p:nvSpPr>
          <p:spPr>
            <a:xfrm>
              <a:off x="0" y="-47625"/>
              <a:ext cx="790882" cy="60168"/>
            </a:xfrm>
            <a:prstGeom prst="rect">
              <a:avLst/>
            </a:prstGeom>
          </p:spPr>
          <p:txBody>
            <a:bodyPr anchor="ctr" rtlCol="false" tIns="50800" lIns="50800" bIns="50800" rIns="50800"/>
            <a:lstStyle/>
            <a:p>
              <a:pPr algn="ctr">
                <a:lnSpc>
                  <a:spcPts val="3012"/>
                </a:lnSpc>
              </a:pPr>
            </a:p>
          </p:txBody>
        </p:sp>
      </p:grpSp>
      <p:sp>
        <p:nvSpPr>
          <p:cNvPr name="TextBox 64" id="64"/>
          <p:cNvSpPr txBox="true"/>
          <p:nvPr/>
        </p:nvSpPr>
        <p:spPr>
          <a:xfrm rot="0">
            <a:off x="274120" y="4724355"/>
            <a:ext cx="4556951" cy="807433"/>
          </a:xfrm>
          <a:prstGeom prst="rect">
            <a:avLst/>
          </a:prstGeom>
        </p:spPr>
        <p:txBody>
          <a:bodyPr anchor="t" rtlCol="false" tIns="0" lIns="0" bIns="0" rIns="0">
            <a:spAutoFit/>
          </a:bodyPr>
          <a:lstStyle/>
          <a:p>
            <a:pPr algn="just">
              <a:lnSpc>
                <a:spcPts val="3270"/>
              </a:lnSpc>
            </a:pPr>
            <a:r>
              <a:rPr lang="en-US" b="true" sz="2336">
                <a:solidFill>
                  <a:srgbClr val="000000"/>
                </a:solidFill>
                <a:latin typeface="Gotham Bold"/>
                <a:ea typeface="Gotham Bold"/>
                <a:cs typeface="Gotham Bold"/>
                <a:sym typeface="Gotham Bold"/>
              </a:rPr>
              <a:t>Exclusive deals, Personalized Recommendation, </a:t>
            </a:r>
          </a:p>
        </p:txBody>
      </p:sp>
      <p:sp>
        <p:nvSpPr>
          <p:cNvPr name="TextBox 65" id="65"/>
          <p:cNvSpPr txBox="true"/>
          <p:nvPr/>
        </p:nvSpPr>
        <p:spPr>
          <a:xfrm rot="0">
            <a:off x="5327157" y="4737171"/>
            <a:ext cx="4060426" cy="807433"/>
          </a:xfrm>
          <a:prstGeom prst="rect">
            <a:avLst/>
          </a:prstGeom>
        </p:spPr>
        <p:txBody>
          <a:bodyPr anchor="t" rtlCol="false" tIns="0" lIns="0" bIns="0" rIns="0">
            <a:spAutoFit/>
          </a:bodyPr>
          <a:lstStyle/>
          <a:p>
            <a:pPr algn="just">
              <a:lnSpc>
                <a:spcPts val="3270"/>
              </a:lnSpc>
            </a:pPr>
            <a:r>
              <a:rPr lang="en-US" sz="2336" b="true">
                <a:solidFill>
                  <a:srgbClr val="000000"/>
                </a:solidFill>
                <a:latin typeface="Gotham Bold"/>
                <a:ea typeface="Gotham Bold"/>
                <a:cs typeface="Gotham Bold"/>
                <a:sym typeface="Gotham Bold"/>
              </a:rPr>
              <a:t>Push Incentives or Bonus </a:t>
            </a:r>
          </a:p>
          <a:p>
            <a:pPr algn="just">
              <a:lnSpc>
                <a:spcPts val="3270"/>
              </a:lnSpc>
            </a:pPr>
            <a:r>
              <a:rPr lang="en-US" b="true" sz="2336">
                <a:solidFill>
                  <a:srgbClr val="000000"/>
                </a:solidFill>
                <a:latin typeface="Gotham Bold"/>
                <a:ea typeface="Gotham Bold"/>
                <a:cs typeface="Gotham Bold"/>
                <a:sym typeface="Gotham Bold"/>
              </a:rPr>
              <a:t>To Push Into Champion</a:t>
            </a:r>
          </a:p>
        </p:txBody>
      </p:sp>
      <p:sp>
        <p:nvSpPr>
          <p:cNvPr name="TextBox 66" id="66"/>
          <p:cNvSpPr txBox="true"/>
          <p:nvPr/>
        </p:nvSpPr>
        <p:spPr>
          <a:xfrm rot="0">
            <a:off x="10215609" y="4809012"/>
            <a:ext cx="2816817" cy="807433"/>
          </a:xfrm>
          <a:prstGeom prst="rect">
            <a:avLst/>
          </a:prstGeom>
        </p:spPr>
        <p:txBody>
          <a:bodyPr anchor="t" rtlCol="false" tIns="0" lIns="0" bIns="0" rIns="0">
            <a:spAutoFit/>
          </a:bodyPr>
          <a:lstStyle/>
          <a:p>
            <a:pPr algn="l">
              <a:lnSpc>
                <a:spcPts val="3270"/>
              </a:lnSpc>
            </a:pPr>
            <a:r>
              <a:rPr lang="en-US" b="true" sz="2336">
                <a:solidFill>
                  <a:srgbClr val="000000"/>
                </a:solidFill>
                <a:latin typeface="Gotham Bold"/>
                <a:ea typeface="Gotham Bold"/>
                <a:cs typeface="Gotham Bold"/>
                <a:sym typeface="Gotham Bold"/>
              </a:rPr>
              <a:t>Push for Repeat Purchases</a:t>
            </a:r>
          </a:p>
        </p:txBody>
      </p:sp>
      <p:sp>
        <p:nvSpPr>
          <p:cNvPr name="TextBox 67" id="67"/>
          <p:cNvSpPr txBox="true"/>
          <p:nvPr/>
        </p:nvSpPr>
        <p:spPr>
          <a:xfrm rot="0">
            <a:off x="13852804" y="4305255"/>
            <a:ext cx="3333293" cy="807433"/>
          </a:xfrm>
          <a:prstGeom prst="rect">
            <a:avLst/>
          </a:prstGeom>
        </p:spPr>
        <p:txBody>
          <a:bodyPr anchor="t" rtlCol="false" tIns="0" lIns="0" bIns="0" rIns="0">
            <a:spAutoFit/>
          </a:bodyPr>
          <a:lstStyle/>
          <a:p>
            <a:pPr algn="l">
              <a:lnSpc>
                <a:spcPts val="3270"/>
              </a:lnSpc>
            </a:pPr>
            <a:r>
              <a:rPr lang="en-US" b="true" sz="2336">
                <a:solidFill>
                  <a:srgbClr val="000000"/>
                </a:solidFill>
                <a:latin typeface="Gotham Bold"/>
                <a:ea typeface="Gotham Bold"/>
                <a:cs typeface="Gotham Bold"/>
                <a:sym typeface="Gotham Bold"/>
              </a:rPr>
              <a:t>Keep Engaged, Subscription Bonus</a:t>
            </a:r>
          </a:p>
        </p:txBody>
      </p:sp>
      <p:sp>
        <p:nvSpPr>
          <p:cNvPr name="TextBox 68" id="68"/>
          <p:cNvSpPr txBox="true"/>
          <p:nvPr/>
        </p:nvSpPr>
        <p:spPr>
          <a:xfrm rot="0">
            <a:off x="312765" y="9388587"/>
            <a:ext cx="3235268" cy="807433"/>
          </a:xfrm>
          <a:prstGeom prst="rect">
            <a:avLst/>
          </a:prstGeom>
        </p:spPr>
        <p:txBody>
          <a:bodyPr anchor="t" rtlCol="false" tIns="0" lIns="0" bIns="0" rIns="0">
            <a:spAutoFit/>
          </a:bodyPr>
          <a:lstStyle/>
          <a:p>
            <a:pPr algn="l">
              <a:lnSpc>
                <a:spcPts val="3270"/>
              </a:lnSpc>
            </a:pPr>
            <a:r>
              <a:rPr lang="en-US" sz="2336" b="true">
                <a:solidFill>
                  <a:srgbClr val="000000"/>
                </a:solidFill>
                <a:latin typeface="Gotham Bold"/>
                <a:ea typeface="Gotham Bold"/>
                <a:cs typeface="Gotham Bold"/>
                <a:sym typeface="Gotham Bold"/>
              </a:rPr>
              <a:t>Targeted Promotion</a:t>
            </a:r>
          </a:p>
          <a:p>
            <a:pPr algn="l">
              <a:lnSpc>
                <a:spcPts val="3270"/>
              </a:lnSpc>
            </a:pPr>
            <a:r>
              <a:rPr lang="en-US" b="true" sz="2336">
                <a:solidFill>
                  <a:srgbClr val="000000"/>
                </a:solidFill>
                <a:latin typeface="Gotham Bold"/>
                <a:ea typeface="Gotham Bold"/>
                <a:cs typeface="Gotham Bold"/>
                <a:sym typeface="Gotham Bold"/>
              </a:rPr>
              <a:t>&amp; Reminders</a:t>
            </a:r>
          </a:p>
        </p:txBody>
      </p:sp>
      <p:sp>
        <p:nvSpPr>
          <p:cNvPr name="TextBox 69" id="69"/>
          <p:cNvSpPr txBox="true"/>
          <p:nvPr/>
        </p:nvSpPr>
        <p:spPr>
          <a:xfrm rot="0">
            <a:off x="3923427" y="9388587"/>
            <a:ext cx="3235268" cy="807433"/>
          </a:xfrm>
          <a:prstGeom prst="rect">
            <a:avLst/>
          </a:prstGeom>
        </p:spPr>
        <p:txBody>
          <a:bodyPr anchor="t" rtlCol="false" tIns="0" lIns="0" bIns="0" rIns="0">
            <a:spAutoFit/>
          </a:bodyPr>
          <a:lstStyle/>
          <a:p>
            <a:pPr algn="l">
              <a:lnSpc>
                <a:spcPts val="3270"/>
              </a:lnSpc>
            </a:pPr>
            <a:r>
              <a:rPr lang="en-US" b="true" sz="2336">
                <a:solidFill>
                  <a:srgbClr val="000000"/>
                </a:solidFill>
                <a:latin typeface="Gotham Bold"/>
                <a:ea typeface="Gotham Bold"/>
                <a:cs typeface="Gotham Bold"/>
                <a:sym typeface="Gotham Bold"/>
              </a:rPr>
              <a:t>Highlight Discounts &amp; Bundle Deals</a:t>
            </a:r>
          </a:p>
        </p:txBody>
      </p:sp>
      <p:sp>
        <p:nvSpPr>
          <p:cNvPr name="TextBox 70" id="70"/>
          <p:cNvSpPr txBox="true"/>
          <p:nvPr/>
        </p:nvSpPr>
        <p:spPr>
          <a:xfrm rot="0">
            <a:off x="7602656" y="9398112"/>
            <a:ext cx="3235268" cy="807433"/>
          </a:xfrm>
          <a:prstGeom prst="rect">
            <a:avLst/>
          </a:prstGeom>
        </p:spPr>
        <p:txBody>
          <a:bodyPr anchor="t" rtlCol="false" tIns="0" lIns="0" bIns="0" rIns="0">
            <a:spAutoFit/>
          </a:bodyPr>
          <a:lstStyle/>
          <a:p>
            <a:pPr algn="l">
              <a:lnSpc>
                <a:spcPts val="3270"/>
              </a:lnSpc>
            </a:pPr>
            <a:r>
              <a:rPr lang="en-US" b="true" sz="2336">
                <a:solidFill>
                  <a:srgbClr val="000000"/>
                </a:solidFill>
                <a:latin typeface="Gotham Bold"/>
                <a:ea typeface="Gotham Bold"/>
                <a:cs typeface="Gotham Bold"/>
                <a:sym typeface="Gotham Bold"/>
              </a:rPr>
              <a:t>Push for Purchase, Limited Time Offers</a:t>
            </a:r>
          </a:p>
        </p:txBody>
      </p:sp>
      <p:sp>
        <p:nvSpPr>
          <p:cNvPr name="TextBox 71" id="71"/>
          <p:cNvSpPr txBox="true"/>
          <p:nvPr/>
        </p:nvSpPr>
        <p:spPr>
          <a:xfrm rot="0">
            <a:off x="11209398" y="9450499"/>
            <a:ext cx="3235268" cy="807433"/>
          </a:xfrm>
          <a:prstGeom prst="rect">
            <a:avLst/>
          </a:prstGeom>
        </p:spPr>
        <p:txBody>
          <a:bodyPr anchor="t" rtlCol="false" tIns="0" lIns="0" bIns="0" rIns="0">
            <a:spAutoFit/>
          </a:bodyPr>
          <a:lstStyle/>
          <a:p>
            <a:pPr algn="l">
              <a:lnSpc>
                <a:spcPts val="3270"/>
              </a:lnSpc>
            </a:pPr>
            <a:r>
              <a:rPr lang="en-US" b="true" sz="2336">
                <a:solidFill>
                  <a:srgbClr val="000000"/>
                </a:solidFill>
                <a:latin typeface="Gotham Bold"/>
                <a:ea typeface="Gotham Bold"/>
                <a:cs typeface="Gotham Bold"/>
                <a:sym typeface="Gotham Bold"/>
              </a:rPr>
              <a:t>Combo Deals, Bonus After Certain Spent</a:t>
            </a:r>
          </a:p>
        </p:txBody>
      </p:sp>
      <p:sp>
        <p:nvSpPr>
          <p:cNvPr name="TextBox 72" id="72"/>
          <p:cNvSpPr txBox="true"/>
          <p:nvPr/>
        </p:nvSpPr>
        <p:spPr>
          <a:xfrm rot="0">
            <a:off x="14820022" y="9098028"/>
            <a:ext cx="3235268" cy="1217008"/>
          </a:xfrm>
          <a:prstGeom prst="rect">
            <a:avLst/>
          </a:prstGeom>
        </p:spPr>
        <p:txBody>
          <a:bodyPr anchor="t" rtlCol="false" tIns="0" lIns="0" bIns="0" rIns="0">
            <a:spAutoFit/>
          </a:bodyPr>
          <a:lstStyle/>
          <a:p>
            <a:pPr algn="l">
              <a:lnSpc>
                <a:spcPts val="3270"/>
              </a:lnSpc>
            </a:pPr>
            <a:r>
              <a:rPr lang="en-US" b="true" sz="2336">
                <a:solidFill>
                  <a:srgbClr val="000000"/>
                </a:solidFill>
                <a:latin typeface="Gotham Bold"/>
                <a:ea typeface="Gotham Bold"/>
                <a:cs typeface="Gotham Bold"/>
                <a:sym typeface="Gotham Bold"/>
              </a:rPr>
              <a:t>Push Notifications, Comeback Promos &amp; Reminder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190932" y="10056526"/>
            <a:ext cx="18478932" cy="4068486"/>
            <a:chOff x="0" y="0"/>
            <a:chExt cx="4866879" cy="1071535"/>
          </a:xfrm>
        </p:grpSpPr>
        <p:sp>
          <p:nvSpPr>
            <p:cNvPr name="Freeform 3" id="3"/>
            <p:cNvSpPr/>
            <p:nvPr/>
          </p:nvSpPr>
          <p:spPr>
            <a:xfrm flipH="false" flipV="false" rot="0">
              <a:off x="0" y="0"/>
              <a:ext cx="4866879" cy="1071535"/>
            </a:xfrm>
            <a:custGeom>
              <a:avLst/>
              <a:gdLst/>
              <a:ahLst/>
              <a:cxnLst/>
              <a:rect r="r" b="b" t="t" l="l"/>
              <a:pathLst>
                <a:path h="1071535" w="4866879">
                  <a:moveTo>
                    <a:pt x="0" y="0"/>
                  </a:moveTo>
                  <a:lnTo>
                    <a:pt x="4866879" y="0"/>
                  </a:lnTo>
                  <a:lnTo>
                    <a:pt x="4866879" y="1071535"/>
                  </a:lnTo>
                  <a:lnTo>
                    <a:pt x="0" y="1071535"/>
                  </a:lnTo>
                  <a:close/>
                </a:path>
              </a:pathLst>
            </a:custGeom>
            <a:solidFill>
              <a:srgbClr val="DDD0B9"/>
            </a:solidFill>
          </p:spPr>
        </p:sp>
        <p:sp>
          <p:nvSpPr>
            <p:cNvPr name="TextBox 4" id="4"/>
            <p:cNvSpPr txBox="true"/>
            <p:nvPr/>
          </p:nvSpPr>
          <p:spPr>
            <a:xfrm>
              <a:off x="0" y="-47625"/>
              <a:ext cx="4866879" cy="1119160"/>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11846317" y="3158380"/>
            <a:ext cx="6441683" cy="7435047"/>
            <a:chOff x="0" y="0"/>
            <a:chExt cx="1696575" cy="1958202"/>
          </a:xfrm>
        </p:grpSpPr>
        <p:sp>
          <p:nvSpPr>
            <p:cNvPr name="Freeform 6" id="6"/>
            <p:cNvSpPr/>
            <p:nvPr/>
          </p:nvSpPr>
          <p:spPr>
            <a:xfrm flipH="false" flipV="false" rot="0">
              <a:off x="0" y="0"/>
              <a:ext cx="1696575" cy="1958202"/>
            </a:xfrm>
            <a:custGeom>
              <a:avLst/>
              <a:gdLst/>
              <a:ahLst/>
              <a:cxnLst/>
              <a:rect r="r" b="b" t="t" l="l"/>
              <a:pathLst>
                <a:path h="1958202" w="1696575">
                  <a:moveTo>
                    <a:pt x="0" y="0"/>
                  </a:moveTo>
                  <a:lnTo>
                    <a:pt x="1696575" y="0"/>
                  </a:lnTo>
                  <a:lnTo>
                    <a:pt x="1696575" y="1958202"/>
                  </a:lnTo>
                  <a:lnTo>
                    <a:pt x="0" y="1958202"/>
                  </a:lnTo>
                  <a:close/>
                </a:path>
              </a:pathLst>
            </a:custGeom>
            <a:solidFill>
              <a:srgbClr val="D6DAC8"/>
            </a:solidFill>
          </p:spPr>
        </p:sp>
        <p:sp>
          <p:nvSpPr>
            <p:cNvPr name="TextBox 7" id="7"/>
            <p:cNvSpPr txBox="true"/>
            <p:nvPr/>
          </p:nvSpPr>
          <p:spPr>
            <a:xfrm>
              <a:off x="0" y="-47625"/>
              <a:ext cx="1696575" cy="2005827"/>
            </a:xfrm>
            <a:prstGeom prst="rect">
              <a:avLst/>
            </a:prstGeom>
          </p:spPr>
          <p:txBody>
            <a:bodyPr anchor="ctr" rtlCol="false" tIns="50800" lIns="50800" bIns="50800" rIns="50800"/>
            <a:lstStyle/>
            <a:p>
              <a:pPr algn="ctr">
                <a:lnSpc>
                  <a:spcPts val="3012"/>
                </a:lnSpc>
              </a:pPr>
            </a:p>
          </p:txBody>
        </p:sp>
      </p:grpSp>
      <p:sp>
        <p:nvSpPr>
          <p:cNvPr name="Freeform 8" id="8"/>
          <p:cNvSpPr/>
          <p:nvPr/>
        </p:nvSpPr>
        <p:spPr>
          <a:xfrm flipH="false" flipV="false" rot="0">
            <a:off x="16004893" y="1028700"/>
            <a:ext cx="3293711" cy="871461"/>
          </a:xfrm>
          <a:custGeom>
            <a:avLst/>
            <a:gdLst/>
            <a:ahLst/>
            <a:cxnLst/>
            <a:rect r="r" b="b" t="t" l="l"/>
            <a:pathLst>
              <a:path h="871461" w="3293711">
                <a:moveTo>
                  <a:pt x="0" y="0"/>
                </a:moveTo>
                <a:lnTo>
                  <a:pt x="3293711" y="0"/>
                </a:lnTo>
                <a:lnTo>
                  <a:pt x="3293711" y="871461"/>
                </a:lnTo>
                <a:lnTo>
                  <a:pt x="0" y="871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420808" y="9258300"/>
            <a:ext cx="5839223" cy="924994"/>
            <a:chOff x="0" y="0"/>
            <a:chExt cx="7785630" cy="1233325"/>
          </a:xfrm>
        </p:grpSpPr>
        <p:sp>
          <p:nvSpPr>
            <p:cNvPr name="Freeform 10" id="10"/>
            <p:cNvSpPr/>
            <p:nvPr/>
          </p:nvSpPr>
          <p:spPr>
            <a:xfrm flipH="false" flipV="true" rot="5400000">
              <a:off x="5767462"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5400000">
              <a:off x="784843"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5400000">
              <a:off x="3218179" y="-784843"/>
              <a:ext cx="1233325" cy="2803012"/>
            </a:xfrm>
            <a:custGeom>
              <a:avLst/>
              <a:gdLst/>
              <a:ahLst/>
              <a:cxnLst/>
              <a:rect r="r" b="b" t="t" l="l"/>
              <a:pathLst>
                <a:path h="2803012" w="1233325">
                  <a:moveTo>
                    <a:pt x="1233325" y="2803011"/>
                  </a:moveTo>
                  <a:lnTo>
                    <a:pt x="0" y="2803011"/>
                  </a:lnTo>
                  <a:lnTo>
                    <a:pt x="0" y="0"/>
                  </a:lnTo>
                  <a:lnTo>
                    <a:pt x="1233325" y="0"/>
                  </a:lnTo>
                  <a:lnTo>
                    <a:pt x="1233325" y="2803011"/>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3" id="13"/>
          <p:cNvSpPr txBox="true"/>
          <p:nvPr/>
        </p:nvSpPr>
        <p:spPr>
          <a:xfrm rot="0">
            <a:off x="1028700" y="403493"/>
            <a:ext cx="16230600" cy="1161912"/>
          </a:xfrm>
          <a:prstGeom prst="rect">
            <a:avLst/>
          </a:prstGeom>
        </p:spPr>
        <p:txBody>
          <a:bodyPr anchor="t" rtlCol="false" tIns="0" lIns="0" bIns="0" rIns="0">
            <a:spAutoFit/>
          </a:bodyPr>
          <a:lstStyle/>
          <a:p>
            <a:pPr algn="l" marL="0" indent="0" lvl="0">
              <a:lnSpc>
                <a:spcPts val="9206"/>
              </a:lnSpc>
            </a:pPr>
            <a:r>
              <a:rPr lang="en-US" sz="7608">
                <a:solidFill>
                  <a:srgbClr val="5F6F52"/>
                </a:solidFill>
                <a:latin typeface="Sunborn"/>
                <a:ea typeface="Sunborn"/>
                <a:cs typeface="Sunborn"/>
                <a:sym typeface="Sunborn"/>
              </a:rPr>
              <a:t>order over time</a:t>
            </a:r>
          </a:p>
        </p:txBody>
      </p:sp>
      <p:grpSp>
        <p:nvGrpSpPr>
          <p:cNvPr name="Group 14" id="14"/>
          <p:cNvGrpSpPr/>
          <p:nvPr/>
        </p:nvGrpSpPr>
        <p:grpSpPr>
          <a:xfrm rot="0">
            <a:off x="69927" y="-1202270"/>
            <a:ext cx="18478932" cy="1430870"/>
            <a:chOff x="0" y="0"/>
            <a:chExt cx="4866879" cy="376855"/>
          </a:xfrm>
        </p:grpSpPr>
        <p:sp>
          <p:nvSpPr>
            <p:cNvPr name="Freeform 15" id="15"/>
            <p:cNvSpPr/>
            <p:nvPr/>
          </p:nvSpPr>
          <p:spPr>
            <a:xfrm flipH="false" flipV="false" rot="0">
              <a:off x="0" y="0"/>
              <a:ext cx="4866879" cy="376855"/>
            </a:xfrm>
            <a:custGeom>
              <a:avLst/>
              <a:gdLst/>
              <a:ahLst/>
              <a:cxnLst/>
              <a:rect r="r" b="b" t="t" l="l"/>
              <a:pathLst>
                <a:path h="376855" w="4866879">
                  <a:moveTo>
                    <a:pt x="0" y="0"/>
                  </a:moveTo>
                  <a:lnTo>
                    <a:pt x="4866879" y="0"/>
                  </a:lnTo>
                  <a:lnTo>
                    <a:pt x="4866879" y="376855"/>
                  </a:lnTo>
                  <a:lnTo>
                    <a:pt x="0" y="376855"/>
                  </a:lnTo>
                  <a:close/>
                </a:path>
              </a:pathLst>
            </a:custGeom>
            <a:solidFill>
              <a:srgbClr val="DDD0B9"/>
            </a:solidFill>
          </p:spPr>
        </p:sp>
        <p:sp>
          <p:nvSpPr>
            <p:cNvPr name="TextBox 16" id="16"/>
            <p:cNvSpPr txBox="true"/>
            <p:nvPr/>
          </p:nvSpPr>
          <p:spPr>
            <a:xfrm>
              <a:off x="0" y="-47625"/>
              <a:ext cx="4866879" cy="424480"/>
            </a:xfrm>
            <a:prstGeom prst="rect">
              <a:avLst/>
            </a:prstGeom>
          </p:spPr>
          <p:txBody>
            <a:bodyPr anchor="ctr" rtlCol="false" tIns="50800" lIns="50800" bIns="50800" rIns="50800"/>
            <a:lstStyle/>
            <a:p>
              <a:pPr algn="ctr">
                <a:lnSpc>
                  <a:spcPts val="3012"/>
                </a:lnSpc>
              </a:pPr>
            </a:p>
          </p:txBody>
        </p:sp>
      </p:grpSp>
      <p:grpSp>
        <p:nvGrpSpPr>
          <p:cNvPr name="Group 17" id="17"/>
          <p:cNvGrpSpPr/>
          <p:nvPr/>
        </p:nvGrpSpPr>
        <p:grpSpPr>
          <a:xfrm rot="0">
            <a:off x="1028700" y="1541592"/>
            <a:ext cx="10465798" cy="47625"/>
            <a:chOff x="0" y="0"/>
            <a:chExt cx="2756424" cy="12543"/>
          </a:xfrm>
        </p:grpSpPr>
        <p:sp>
          <p:nvSpPr>
            <p:cNvPr name="Freeform 18" id="18"/>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19" id="19"/>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20" id="20"/>
          <p:cNvGrpSpPr/>
          <p:nvPr/>
        </p:nvGrpSpPr>
        <p:grpSpPr>
          <a:xfrm rot="-5400000">
            <a:off x="6663180" y="10263187"/>
            <a:ext cx="10413899" cy="47625"/>
            <a:chOff x="0" y="0"/>
            <a:chExt cx="2742755" cy="12543"/>
          </a:xfrm>
        </p:grpSpPr>
        <p:sp>
          <p:nvSpPr>
            <p:cNvPr name="Freeform 21" id="21"/>
            <p:cNvSpPr/>
            <p:nvPr/>
          </p:nvSpPr>
          <p:spPr>
            <a:xfrm flipH="false" flipV="false" rot="0">
              <a:off x="0" y="0"/>
              <a:ext cx="2742755" cy="12543"/>
            </a:xfrm>
            <a:custGeom>
              <a:avLst/>
              <a:gdLst/>
              <a:ahLst/>
              <a:cxnLst/>
              <a:rect r="r" b="b" t="t" l="l"/>
              <a:pathLst>
                <a:path h="12543" w="2742755">
                  <a:moveTo>
                    <a:pt x="0" y="0"/>
                  </a:moveTo>
                  <a:lnTo>
                    <a:pt x="2742755" y="0"/>
                  </a:lnTo>
                  <a:lnTo>
                    <a:pt x="2742755" y="12543"/>
                  </a:lnTo>
                  <a:lnTo>
                    <a:pt x="0" y="12543"/>
                  </a:lnTo>
                  <a:close/>
                </a:path>
              </a:pathLst>
            </a:custGeom>
            <a:solidFill>
              <a:srgbClr val="5F6F52"/>
            </a:solidFill>
          </p:spPr>
        </p:sp>
        <p:sp>
          <p:nvSpPr>
            <p:cNvPr name="TextBox 22" id="22"/>
            <p:cNvSpPr txBox="true"/>
            <p:nvPr/>
          </p:nvSpPr>
          <p:spPr>
            <a:xfrm>
              <a:off x="0" y="-47625"/>
              <a:ext cx="2742755" cy="60168"/>
            </a:xfrm>
            <a:prstGeom prst="rect">
              <a:avLst/>
            </a:prstGeom>
          </p:spPr>
          <p:txBody>
            <a:bodyPr anchor="ctr" rtlCol="false" tIns="50800" lIns="50800" bIns="50800" rIns="50800"/>
            <a:lstStyle/>
            <a:p>
              <a:pPr algn="ctr">
                <a:lnSpc>
                  <a:spcPts val="3012"/>
                </a:lnSpc>
              </a:pPr>
            </a:p>
          </p:txBody>
        </p:sp>
      </p:grpSp>
      <p:sp>
        <p:nvSpPr>
          <p:cNvPr name="Freeform 23" id="23"/>
          <p:cNvSpPr/>
          <p:nvPr/>
        </p:nvSpPr>
        <p:spPr>
          <a:xfrm flipH="false" flipV="false" rot="0">
            <a:off x="302217" y="1850056"/>
            <a:ext cx="11192280" cy="6883252"/>
          </a:xfrm>
          <a:custGeom>
            <a:avLst/>
            <a:gdLst/>
            <a:ahLst/>
            <a:cxnLst/>
            <a:rect r="r" b="b" t="t" l="l"/>
            <a:pathLst>
              <a:path h="6883252" w="11192280">
                <a:moveTo>
                  <a:pt x="0" y="0"/>
                </a:moveTo>
                <a:lnTo>
                  <a:pt x="11192281" y="0"/>
                </a:lnTo>
                <a:lnTo>
                  <a:pt x="11192281" y="6883252"/>
                </a:lnTo>
                <a:lnTo>
                  <a:pt x="0" y="6883252"/>
                </a:lnTo>
                <a:lnTo>
                  <a:pt x="0" y="0"/>
                </a:lnTo>
                <a:close/>
              </a:path>
            </a:pathLst>
          </a:custGeom>
          <a:blipFill>
            <a:blip r:embed="rId6"/>
            <a:stretch>
              <a:fillRect l="0" t="0" r="0" b="0"/>
            </a:stretch>
          </a:blipFill>
        </p:spPr>
      </p:sp>
      <p:sp>
        <p:nvSpPr>
          <p:cNvPr name="TextBox 24" id="24"/>
          <p:cNvSpPr txBox="true"/>
          <p:nvPr/>
        </p:nvSpPr>
        <p:spPr>
          <a:xfrm rot="0">
            <a:off x="12196418" y="3566028"/>
            <a:ext cx="5598763" cy="5331079"/>
          </a:xfrm>
          <a:prstGeom prst="rect">
            <a:avLst/>
          </a:prstGeom>
        </p:spPr>
        <p:txBody>
          <a:bodyPr anchor="t" rtlCol="false" tIns="0" lIns="0" bIns="0" rIns="0">
            <a:spAutoFit/>
          </a:bodyPr>
          <a:lstStyle/>
          <a:p>
            <a:pPr algn="just">
              <a:lnSpc>
                <a:spcPts val="3835"/>
              </a:lnSpc>
            </a:pPr>
            <a:r>
              <a:rPr lang="en-US" sz="2739">
                <a:solidFill>
                  <a:srgbClr val="000000"/>
                </a:solidFill>
                <a:latin typeface="Gotham"/>
                <a:ea typeface="Gotham"/>
                <a:cs typeface="Gotham"/>
                <a:sym typeface="Gotham"/>
              </a:rPr>
              <a:t>There is a noticeable peak in November, likely due to:  </a:t>
            </a:r>
          </a:p>
          <a:p>
            <a:pPr algn="just" marL="591565" indent="-295783" lvl="1">
              <a:lnSpc>
                <a:spcPts val="3835"/>
              </a:lnSpc>
              <a:buFont typeface="Arial"/>
              <a:buChar char="•"/>
            </a:pPr>
            <a:r>
              <a:rPr lang="en-US" sz="2739">
                <a:solidFill>
                  <a:srgbClr val="000000"/>
                </a:solidFill>
                <a:latin typeface="Gotham"/>
                <a:ea typeface="Gotham"/>
                <a:cs typeface="Gotham"/>
                <a:sym typeface="Gotham"/>
              </a:rPr>
              <a:t>Islamic Holiday </a:t>
            </a:r>
          </a:p>
          <a:p>
            <a:pPr algn="just" marL="591565" indent="-295783" lvl="1">
              <a:lnSpc>
                <a:spcPts val="3835"/>
              </a:lnSpc>
              <a:buFont typeface="Arial"/>
              <a:buChar char="•"/>
            </a:pPr>
            <a:r>
              <a:rPr lang="en-US" sz="2739">
                <a:solidFill>
                  <a:srgbClr val="000000"/>
                </a:solidFill>
                <a:latin typeface="Gotham"/>
                <a:ea typeface="Gotham"/>
                <a:cs typeface="Gotham"/>
                <a:sym typeface="Gotham"/>
              </a:rPr>
              <a:t>Wedding Season in Pakistan</a:t>
            </a:r>
          </a:p>
          <a:p>
            <a:pPr algn="just" marL="591565" indent="-295783" lvl="1">
              <a:lnSpc>
                <a:spcPts val="3835"/>
              </a:lnSpc>
              <a:buFont typeface="Arial"/>
              <a:buChar char="•"/>
            </a:pPr>
            <a:r>
              <a:rPr lang="en-US" sz="2739">
                <a:solidFill>
                  <a:srgbClr val="000000"/>
                </a:solidFill>
                <a:latin typeface="Gotham"/>
                <a:ea typeface="Gotham"/>
                <a:cs typeface="Gotham"/>
                <a:sym typeface="Gotham"/>
              </a:rPr>
              <a:t>The End-of-Year Sale Period </a:t>
            </a:r>
          </a:p>
          <a:p>
            <a:pPr algn="just">
              <a:lnSpc>
                <a:spcPts val="3835"/>
              </a:lnSpc>
              <a:spcBef>
                <a:spcPct val="0"/>
              </a:spcBef>
            </a:pPr>
            <a:r>
              <a:rPr lang="en-US" sz="2739">
                <a:solidFill>
                  <a:srgbClr val="000000"/>
                </a:solidFill>
                <a:latin typeface="Gotham"/>
                <a:ea typeface="Gotham"/>
                <a:cs typeface="Gotham"/>
                <a:sym typeface="Gotham"/>
              </a:rPr>
              <a:t>September and October showing notably low activity. There's also some noticeable activity growth between March and May, which may have potential for growth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13385576" y="1833493"/>
            <a:ext cx="5163283" cy="10454894"/>
            <a:chOff x="0" y="0"/>
            <a:chExt cx="1359877" cy="2753552"/>
          </a:xfrm>
        </p:grpSpPr>
        <p:sp>
          <p:nvSpPr>
            <p:cNvPr name="Freeform 3" id="3"/>
            <p:cNvSpPr/>
            <p:nvPr/>
          </p:nvSpPr>
          <p:spPr>
            <a:xfrm flipH="false" flipV="false" rot="0">
              <a:off x="0" y="0"/>
              <a:ext cx="1359877" cy="2753552"/>
            </a:xfrm>
            <a:custGeom>
              <a:avLst/>
              <a:gdLst/>
              <a:ahLst/>
              <a:cxnLst/>
              <a:rect r="r" b="b" t="t" l="l"/>
              <a:pathLst>
                <a:path h="2753552" w="1359877">
                  <a:moveTo>
                    <a:pt x="0" y="0"/>
                  </a:moveTo>
                  <a:lnTo>
                    <a:pt x="1359877" y="0"/>
                  </a:lnTo>
                  <a:lnTo>
                    <a:pt x="1359877" y="2753552"/>
                  </a:lnTo>
                  <a:lnTo>
                    <a:pt x="0" y="2753552"/>
                  </a:lnTo>
                  <a:close/>
                </a:path>
              </a:pathLst>
            </a:custGeom>
            <a:solidFill>
              <a:srgbClr val="D6DAC8"/>
            </a:solidFill>
          </p:spPr>
        </p:sp>
        <p:sp>
          <p:nvSpPr>
            <p:cNvPr name="TextBox 4" id="4"/>
            <p:cNvSpPr txBox="true"/>
            <p:nvPr/>
          </p:nvSpPr>
          <p:spPr>
            <a:xfrm>
              <a:off x="0" y="-47625"/>
              <a:ext cx="1359877" cy="2801177"/>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190932" y="10056526"/>
            <a:ext cx="18478932" cy="4068486"/>
            <a:chOff x="0" y="0"/>
            <a:chExt cx="4866879" cy="1071535"/>
          </a:xfrm>
        </p:grpSpPr>
        <p:sp>
          <p:nvSpPr>
            <p:cNvPr name="Freeform 6" id="6"/>
            <p:cNvSpPr/>
            <p:nvPr/>
          </p:nvSpPr>
          <p:spPr>
            <a:xfrm flipH="false" flipV="false" rot="0">
              <a:off x="0" y="0"/>
              <a:ext cx="4866879" cy="1071535"/>
            </a:xfrm>
            <a:custGeom>
              <a:avLst/>
              <a:gdLst/>
              <a:ahLst/>
              <a:cxnLst/>
              <a:rect r="r" b="b" t="t" l="l"/>
              <a:pathLst>
                <a:path h="1071535" w="4866879">
                  <a:moveTo>
                    <a:pt x="0" y="0"/>
                  </a:moveTo>
                  <a:lnTo>
                    <a:pt x="4866879" y="0"/>
                  </a:lnTo>
                  <a:lnTo>
                    <a:pt x="4866879" y="1071535"/>
                  </a:lnTo>
                  <a:lnTo>
                    <a:pt x="0" y="1071535"/>
                  </a:lnTo>
                  <a:close/>
                </a:path>
              </a:pathLst>
            </a:custGeom>
            <a:solidFill>
              <a:srgbClr val="DDD0B9"/>
            </a:solidFill>
          </p:spPr>
        </p:sp>
        <p:sp>
          <p:nvSpPr>
            <p:cNvPr name="TextBox 7" id="7"/>
            <p:cNvSpPr txBox="true"/>
            <p:nvPr/>
          </p:nvSpPr>
          <p:spPr>
            <a:xfrm>
              <a:off x="0" y="-47625"/>
              <a:ext cx="4866879" cy="1119160"/>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69927" y="-1202270"/>
            <a:ext cx="18478932" cy="1430870"/>
            <a:chOff x="0" y="0"/>
            <a:chExt cx="4866879" cy="376855"/>
          </a:xfrm>
        </p:grpSpPr>
        <p:sp>
          <p:nvSpPr>
            <p:cNvPr name="Freeform 9" id="9"/>
            <p:cNvSpPr/>
            <p:nvPr/>
          </p:nvSpPr>
          <p:spPr>
            <a:xfrm flipH="false" flipV="false" rot="0">
              <a:off x="0" y="0"/>
              <a:ext cx="4866879" cy="376855"/>
            </a:xfrm>
            <a:custGeom>
              <a:avLst/>
              <a:gdLst/>
              <a:ahLst/>
              <a:cxnLst/>
              <a:rect r="r" b="b" t="t" l="l"/>
              <a:pathLst>
                <a:path h="376855" w="4866879">
                  <a:moveTo>
                    <a:pt x="0" y="0"/>
                  </a:moveTo>
                  <a:lnTo>
                    <a:pt x="4866879" y="0"/>
                  </a:lnTo>
                  <a:lnTo>
                    <a:pt x="4866879" y="376855"/>
                  </a:lnTo>
                  <a:lnTo>
                    <a:pt x="0" y="376855"/>
                  </a:lnTo>
                  <a:close/>
                </a:path>
              </a:pathLst>
            </a:custGeom>
            <a:solidFill>
              <a:srgbClr val="DDD0B9"/>
            </a:solidFill>
          </p:spPr>
        </p:sp>
        <p:sp>
          <p:nvSpPr>
            <p:cNvPr name="TextBox 10" id="10"/>
            <p:cNvSpPr txBox="true"/>
            <p:nvPr/>
          </p:nvSpPr>
          <p:spPr>
            <a:xfrm>
              <a:off x="0" y="-47625"/>
              <a:ext cx="4866879" cy="424480"/>
            </a:xfrm>
            <a:prstGeom prst="rect">
              <a:avLst/>
            </a:prstGeom>
          </p:spPr>
          <p:txBody>
            <a:bodyPr anchor="ctr" rtlCol="false" tIns="50800" lIns="50800" bIns="50800" rIns="50800"/>
            <a:lstStyle/>
            <a:p>
              <a:pPr algn="ctr">
                <a:lnSpc>
                  <a:spcPts val="3012"/>
                </a:lnSpc>
              </a:pPr>
            </a:p>
          </p:txBody>
        </p:sp>
      </p:grpSp>
      <p:grpSp>
        <p:nvGrpSpPr>
          <p:cNvPr name="Group 11" id="11"/>
          <p:cNvGrpSpPr/>
          <p:nvPr/>
        </p:nvGrpSpPr>
        <p:grpSpPr>
          <a:xfrm rot="0">
            <a:off x="738925" y="1604893"/>
            <a:ext cx="10465798" cy="47625"/>
            <a:chOff x="0" y="0"/>
            <a:chExt cx="2756424" cy="12543"/>
          </a:xfrm>
        </p:grpSpPr>
        <p:sp>
          <p:nvSpPr>
            <p:cNvPr name="Freeform 12" id="12"/>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13" id="13"/>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14" id="14"/>
          <p:cNvGrpSpPr/>
          <p:nvPr/>
        </p:nvGrpSpPr>
        <p:grpSpPr>
          <a:xfrm rot="5400000">
            <a:off x="-1890911" y="10248007"/>
            <a:ext cx="5839223" cy="924994"/>
            <a:chOff x="0" y="0"/>
            <a:chExt cx="7785630" cy="1233325"/>
          </a:xfrm>
        </p:grpSpPr>
        <p:sp>
          <p:nvSpPr>
            <p:cNvPr name="Freeform 15" id="15"/>
            <p:cNvSpPr/>
            <p:nvPr/>
          </p:nvSpPr>
          <p:spPr>
            <a:xfrm flipH="false" flipV="true" rot="5400000">
              <a:off x="5767462"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true" rot="5400000">
              <a:off x="784843"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5400000">
              <a:off x="3218179" y="-784843"/>
              <a:ext cx="1233325" cy="2803012"/>
            </a:xfrm>
            <a:custGeom>
              <a:avLst/>
              <a:gdLst/>
              <a:ahLst/>
              <a:cxnLst/>
              <a:rect r="r" b="b" t="t" l="l"/>
              <a:pathLst>
                <a:path h="2803012" w="1233325">
                  <a:moveTo>
                    <a:pt x="1233325" y="2803011"/>
                  </a:moveTo>
                  <a:lnTo>
                    <a:pt x="0" y="2803011"/>
                  </a:lnTo>
                  <a:lnTo>
                    <a:pt x="0" y="0"/>
                  </a:lnTo>
                  <a:lnTo>
                    <a:pt x="1233325" y="0"/>
                  </a:lnTo>
                  <a:lnTo>
                    <a:pt x="1233325"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8" id="18"/>
          <p:cNvGrpSpPr/>
          <p:nvPr/>
        </p:nvGrpSpPr>
        <p:grpSpPr>
          <a:xfrm rot="5400000">
            <a:off x="8178626" y="7016630"/>
            <a:ext cx="10413899" cy="47625"/>
            <a:chOff x="0" y="0"/>
            <a:chExt cx="2742755" cy="12543"/>
          </a:xfrm>
        </p:grpSpPr>
        <p:sp>
          <p:nvSpPr>
            <p:cNvPr name="Freeform 19" id="19"/>
            <p:cNvSpPr/>
            <p:nvPr/>
          </p:nvSpPr>
          <p:spPr>
            <a:xfrm flipH="false" flipV="false" rot="0">
              <a:off x="0" y="0"/>
              <a:ext cx="2742755" cy="12543"/>
            </a:xfrm>
            <a:custGeom>
              <a:avLst/>
              <a:gdLst/>
              <a:ahLst/>
              <a:cxnLst/>
              <a:rect r="r" b="b" t="t" l="l"/>
              <a:pathLst>
                <a:path h="12543" w="2742755">
                  <a:moveTo>
                    <a:pt x="0" y="0"/>
                  </a:moveTo>
                  <a:lnTo>
                    <a:pt x="2742755" y="0"/>
                  </a:lnTo>
                  <a:lnTo>
                    <a:pt x="2742755" y="12543"/>
                  </a:lnTo>
                  <a:lnTo>
                    <a:pt x="0" y="12543"/>
                  </a:lnTo>
                  <a:close/>
                </a:path>
              </a:pathLst>
            </a:custGeom>
            <a:solidFill>
              <a:srgbClr val="5F6F52"/>
            </a:solidFill>
          </p:spPr>
        </p:sp>
        <p:sp>
          <p:nvSpPr>
            <p:cNvPr name="TextBox 20" id="20"/>
            <p:cNvSpPr txBox="true"/>
            <p:nvPr/>
          </p:nvSpPr>
          <p:spPr>
            <a:xfrm>
              <a:off x="0" y="-47625"/>
              <a:ext cx="2742755" cy="60168"/>
            </a:xfrm>
            <a:prstGeom prst="rect">
              <a:avLst/>
            </a:prstGeom>
          </p:spPr>
          <p:txBody>
            <a:bodyPr anchor="ctr" rtlCol="false" tIns="50800" lIns="50800" bIns="50800" rIns="50800"/>
            <a:lstStyle/>
            <a:p>
              <a:pPr algn="ctr">
                <a:lnSpc>
                  <a:spcPts val="3012"/>
                </a:lnSpc>
              </a:pPr>
            </a:p>
          </p:txBody>
        </p:sp>
      </p:grpSp>
      <p:sp>
        <p:nvSpPr>
          <p:cNvPr name="Freeform 21" id="21"/>
          <p:cNvSpPr/>
          <p:nvPr/>
        </p:nvSpPr>
        <p:spPr>
          <a:xfrm flipH="false" flipV="false" rot="0">
            <a:off x="6585738" y="1682976"/>
            <a:ext cx="6616861" cy="8373550"/>
          </a:xfrm>
          <a:custGeom>
            <a:avLst/>
            <a:gdLst/>
            <a:ahLst/>
            <a:cxnLst/>
            <a:rect r="r" b="b" t="t" l="l"/>
            <a:pathLst>
              <a:path h="8373550" w="6616861">
                <a:moveTo>
                  <a:pt x="0" y="0"/>
                </a:moveTo>
                <a:lnTo>
                  <a:pt x="6616862" y="0"/>
                </a:lnTo>
                <a:lnTo>
                  <a:pt x="6616862" y="8373550"/>
                </a:lnTo>
                <a:lnTo>
                  <a:pt x="0" y="8373550"/>
                </a:lnTo>
                <a:lnTo>
                  <a:pt x="0" y="0"/>
                </a:lnTo>
                <a:close/>
              </a:path>
            </a:pathLst>
          </a:custGeom>
          <a:blipFill>
            <a:blip r:embed="rId4"/>
            <a:stretch>
              <a:fillRect l="0" t="0" r="0" b="0"/>
            </a:stretch>
          </a:blipFill>
        </p:spPr>
      </p:sp>
      <p:sp>
        <p:nvSpPr>
          <p:cNvPr name="TextBox 22" id="22"/>
          <p:cNvSpPr txBox="true"/>
          <p:nvPr/>
        </p:nvSpPr>
        <p:spPr>
          <a:xfrm rot="0">
            <a:off x="738925" y="442982"/>
            <a:ext cx="16230600" cy="1161912"/>
          </a:xfrm>
          <a:prstGeom prst="rect">
            <a:avLst/>
          </a:prstGeom>
        </p:spPr>
        <p:txBody>
          <a:bodyPr anchor="t" rtlCol="false" tIns="0" lIns="0" bIns="0" rIns="0">
            <a:spAutoFit/>
          </a:bodyPr>
          <a:lstStyle/>
          <a:p>
            <a:pPr algn="l" marL="0" indent="0" lvl="0">
              <a:lnSpc>
                <a:spcPts val="9206"/>
              </a:lnSpc>
            </a:pPr>
            <a:r>
              <a:rPr lang="en-US" sz="7608">
                <a:solidFill>
                  <a:srgbClr val="5F6F52"/>
                </a:solidFill>
                <a:latin typeface="Sunborn"/>
                <a:ea typeface="Sunborn"/>
                <a:cs typeface="Sunborn"/>
                <a:sym typeface="Sunborn"/>
              </a:rPr>
              <a:t>customer &amp; sales by segment</a:t>
            </a:r>
          </a:p>
        </p:txBody>
      </p:sp>
      <p:sp>
        <p:nvSpPr>
          <p:cNvPr name="TextBox 23" id="23"/>
          <p:cNvSpPr txBox="true"/>
          <p:nvPr/>
        </p:nvSpPr>
        <p:spPr>
          <a:xfrm rot="0">
            <a:off x="13590363" y="2031270"/>
            <a:ext cx="4472242" cy="4845304"/>
          </a:xfrm>
          <a:prstGeom prst="rect">
            <a:avLst/>
          </a:prstGeom>
        </p:spPr>
        <p:txBody>
          <a:bodyPr anchor="t" rtlCol="false" tIns="0" lIns="0" bIns="0" rIns="0">
            <a:spAutoFit/>
          </a:bodyPr>
          <a:lstStyle/>
          <a:p>
            <a:pPr algn="just">
              <a:lnSpc>
                <a:spcPts val="3835"/>
              </a:lnSpc>
            </a:pPr>
            <a:r>
              <a:rPr lang="en-US" sz="2739" b="true">
                <a:solidFill>
                  <a:srgbClr val="000000"/>
                </a:solidFill>
                <a:latin typeface="Gotham Bold"/>
                <a:ea typeface="Gotham Bold"/>
                <a:cs typeface="Gotham Bold"/>
                <a:sym typeface="Gotham Bold"/>
              </a:rPr>
              <a:t>86% of total sales</a:t>
            </a:r>
            <a:r>
              <a:rPr lang="en-US" sz="2739">
                <a:solidFill>
                  <a:srgbClr val="000000"/>
                </a:solidFill>
                <a:latin typeface="Gotham"/>
                <a:ea typeface="Gotham"/>
                <a:cs typeface="Gotham"/>
                <a:sym typeface="Gotham"/>
              </a:rPr>
              <a:t> come from the </a:t>
            </a:r>
            <a:r>
              <a:rPr lang="en-US" sz="2739" b="true">
                <a:solidFill>
                  <a:srgbClr val="000000"/>
                </a:solidFill>
                <a:latin typeface="Gotham Bold"/>
                <a:ea typeface="Gotham Bold"/>
                <a:cs typeface="Gotham Bold"/>
                <a:sym typeface="Gotham Bold"/>
              </a:rPr>
              <a:t>Champion segment, which is 28</a:t>
            </a:r>
            <a:r>
              <a:rPr lang="en-US" sz="2739">
                <a:solidFill>
                  <a:srgbClr val="000000"/>
                </a:solidFill>
                <a:latin typeface="Gotham"/>
                <a:ea typeface="Gotham"/>
                <a:cs typeface="Gotham"/>
                <a:sym typeface="Gotham"/>
              </a:rPr>
              <a:t>% of the customer base. </a:t>
            </a:r>
          </a:p>
          <a:p>
            <a:pPr algn="just">
              <a:lnSpc>
                <a:spcPts val="3835"/>
              </a:lnSpc>
            </a:pPr>
            <a:r>
              <a:rPr lang="en-US" sz="2739">
                <a:solidFill>
                  <a:srgbClr val="000000"/>
                </a:solidFill>
                <a:latin typeface="Gotham"/>
                <a:ea typeface="Gotham"/>
                <a:cs typeface="Gotham"/>
                <a:sym typeface="Gotham"/>
              </a:rPr>
              <a:t>This indicates the need to highlight the importance of </a:t>
            </a:r>
            <a:r>
              <a:rPr lang="en-US" sz="2739" b="true">
                <a:solidFill>
                  <a:srgbClr val="000000"/>
                </a:solidFill>
                <a:latin typeface="Gotham Bold"/>
                <a:ea typeface="Gotham Bold"/>
                <a:cs typeface="Gotham Bold"/>
                <a:sym typeface="Gotham Bold"/>
              </a:rPr>
              <a:t>targeting and retaining this high-value segment</a:t>
            </a:r>
          </a:p>
          <a:p>
            <a:pPr algn="just" marL="0" indent="0" lvl="0">
              <a:lnSpc>
                <a:spcPts val="3835"/>
              </a:lnSpc>
              <a:spcBef>
                <a:spcPct val="0"/>
              </a:spcBef>
            </a:pPr>
          </a:p>
        </p:txBody>
      </p:sp>
      <p:sp>
        <p:nvSpPr>
          <p:cNvPr name="Freeform 24" id="24"/>
          <p:cNvSpPr/>
          <p:nvPr/>
        </p:nvSpPr>
        <p:spPr>
          <a:xfrm flipH="false" flipV="false" rot="0">
            <a:off x="279764" y="1713441"/>
            <a:ext cx="6006857" cy="6016530"/>
          </a:xfrm>
          <a:custGeom>
            <a:avLst/>
            <a:gdLst/>
            <a:ahLst/>
            <a:cxnLst/>
            <a:rect r="r" b="b" t="t" l="l"/>
            <a:pathLst>
              <a:path h="6016530" w="6006857">
                <a:moveTo>
                  <a:pt x="0" y="0"/>
                </a:moveTo>
                <a:lnTo>
                  <a:pt x="6006857" y="0"/>
                </a:lnTo>
                <a:lnTo>
                  <a:pt x="6006857" y="6016530"/>
                </a:lnTo>
                <a:lnTo>
                  <a:pt x="0" y="6016530"/>
                </a:lnTo>
                <a:lnTo>
                  <a:pt x="0" y="0"/>
                </a:lnTo>
                <a:close/>
              </a:path>
            </a:pathLst>
          </a:custGeom>
          <a:blipFill>
            <a:blip r:embed="rId5"/>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190932" y="10056526"/>
            <a:ext cx="18478932" cy="4068486"/>
            <a:chOff x="0" y="0"/>
            <a:chExt cx="4866879" cy="1071535"/>
          </a:xfrm>
        </p:grpSpPr>
        <p:sp>
          <p:nvSpPr>
            <p:cNvPr name="Freeform 3" id="3"/>
            <p:cNvSpPr/>
            <p:nvPr/>
          </p:nvSpPr>
          <p:spPr>
            <a:xfrm flipH="false" flipV="false" rot="0">
              <a:off x="0" y="0"/>
              <a:ext cx="4866879" cy="1071535"/>
            </a:xfrm>
            <a:custGeom>
              <a:avLst/>
              <a:gdLst/>
              <a:ahLst/>
              <a:cxnLst/>
              <a:rect r="r" b="b" t="t" l="l"/>
              <a:pathLst>
                <a:path h="1071535" w="4866879">
                  <a:moveTo>
                    <a:pt x="0" y="0"/>
                  </a:moveTo>
                  <a:lnTo>
                    <a:pt x="4866879" y="0"/>
                  </a:lnTo>
                  <a:lnTo>
                    <a:pt x="4866879" y="1071535"/>
                  </a:lnTo>
                  <a:lnTo>
                    <a:pt x="0" y="1071535"/>
                  </a:lnTo>
                  <a:close/>
                </a:path>
              </a:pathLst>
            </a:custGeom>
            <a:solidFill>
              <a:srgbClr val="DDD0B9"/>
            </a:solidFill>
          </p:spPr>
        </p:sp>
        <p:sp>
          <p:nvSpPr>
            <p:cNvPr name="TextBox 4" id="4"/>
            <p:cNvSpPr txBox="true"/>
            <p:nvPr/>
          </p:nvSpPr>
          <p:spPr>
            <a:xfrm>
              <a:off x="0" y="-47625"/>
              <a:ext cx="4866879" cy="1119160"/>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674652" y="7722177"/>
            <a:ext cx="19585501" cy="3204744"/>
            <a:chOff x="0" y="0"/>
            <a:chExt cx="5158321" cy="844048"/>
          </a:xfrm>
        </p:grpSpPr>
        <p:sp>
          <p:nvSpPr>
            <p:cNvPr name="Freeform 6" id="6"/>
            <p:cNvSpPr/>
            <p:nvPr/>
          </p:nvSpPr>
          <p:spPr>
            <a:xfrm flipH="false" flipV="false" rot="0">
              <a:off x="0" y="0"/>
              <a:ext cx="5158321" cy="844048"/>
            </a:xfrm>
            <a:custGeom>
              <a:avLst/>
              <a:gdLst/>
              <a:ahLst/>
              <a:cxnLst/>
              <a:rect r="r" b="b" t="t" l="l"/>
              <a:pathLst>
                <a:path h="844048" w="5158321">
                  <a:moveTo>
                    <a:pt x="0" y="0"/>
                  </a:moveTo>
                  <a:lnTo>
                    <a:pt x="5158321" y="0"/>
                  </a:lnTo>
                  <a:lnTo>
                    <a:pt x="5158321" y="844048"/>
                  </a:lnTo>
                  <a:lnTo>
                    <a:pt x="0" y="844048"/>
                  </a:lnTo>
                  <a:close/>
                </a:path>
              </a:pathLst>
            </a:custGeom>
            <a:solidFill>
              <a:srgbClr val="D6DAC8"/>
            </a:solidFill>
          </p:spPr>
        </p:sp>
        <p:sp>
          <p:nvSpPr>
            <p:cNvPr name="TextBox 7" id="7"/>
            <p:cNvSpPr txBox="true"/>
            <p:nvPr/>
          </p:nvSpPr>
          <p:spPr>
            <a:xfrm>
              <a:off x="0" y="-47625"/>
              <a:ext cx="5158321" cy="891673"/>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69927" y="-1202270"/>
            <a:ext cx="18478932" cy="1430870"/>
            <a:chOff x="0" y="0"/>
            <a:chExt cx="4866879" cy="376855"/>
          </a:xfrm>
        </p:grpSpPr>
        <p:sp>
          <p:nvSpPr>
            <p:cNvPr name="Freeform 9" id="9"/>
            <p:cNvSpPr/>
            <p:nvPr/>
          </p:nvSpPr>
          <p:spPr>
            <a:xfrm flipH="false" flipV="false" rot="0">
              <a:off x="0" y="0"/>
              <a:ext cx="4866879" cy="376855"/>
            </a:xfrm>
            <a:custGeom>
              <a:avLst/>
              <a:gdLst/>
              <a:ahLst/>
              <a:cxnLst/>
              <a:rect r="r" b="b" t="t" l="l"/>
              <a:pathLst>
                <a:path h="376855" w="4866879">
                  <a:moveTo>
                    <a:pt x="0" y="0"/>
                  </a:moveTo>
                  <a:lnTo>
                    <a:pt x="4866879" y="0"/>
                  </a:lnTo>
                  <a:lnTo>
                    <a:pt x="4866879" y="376855"/>
                  </a:lnTo>
                  <a:lnTo>
                    <a:pt x="0" y="376855"/>
                  </a:lnTo>
                  <a:close/>
                </a:path>
              </a:pathLst>
            </a:custGeom>
            <a:solidFill>
              <a:srgbClr val="DDD0B9"/>
            </a:solidFill>
          </p:spPr>
        </p:sp>
        <p:sp>
          <p:nvSpPr>
            <p:cNvPr name="TextBox 10" id="10"/>
            <p:cNvSpPr txBox="true"/>
            <p:nvPr/>
          </p:nvSpPr>
          <p:spPr>
            <a:xfrm>
              <a:off x="0" y="-47625"/>
              <a:ext cx="4866879" cy="424480"/>
            </a:xfrm>
            <a:prstGeom prst="rect">
              <a:avLst/>
            </a:prstGeom>
          </p:spPr>
          <p:txBody>
            <a:bodyPr anchor="ctr" rtlCol="false" tIns="50800" lIns="50800" bIns="50800" rIns="50800"/>
            <a:lstStyle/>
            <a:p>
              <a:pPr algn="ctr">
                <a:lnSpc>
                  <a:spcPts val="3012"/>
                </a:lnSpc>
              </a:pPr>
            </a:p>
          </p:txBody>
        </p:sp>
      </p:grpSp>
      <p:grpSp>
        <p:nvGrpSpPr>
          <p:cNvPr name="Group 11" id="11"/>
          <p:cNvGrpSpPr/>
          <p:nvPr/>
        </p:nvGrpSpPr>
        <p:grpSpPr>
          <a:xfrm rot="0">
            <a:off x="933234" y="1286994"/>
            <a:ext cx="10465798" cy="47625"/>
            <a:chOff x="0" y="0"/>
            <a:chExt cx="2756424" cy="12543"/>
          </a:xfrm>
        </p:grpSpPr>
        <p:sp>
          <p:nvSpPr>
            <p:cNvPr name="Freeform 12" id="12"/>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13" id="13"/>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14" id="14"/>
          <p:cNvGrpSpPr/>
          <p:nvPr/>
        </p:nvGrpSpPr>
        <p:grpSpPr>
          <a:xfrm rot="-10800000">
            <a:off x="0" y="7674552"/>
            <a:ext cx="10413899" cy="47625"/>
            <a:chOff x="0" y="0"/>
            <a:chExt cx="2742755" cy="12543"/>
          </a:xfrm>
        </p:grpSpPr>
        <p:sp>
          <p:nvSpPr>
            <p:cNvPr name="Freeform 15" id="15"/>
            <p:cNvSpPr/>
            <p:nvPr/>
          </p:nvSpPr>
          <p:spPr>
            <a:xfrm flipH="false" flipV="false" rot="0">
              <a:off x="0" y="0"/>
              <a:ext cx="2742755" cy="12543"/>
            </a:xfrm>
            <a:custGeom>
              <a:avLst/>
              <a:gdLst/>
              <a:ahLst/>
              <a:cxnLst/>
              <a:rect r="r" b="b" t="t" l="l"/>
              <a:pathLst>
                <a:path h="12543" w="2742755">
                  <a:moveTo>
                    <a:pt x="0" y="0"/>
                  </a:moveTo>
                  <a:lnTo>
                    <a:pt x="2742755" y="0"/>
                  </a:lnTo>
                  <a:lnTo>
                    <a:pt x="2742755" y="12543"/>
                  </a:lnTo>
                  <a:lnTo>
                    <a:pt x="0" y="12543"/>
                  </a:lnTo>
                  <a:close/>
                </a:path>
              </a:pathLst>
            </a:custGeom>
            <a:solidFill>
              <a:srgbClr val="5F6F52"/>
            </a:solidFill>
          </p:spPr>
        </p:sp>
        <p:sp>
          <p:nvSpPr>
            <p:cNvPr name="TextBox 16" id="16"/>
            <p:cNvSpPr txBox="true"/>
            <p:nvPr/>
          </p:nvSpPr>
          <p:spPr>
            <a:xfrm>
              <a:off x="0" y="-47625"/>
              <a:ext cx="2742755" cy="60168"/>
            </a:xfrm>
            <a:prstGeom prst="rect">
              <a:avLst/>
            </a:prstGeom>
          </p:spPr>
          <p:txBody>
            <a:bodyPr anchor="ctr" rtlCol="false" tIns="50800" lIns="50800" bIns="50800" rIns="50800"/>
            <a:lstStyle/>
            <a:p>
              <a:pPr algn="ctr">
                <a:lnSpc>
                  <a:spcPts val="3012"/>
                </a:lnSpc>
              </a:pPr>
            </a:p>
          </p:txBody>
        </p:sp>
      </p:grpSp>
      <p:grpSp>
        <p:nvGrpSpPr>
          <p:cNvPr name="Group 17" id="17"/>
          <p:cNvGrpSpPr/>
          <p:nvPr/>
        </p:nvGrpSpPr>
        <p:grpSpPr>
          <a:xfrm rot="5400000">
            <a:off x="14802186" y="-462497"/>
            <a:ext cx="5839223" cy="924994"/>
            <a:chOff x="0" y="0"/>
            <a:chExt cx="7785630" cy="1233325"/>
          </a:xfrm>
        </p:grpSpPr>
        <p:sp>
          <p:nvSpPr>
            <p:cNvPr name="Freeform 18" id="18"/>
            <p:cNvSpPr/>
            <p:nvPr/>
          </p:nvSpPr>
          <p:spPr>
            <a:xfrm flipH="false" flipV="true" rot="5400000">
              <a:off x="5767462"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5400000">
              <a:off x="784843"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true" flipV="true" rot="5400000">
              <a:off x="3218179" y="-784843"/>
              <a:ext cx="1233325" cy="2803012"/>
            </a:xfrm>
            <a:custGeom>
              <a:avLst/>
              <a:gdLst/>
              <a:ahLst/>
              <a:cxnLst/>
              <a:rect r="r" b="b" t="t" l="l"/>
              <a:pathLst>
                <a:path h="2803012" w="1233325">
                  <a:moveTo>
                    <a:pt x="1233325" y="2803011"/>
                  </a:moveTo>
                  <a:lnTo>
                    <a:pt x="0" y="2803011"/>
                  </a:lnTo>
                  <a:lnTo>
                    <a:pt x="0" y="0"/>
                  </a:lnTo>
                  <a:lnTo>
                    <a:pt x="1233325" y="0"/>
                  </a:lnTo>
                  <a:lnTo>
                    <a:pt x="1233325"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21" id="21"/>
          <p:cNvSpPr/>
          <p:nvPr/>
        </p:nvSpPr>
        <p:spPr>
          <a:xfrm flipH="false" flipV="false" rot="0">
            <a:off x="437798" y="1580171"/>
            <a:ext cx="6281005" cy="5896453"/>
          </a:xfrm>
          <a:custGeom>
            <a:avLst/>
            <a:gdLst/>
            <a:ahLst/>
            <a:cxnLst/>
            <a:rect r="r" b="b" t="t" l="l"/>
            <a:pathLst>
              <a:path h="5896453" w="6281005">
                <a:moveTo>
                  <a:pt x="0" y="0"/>
                </a:moveTo>
                <a:lnTo>
                  <a:pt x="6281005" y="0"/>
                </a:lnTo>
                <a:lnTo>
                  <a:pt x="6281005" y="5896454"/>
                </a:lnTo>
                <a:lnTo>
                  <a:pt x="0" y="5896454"/>
                </a:lnTo>
                <a:lnTo>
                  <a:pt x="0" y="0"/>
                </a:lnTo>
                <a:close/>
              </a:path>
            </a:pathLst>
          </a:custGeom>
          <a:blipFill>
            <a:blip r:embed="rId4"/>
            <a:stretch>
              <a:fillRect l="0" t="0" r="0" b="0"/>
            </a:stretch>
          </a:blipFill>
        </p:spPr>
      </p:sp>
      <p:sp>
        <p:nvSpPr>
          <p:cNvPr name="Freeform 22" id="22"/>
          <p:cNvSpPr/>
          <p:nvPr/>
        </p:nvSpPr>
        <p:spPr>
          <a:xfrm flipH="false" flipV="false" rot="0">
            <a:off x="7445668" y="1534644"/>
            <a:ext cx="9394517" cy="5941980"/>
          </a:xfrm>
          <a:custGeom>
            <a:avLst/>
            <a:gdLst/>
            <a:ahLst/>
            <a:cxnLst/>
            <a:rect r="r" b="b" t="t" l="l"/>
            <a:pathLst>
              <a:path h="5941980" w="9394517">
                <a:moveTo>
                  <a:pt x="0" y="0"/>
                </a:moveTo>
                <a:lnTo>
                  <a:pt x="9394517" y="0"/>
                </a:lnTo>
                <a:lnTo>
                  <a:pt x="9394517" y="5941981"/>
                </a:lnTo>
                <a:lnTo>
                  <a:pt x="0" y="5941981"/>
                </a:lnTo>
                <a:lnTo>
                  <a:pt x="0" y="0"/>
                </a:lnTo>
                <a:close/>
              </a:path>
            </a:pathLst>
          </a:custGeom>
          <a:blipFill>
            <a:blip r:embed="rId5"/>
            <a:stretch>
              <a:fillRect l="0" t="0" r="-197" b="0"/>
            </a:stretch>
          </a:blipFill>
        </p:spPr>
      </p:sp>
      <p:sp>
        <p:nvSpPr>
          <p:cNvPr name="TextBox 23" id="23"/>
          <p:cNvSpPr txBox="true"/>
          <p:nvPr/>
        </p:nvSpPr>
        <p:spPr>
          <a:xfrm rot="0">
            <a:off x="933234" y="417933"/>
            <a:ext cx="14798821" cy="869061"/>
          </a:xfrm>
          <a:prstGeom prst="rect">
            <a:avLst/>
          </a:prstGeom>
        </p:spPr>
        <p:txBody>
          <a:bodyPr anchor="t" rtlCol="false" tIns="0" lIns="0" bIns="0" rIns="0">
            <a:spAutoFit/>
          </a:bodyPr>
          <a:lstStyle/>
          <a:p>
            <a:pPr algn="l" marL="0" indent="0" lvl="0">
              <a:lnSpc>
                <a:spcPts val="6897"/>
              </a:lnSpc>
            </a:pPr>
            <a:r>
              <a:rPr lang="en-US" sz="5700">
                <a:solidFill>
                  <a:srgbClr val="5F6F52"/>
                </a:solidFill>
                <a:latin typeface="Sunborn"/>
                <a:ea typeface="Sunborn"/>
                <a:cs typeface="Sunborn"/>
                <a:sym typeface="Sunborn"/>
              </a:rPr>
              <a:t>Top Category and Sales by Segment</a:t>
            </a:r>
          </a:p>
        </p:txBody>
      </p:sp>
      <p:sp>
        <p:nvSpPr>
          <p:cNvPr name="TextBox 24" id="24"/>
          <p:cNvSpPr txBox="true"/>
          <p:nvPr/>
        </p:nvSpPr>
        <p:spPr>
          <a:xfrm rot="0">
            <a:off x="266046" y="7817427"/>
            <a:ext cx="16993254" cy="1930749"/>
          </a:xfrm>
          <a:prstGeom prst="rect">
            <a:avLst/>
          </a:prstGeom>
        </p:spPr>
        <p:txBody>
          <a:bodyPr anchor="t" rtlCol="false" tIns="0" lIns="0" bIns="0" rIns="0">
            <a:spAutoFit/>
          </a:bodyPr>
          <a:lstStyle/>
          <a:p>
            <a:pPr algn="l">
              <a:lnSpc>
                <a:spcPts val="3830"/>
              </a:lnSpc>
            </a:pPr>
            <a:r>
              <a:rPr lang="en-US" sz="2736" b="true">
                <a:solidFill>
                  <a:srgbClr val="000000"/>
                </a:solidFill>
                <a:latin typeface="Gotham Bold"/>
                <a:ea typeface="Gotham Bold"/>
                <a:cs typeface="Gotham Bold"/>
                <a:sym typeface="Gotham Bold"/>
              </a:rPr>
              <a:t>Mobile &amp; Tablet is the most popular category overall and across all customer segments</a:t>
            </a:r>
            <a:r>
              <a:rPr lang="en-US" sz="2736">
                <a:solidFill>
                  <a:srgbClr val="000000"/>
                </a:solidFill>
                <a:latin typeface="Gotham"/>
                <a:ea typeface="Gotham"/>
                <a:cs typeface="Gotham"/>
                <a:sym typeface="Gotham"/>
              </a:rPr>
              <a:t>. Notably, only the Champion segment purchases products from the 'Superstore' category.</a:t>
            </a:r>
          </a:p>
          <a:p>
            <a:pPr algn="l" marL="0" indent="0" lvl="0">
              <a:lnSpc>
                <a:spcPts val="3830"/>
              </a:lnSpc>
              <a:spcBef>
                <a:spcPct val="0"/>
              </a:spcBef>
            </a:pPr>
            <a:r>
              <a:rPr lang="en-US" sz="2736">
                <a:solidFill>
                  <a:srgbClr val="000000"/>
                </a:solidFill>
                <a:latin typeface="Gotham"/>
                <a:ea typeface="Gotham"/>
                <a:cs typeface="Gotham"/>
                <a:sym typeface="Gotham"/>
              </a:rPr>
              <a:t>Mobile &amp; Tablet products are universally popular, so </a:t>
            </a:r>
            <a:r>
              <a:rPr lang="en-US" b="true" sz="2736">
                <a:solidFill>
                  <a:srgbClr val="000000"/>
                </a:solidFill>
                <a:latin typeface="Gotham Bold"/>
                <a:ea typeface="Gotham Bold"/>
                <a:cs typeface="Gotham Bold"/>
                <a:sym typeface="Gotham Bold"/>
              </a:rPr>
              <a:t>broadening the offering in this category could cater to all segments effectively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190932" y="10056526"/>
            <a:ext cx="18478932" cy="4068486"/>
            <a:chOff x="0" y="0"/>
            <a:chExt cx="4866879" cy="1071535"/>
          </a:xfrm>
        </p:grpSpPr>
        <p:sp>
          <p:nvSpPr>
            <p:cNvPr name="Freeform 3" id="3"/>
            <p:cNvSpPr/>
            <p:nvPr/>
          </p:nvSpPr>
          <p:spPr>
            <a:xfrm flipH="false" flipV="false" rot="0">
              <a:off x="0" y="0"/>
              <a:ext cx="4866879" cy="1071535"/>
            </a:xfrm>
            <a:custGeom>
              <a:avLst/>
              <a:gdLst/>
              <a:ahLst/>
              <a:cxnLst/>
              <a:rect r="r" b="b" t="t" l="l"/>
              <a:pathLst>
                <a:path h="1071535" w="4866879">
                  <a:moveTo>
                    <a:pt x="0" y="0"/>
                  </a:moveTo>
                  <a:lnTo>
                    <a:pt x="4866879" y="0"/>
                  </a:lnTo>
                  <a:lnTo>
                    <a:pt x="4866879" y="1071535"/>
                  </a:lnTo>
                  <a:lnTo>
                    <a:pt x="0" y="1071535"/>
                  </a:lnTo>
                  <a:close/>
                </a:path>
              </a:pathLst>
            </a:custGeom>
            <a:solidFill>
              <a:srgbClr val="DDD0B9"/>
            </a:solidFill>
          </p:spPr>
        </p:sp>
        <p:sp>
          <p:nvSpPr>
            <p:cNvPr name="TextBox 4" id="4"/>
            <p:cNvSpPr txBox="true"/>
            <p:nvPr/>
          </p:nvSpPr>
          <p:spPr>
            <a:xfrm>
              <a:off x="0" y="-47625"/>
              <a:ext cx="4866879" cy="1119160"/>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1149238" y="7763154"/>
            <a:ext cx="20060087" cy="3163767"/>
            <a:chOff x="0" y="0"/>
            <a:chExt cx="5283315" cy="833256"/>
          </a:xfrm>
        </p:grpSpPr>
        <p:sp>
          <p:nvSpPr>
            <p:cNvPr name="Freeform 6" id="6"/>
            <p:cNvSpPr/>
            <p:nvPr/>
          </p:nvSpPr>
          <p:spPr>
            <a:xfrm flipH="false" flipV="false" rot="0">
              <a:off x="0" y="0"/>
              <a:ext cx="5283315" cy="833256"/>
            </a:xfrm>
            <a:custGeom>
              <a:avLst/>
              <a:gdLst/>
              <a:ahLst/>
              <a:cxnLst/>
              <a:rect r="r" b="b" t="t" l="l"/>
              <a:pathLst>
                <a:path h="833256" w="5283315">
                  <a:moveTo>
                    <a:pt x="0" y="0"/>
                  </a:moveTo>
                  <a:lnTo>
                    <a:pt x="5283315" y="0"/>
                  </a:lnTo>
                  <a:lnTo>
                    <a:pt x="5283315" y="833256"/>
                  </a:lnTo>
                  <a:lnTo>
                    <a:pt x="0" y="833256"/>
                  </a:lnTo>
                  <a:close/>
                </a:path>
              </a:pathLst>
            </a:custGeom>
            <a:solidFill>
              <a:srgbClr val="D6DAC8"/>
            </a:solidFill>
          </p:spPr>
        </p:sp>
        <p:sp>
          <p:nvSpPr>
            <p:cNvPr name="TextBox 7" id="7"/>
            <p:cNvSpPr txBox="true"/>
            <p:nvPr/>
          </p:nvSpPr>
          <p:spPr>
            <a:xfrm>
              <a:off x="0" y="-47625"/>
              <a:ext cx="5283315" cy="880881"/>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69927" y="-1202270"/>
            <a:ext cx="18478932" cy="1430870"/>
            <a:chOff x="0" y="0"/>
            <a:chExt cx="4866879" cy="376855"/>
          </a:xfrm>
        </p:grpSpPr>
        <p:sp>
          <p:nvSpPr>
            <p:cNvPr name="Freeform 9" id="9"/>
            <p:cNvSpPr/>
            <p:nvPr/>
          </p:nvSpPr>
          <p:spPr>
            <a:xfrm flipH="false" flipV="false" rot="0">
              <a:off x="0" y="0"/>
              <a:ext cx="4866879" cy="376855"/>
            </a:xfrm>
            <a:custGeom>
              <a:avLst/>
              <a:gdLst/>
              <a:ahLst/>
              <a:cxnLst/>
              <a:rect r="r" b="b" t="t" l="l"/>
              <a:pathLst>
                <a:path h="376855" w="4866879">
                  <a:moveTo>
                    <a:pt x="0" y="0"/>
                  </a:moveTo>
                  <a:lnTo>
                    <a:pt x="4866879" y="0"/>
                  </a:lnTo>
                  <a:lnTo>
                    <a:pt x="4866879" y="376855"/>
                  </a:lnTo>
                  <a:lnTo>
                    <a:pt x="0" y="376855"/>
                  </a:lnTo>
                  <a:close/>
                </a:path>
              </a:pathLst>
            </a:custGeom>
            <a:solidFill>
              <a:srgbClr val="DDD0B9"/>
            </a:solidFill>
          </p:spPr>
        </p:sp>
        <p:sp>
          <p:nvSpPr>
            <p:cNvPr name="TextBox 10" id="10"/>
            <p:cNvSpPr txBox="true"/>
            <p:nvPr/>
          </p:nvSpPr>
          <p:spPr>
            <a:xfrm>
              <a:off x="0" y="-47625"/>
              <a:ext cx="4866879" cy="424480"/>
            </a:xfrm>
            <a:prstGeom prst="rect">
              <a:avLst/>
            </a:prstGeom>
          </p:spPr>
          <p:txBody>
            <a:bodyPr anchor="ctr" rtlCol="false" tIns="50800" lIns="50800" bIns="50800" rIns="50800"/>
            <a:lstStyle/>
            <a:p>
              <a:pPr algn="ctr">
                <a:lnSpc>
                  <a:spcPts val="3012"/>
                </a:lnSpc>
              </a:pPr>
            </a:p>
          </p:txBody>
        </p:sp>
      </p:grpSp>
      <p:grpSp>
        <p:nvGrpSpPr>
          <p:cNvPr name="Group 11" id="11"/>
          <p:cNvGrpSpPr/>
          <p:nvPr/>
        </p:nvGrpSpPr>
        <p:grpSpPr>
          <a:xfrm rot="0">
            <a:off x="1028700" y="1312178"/>
            <a:ext cx="10465798" cy="47625"/>
            <a:chOff x="0" y="0"/>
            <a:chExt cx="2756424" cy="12543"/>
          </a:xfrm>
        </p:grpSpPr>
        <p:sp>
          <p:nvSpPr>
            <p:cNvPr name="Freeform 12" id="12"/>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13" id="13"/>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14" id="14"/>
          <p:cNvGrpSpPr/>
          <p:nvPr/>
        </p:nvGrpSpPr>
        <p:grpSpPr>
          <a:xfrm rot="-10800000">
            <a:off x="0" y="7739341"/>
            <a:ext cx="10413899" cy="47625"/>
            <a:chOff x="0" y="0"/>
            <a:chExt cx="2742755" cy="12543"/>
          </a:xfrm>
        </p:grpSpPr>
        <p:sp>
          <p:nvSpPr>
            <p:cNvPr name="Freeform 15" id="15"/>
            <p:cNvSpPr/>
            <p:nvPr/>
          </p:nvSpPr>
          <p:spPr>
            <a:xfrm flipH="false" flipV="false" rot="0">
              <a:off x="0" y="0"/>
              <a:ext cx="2742755" cy="12543"/>
            </a:xfrm>
            <a:custGeom>
              <a:avLst/>
              <a:gdLst/>
              <a:ahLst/>
              <a:cxnLst/>
              <a:rect r="r" b="b" t="t" l="l"/>
              <a:pathLst>
                <a:path h="12543" w="2742755">
                  <a:moveTo>
                    <a:pt x="0" y="0"/>
                  </a:moveTo>
                  <a:lnTo>
                    <a:pt x="2742755" y="0"/>
                  </a:lnTo>
                  <a:lnTo>
                    <a:pt x="2742755" y="12543"/>
                  </a:lnTo>
                  <a:lnTo>
                    <a:pt x="0" y="12543"/>
                  </a:lnTo>
                  <a:close/>
                </a:path>
              </a:pathLst>
            </a:custGeom>
            <a:solidFill>
              <a:srgbClr val="5F6F52"/>
            </a:solidFill>
          </p:spPr>
        </p:sp>
        <p:sp>
          <p:nvSpPr>
            <p:cNvPr name="TextBox 16" id="16"/>
            <p:cNvSpPr txBox="true"/>
            <p:nvPr/>
          </p:nvSpPr>
          <p:spPr>
            <a:xfrm>
              <a:off x="0" y="-47625"/>
              <a:ext cx="2742755" cy="60168"/>
            </a:xfrm>
            <a:prstGeom prst="rect">
              <a:avLst/>
            </a:prstGeom>
          </p:spPr>
          <p:txBody>
            <a:bodyPr anchor="ctr" rtlCol="false" tIns="50800" lIns="50800" bIns="50800" rIns="50800"/>
            <a:lstStyle/>
            <a:p>
              <a:pPr algn="ctr">
                <a:lnSpc>
                  <a:spcPts val="3012"/>
                </a:lnSpc>
              </a:pPr>
            </a:p>
          </p:txBody>
        </p:sp>
      </p:grpSp>
      <p:grpSp>
        <p:nvGrpSpPr>
          <p:cNvPr name="Group 17" id="17"/>
          <p:cNvGrpSpPr/>
          <p:nvPr/>
        </p:nvGrpSpPr>
        <p:grpSpPr>
          <a:xfrm rot="5400000">
            <a:off x="14802186" y="-462497"/>
            <a:ext cx="5839223" cy="924994"/>
            <a:chOff x="0" y="0"/>
            <a:chExt cx="7785630" cy="1233325"/>
          </a:xfrm>
        </p:grpSpPr>
        <p:sp>
          <p:nvSpPr>
            <p:cNvPr name="Freeform 18" id="18"/>
            <p:cNvSpPr/>
            <p:nvPr/>
          </p:nvSpPr>
          <p:spPr>
            <a:xfrm flipH="false" flipV="true" rot="5400000">
              <a:off x="5767462"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5400000">
              <a:off x="784843"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true" flipV="true" rot="5400000">
              <a:off x="3218179" y="-784843"/>
              <a:ext cx="1233325" cy="2803012"/>
            </a:xfrm>
            <a:custGeom>
              <a:avLst/>
              <a:gdLst/>
              <a:ahLst/>
              <a:cxnLst/>
              <a:rect r="r" b="b" t="t" l="l"/>
              <a:pathLst>
                <a:path h="2803012" w="1233325">
                  <a:moveTo>
                    <a:pt x="1233325" y="2803011"/>
                  </a:moveTo>
                  <a:lnTo>
                    <a:pt x="0" y="2803011"/>
                  </a:lnTo>
                  <a:lnTo>
                    <a:pt x="0" y="0"/>
                  </a:lnTo>
                  <a:lnTo>
                    <a:pt x="1233325" y="0"/>
                  </a:lnTo>
                  <a:lnTo>
                    <a:pt x="1233325"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21" id="21"/>
          <p:cNvSpPr/>
          <p:nvPr/>
        </p:nvSpPr>
        <p:spPr>
          <a:xfrm flipH="false" flipV="false" rot="0">
            <a:off x="8570243" y="1676632"/>
            <a:ext cx="9423650" cy="5745879"/>
          </a:xfrm>
          <a:custGeom>
            <a:avLst/>
            <a:gdLst/>
            <a:ahLst/>
            <a:cxnLst/>
            <a:rect r="r" b="b" t="t" l="l"/>
            <a:pathLst>
              <a:path h="5745879" w="9423650">
                <a:moveTo>
                  <a:pt x="0" y="0"/>
                </a:moveTo>
                <a:lnTo>
                  <a:pt x="9423650" y="0"/>
                </a:lnTo>
                <a:lnTo>
                  <a:pt x="9423650" y="5745880"/>
                </a:lnTo>
                <a:lnTo>
                  <a:pt x="0" y="5745880"/>
                </a:lnTo>
                <a:lnTo>
                  <a:pt x="0" y="0"/>
                </a:lnTo>
                <a:close/>
              </a:path>
            </a:pathLst>
          </a:custGeom>
          <a:blipFill>
            <a:blip r:embed="rId4"/>
            <a:stretch>
              <a:fillRect l="0" t="-703" r="-15033" b="-703"/>
            </a:stretch>
          </a:blipFill>
        </p:spPr>
      </p:sp>
      <p:sp>
        <p:nvSpPr>
          <p:cNvPr name="Freeform 22" id="22"/>
          <p:cNvSpPr/>
          <p:nvPr/>
        </p:nvSpPr>
        <p:spPr>
          <a:xfrm flipH="false" flipV="false" rot="0">
            <a:off x="267397" y="1673549"/>
            <a:ext cx="8164091" cy="5691685"/>
          </a:xfrm>
          <a:custGeom>
            <a:avLst/>
            <a:gdLst/>
            <a:ahLst/>
            <a:cxnLst/>
            <a:rect r="r" b="b" t="t" l="l"/>
            <a:pathLst>
              <a:path h="5691685" w="8164091">
                <a:moveTo>
                  <a:pt x="0" y="0"/>
                </a:moveTo>
                <a:lnTo>
                  <a:pt x="8164091" y="0"/>
                </a:lnTo>
                <a:lnTo>
                  <a:pt x="8164091" y="5691685"/>
                </a:lnTo>
                <a:lnTo>
                  <a:pt x="0" y="5691685"/>
                </a:lnTo>
                <a:lnTo>
                  <a:pt x="0" y="0"/>
                </a:lnTo>
                <a:close/>
              </a:path>
            </a:pathLst>
          </a:custGeom>
          <a:blipFill>
            <a:blip r:embed="rId5"/>
            <a:stretch>
              <a:fillRect l="0" t="0" r="0" b="0"/>
            </a:stretch>
          </a:blipFill>
        </p:spPr>
      </p:sp>
      <p:sp>
        <p:nvSpPr>
          <p:cNvPr name="TextBox 23" id="23"/>
          <p:cNvSpPr txBox="true"/>
          <p:nvPr/>
        </p:nvSpPr>
        <p:spPr>
          <a:xfrm rot="0">
            <a:off x="933234" y="417933"/>
            <a:ext cx="13923038" cy="941870"/>
          </a:xfrm>
          <a:prstGeom prst="rect">
            <a:avLst/>
          </a:prstGeom>
        </p:spPr>
        <p:txBody>
          <a:bodyPr anchor="t" rtlCol="false" tIns="0" lIns="0" bIns="0" rIns="0">
            <a:spAutoFit/>
          </a:bodyPr>
          <a:lstStyle/>
          <a:p>
            <a:pPr algn="l" marL="0" indent="0" lvl="0">
              <a:lnSpc>
                <a:spcPts val="7481"/>
              </a:lnSpc>
            </a:pPr>
            <a:r>
              <a:rPr lang="en-US" sz="6182">
                <a:solidFill>
                  <a:srgbClr val="5F6F52"/>
                </a:solidFill>
                <a:latin typeface="Sunborn"/>
                <a:ea typeface="Sunborn"/>
                <a:cs typeface="Sunborn"/>
                <a:sym typeface="Sunborn"/>
              </a:rPr>
              <a:t>Top Payment method &amp; Sales </a:t>
            </a:r>
          </a:p>
        </p:txBody>
      </p:sp>
      <p:sp>
        <p:nvSpPr>
          <p:cNvPr name="TextBox 24" id="24"/>
          <p:cNvSpPr txBox="true"/>
          <p:nvPr/>
        </p:nvSpPr>
        <p:spPr>
          <a:xfrm rot="0">
            <a:off x="267397" y="7863166"/>
            <a:ext cx="17067454" cy="2622550"/>
          </a:xfrm>
          <a:prstGeom prst="rect">
            <a:avLst/>
          </a:prstGeom>
        </p:spPr>
        <p:txBody>
          <a:bodyPr anchor="t" rtlCol="false" tIns="0" lIns="0" bIns="0" rIns="0">
            <a:spAutoFit/>
          </a:bodyPr>
          <a:lstStyle/>
          <a:p>
            <a:pPr algn="just">
              <a:lnSpc>
                <a:spcPts val="3499"/>
              </a:lnSpc>
            </a:pPr>
            <a:r>
              <a:rPr lang="en-US" sz="2499">
                <a:solidFill>
                  <a:srgbClr val="000000"/>
                </a:solidFill>
                <a:latin typeface="Gotham"/>
                <a:ea typeface="Gotham"/>
                <a:cs typeface="Gotham"/>
                <a:sym typeface="Gotham"/>
              </a:rPr>
              <a:t>Despite Cash on Delivery being the preferred payment method for 44% of customers, </a:t>
            </a:r>
            <a:r>
              <a:rPr lang="en-US" sz="2499" b="true">
                <a:solidFill>
                  <a:srgbClr val="000000"/>
                </a:solidFill>
                <a:latin typeface="Gotham Bold"/>
                <a:ea typeface="Gotham Bold"/>
                <a:cs typeface="Gotham Bold"/>
                <a:sym typeface="Gotham Bold"/>
              </a:rPr>
              <a:t>Easypay, used by only 14% of customers, contributes the most to revenue</a:t>
            </a:r>
            <a:r>
              <a:rPr lang="en-US" sz="2499">
                <a:solidFill>
                  <a:srgbClr val="000000"/>
                </a:solidFill>
                <a:latin typeface="Gotham"/>
                <a:ea typeface="Gotham"/>
                <a:cs typeface="Gotham"/>
                <a:sym typeface="Gotham"/>
              </a:rPr>
              <a:t>. And the third highest contributor is Easypay Voucher, used by 6% of customers.</a:t>
            </a:r>
          </a:p>
          <a:p>
            <a:pPr algn="just">
              <a:lnSpc>
                <a:spcPts val="3499"/>
              </a:lnSpc>
            </a:pPr>
            <a:r>
              <a:rPr lang="en-US" sz="2499">
                <a:solidFill>
                  <a:srgbClr val="000000"/>
                </a:solidFill>
                <a:latin typeface="Gotham"/>
                <a:ea typeface="Gotham"/>
                <a:cs typeface="Gotham"/>
                <a:sym typeface="Gotham"/>
              </a:rPr>
              <a:t>Customers using digital payment methods might have higher average transaction values, there might be value in </a:t>
            </a:r>
            <a:r>
              <a:rPr lang="en-US" sz="2499" b="true">
                <a:solidFill>
                  <a:srgbClr val="000000"/>
                </a:solidFill>
                <a:latin typeface="Gotham Bold"/>
                <a:ea typeface="Gotham Bold"/>
                <a:cs typeface="Gotham Bold"/>
                <a:sym typeface="Gotham Bold"/>
              </a:rPr>
              <a:t>refining the digital payment options</a:t>
            </a:r>
            <a:r>
              <a:rPr lang="en-US" sz="2499">
                <a:solidFill>
                  <a:srgbClr val="000000"/>
                </a:solidFill>
                <a:latin typeface="Gotham"/>
                <a:ea typeface="Gotham"/>
                <a:cs typeface="Gotham"/>
                <a:sym typeface="Gotham"/>
              </a:rPr>
              <a:t> to drive </a:t>
            </a:r>
            <a:r>
              <a:rPr lang="en-US" sz="2499" b="true">
                <a:solidFill>
                  <a:srgbClr val="000000"/>
                </a:solidFill>
                <a:latin typeface="Gotham Bold"/>
                <a:ea typeface="Gotham Bold"/>
                <a:cs typeface="Gotham Bold"/>
                <a:sym typeface="Gotham Bold"/>
              </a:rPr>
              <a:t>higher revenue in spite of Lower Customer Base.</a:t>
            </a:r>
          </a:p>
          <a:p>
            <a:pPr algn="just" marL="0" indent="0" lvl="0">
              <a:lnSpc>
                <a:spcPts val="349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674652" y="7722177"/>
            <a:ext cx="19585501" cy="3204744"/>
            <a:chOff x="0" y="0"/>
            <a:chExt cx="5158321" cy="844048"/>
          </a:xfrm>
        </p:grpSpPr>
        <p:sp>
          <p:nvSpPr>
            <p:cNvPr name="Freeform 3" id="3"/>
            <p:cNvSpPr/>
            <p:nvPr/>
          </p:nvSpPr>
          <p:spPr>
            <a:xfrm flipH="false" flipV="false" rot="0">
              <a:off x="0" y="0"/>
              <a:ext cx="5158321" cy="844048"/>
            </a:xfrm>
            <a:custGeom>
              <a:avLst/>
              <a:gdLst/>
              <a:ahLst/>
              <a:cxnLst/>
              <a:rect r="r" b="b" t="t" l="l"/>
              <a:pathLst>
                <a:path h="844048" w="5158321">
                  <a:moveTo>
                    <a:pt x="0" y="0"/>
                  </a:moveTo>
                  <a:lnTo>
                    <a:pt x="5158321" y="0"/>
                  </a:lnTo>
                  <a:lnTo>
                    <a:pt x="5158321" y="844048"/>
                  </a:lnTo>
                  <a:lnTo>
                    <a:pt x="0" y="844048"/>
                  </a:lnTo>
                  <a:close/>
                </a:path>
              </a:pathLst>
            </a:custGeom>
            <a:solidFill>
              <a:srgbClr val="D6DAC8"/>
            </a:solidFill>
          </p:spPr>
        </p:sp>
        <p:sp>
          <p:nvSpPr>
            <p:cNvPr name="TextBox 4" id="4"/>
            <p:cNvSpPr txBox="true"/>
            <p:nvPr/>
          </p:nvSpPr>
          <p:spPr>
            <a:xfrm>
              <a:off x="0" y="-47625"/>
              <a:ext cx="5158321" cy="891673"/>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190932" y="10056526"/>
            <a:ext cx="18478932" cy="4068486"/>
            <a:chOff x="0" y="0"/>
            <a:chExt cx="4866879" cy="1071535"/>
          </a:xfrm>
        </p:grpSpPr>
        <p:sp>
          <p:nvSpPr>
            <p:cNvPr name="Freeform 6" id="6"/>
            <p:cNvSpPr/>
            <p:nvPr/>
          </p:nvSpPr>
          <p:spPr>
            <a:xfrm flipH="false" flipV="false" rot="0">
              <a:off x="0" y="0"/>
              <a:ext cx="4866879" cy="1071535"/>
            </a:xfrm>
            <a:custGeom>
              <a:avLst/>
              <a:gdLst/>
              <a:ahLst/>
              <a:cxnLst/>
              <a:rect r="r" b="b" t="t" l="l"/>
              <a:pathLst>
                <a:path h="1071535" w="4866879">
                  <a:moveTo>
                    <a:pt x="0" y="0"/>
                  </a:moveTo>
                  <a:lnTo>
                    <a:pt x="4866879" y="0"/>
                  </a:lnTo>
                  <a:lnTo>
                    <a:pt x="4866879" y="1071535"/>
                  </a:lnTo>
                  <a:lnTo>
                    <a:pt x="0" y="1071535"/>
                  </a:lnTo>
                  <a:close/>
                </a:path>
              </a:pathLst>
            </a:custGeom>
            <a:solidFill>
              <a:srgbClr val="DDD0B9"/>
            </a:solidFill>
          </p:spPr>
        </p:sp>
        <p:sp>
          <p:nvSpPr>
            <p:cNvPr name="TextBox 7" id="7"/>
            <p:cNvSpPr txBox="true"/>
            <p:nvPr/>
          </p:nvSpPr>
          <p:spPr>
            <a:xfrm>
              <a:off x="0" y="-47625"/>
              <a:ext cx="4866879" cy="1119160"/>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69927" y="-1202270"/>
            <a:ext cx="18478932" cy="1430870"/>
            <a:chOff x="0" y="0"/>
            <a:chExt cx="4866879" cy="376855"/>
          </a:xfrm>
        </p:grpSpPr>
        <p:sp>
          <p:nvSpPr>
            <p:cNvPr name="Freeform 9" id="9"/>
            <p:cNvSpPr/>
            <p:nvPr/>
          </p:nvSpPr>
          <p:spPr>
            <a:xfrm flipH="false" flipV="false" rot="0">
              <a:off x="0" y="0"/>
              <a:ext cx="4866879" cy="376855"/>
            </a:xfrm>
            <a:custGeom>
              <a:avLst/>
              <a:gdLst/>
              <a:ahLst/>
              <a:cxnLst/>
              <a:rect r="r" b="b" t="t" l="l"/>
              <a:pathLst>
                <a:path h="376855" w="4866879">
                  <a:moveTo>
                    <a:pt x="0" y="0"/>
                  </a:moveTo>
                  <a:lnTo>
                    <a:pt x="4866879" y="0"/>
                  </a:lnTo>
                  <a:lnTo>
                    <a:pt x="4866879" y="376855"/>
                  </a:lnTo>
                  <a:lnTo>
                    <a:pt x="0" y="376855"/>
                  </a:lnTo>
                  <a:close/>
                </a:path>
              </a:pathLst>
            </a:custGeom>
            <a:solidFill>
              <a:srgbClr val="DDD0B9"/>
            </a:solidFill>
          </p:spPr>
        </p:sp>
        <p:sp>
          <p:nvSpPr>
            <p:cNvPr name="TextBox 10" id="10"/>
            <p:cNvSpPr txBox="true"/>
            <p:nvPr/>
          </p:nvSpPr>
          <p:spPr>
            <a:xfrm>
              <a:off x="0" y="-47625"/>
              <a:ext cx="4866879" cy="424480"/>
            </a:xfrm>
            <a:prstGeom prst="rect">
              <a:avLst/>
            </a:prstGeom>
          </p:spPr>
          <p:txBody>
            <a:bodyPr anchor="ctr" rtlCol="false" tIns="50800" lIns="50800" bIns="50800" rIns="50800"/>
            <a:lstStyle/>
            <a:p>
              <a:pPr algn="ctr">
                <a:lnSpc>
                  <a:spcPts val="3012"/>
                </a:lnSpc>
              </a:pPr>
            </a:p>
          </p:txBody>
        </p:sp>
      </p:grpSp>
      <p:grpSp>
        <p:nvGrpSpPr>
          <p:cNvPr name="Group 11" id="11"/>
          <p:cNvGrpSpPr/>
          <p:nvPr/>
        </p:nvGrpSpPr>
        <p:grpSpPr>
          <a:xfrm rot="0">
            <a:off x="1028700" y="1314657"/>
            <a:ext cx="10465798" cy="47625"/>
            <a:chOff x="0" y="0"/>
            <a:chExt cx="2756424" cy="12543"/>
          </a:xfrm>
        </p:grpSpPr>
        <p:sp>
          <p:nvSpPr>
            <p:cNvPr name="Freeform 12" id="12"/>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13" id="13"/>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14" id="14"/>
          <p:cNvGrpSpPr/>
          <p:nvPr/>
        </p:nvGrpSpPr>
        <p:grpSpPr>
          <a:xfrm rot="5400000">
            <a:off x="14802186" y="-462497"/>
            <a:ext cx="5839223" cy="924994"/>
            <a:chOff x="0" y="0"/>
            <a:chExt cx="7785630" cy="1233325"/>
          </a:xfrm>
        </p:grpSpPr>
        <p:sp>
          <p:nvSpPr>
            <p:cNvPr name="Freeform 15" id="15"/>
            <p:cNvSpPr/>
            <p:nvPr/>
          </p:nvSpPr>
          <p:spPr>
            <a:xfrm flipH="false" flipV="true" rot="5400000">
              <a:off x="5767462"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true" rot="5400000">
              <a:off x="784843"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5400000">
              <a:off x="3218179" y="-784843"/>
              <a:ext cx="1233325" cy="2803012"/>
            </a:xfrm>
            <a:custGeom>
              <a:avLst/>
              <a:gdLst/>
              <a:ahLst/>
              <a:cxnLst/>
              <a:rect r="r" b="b" t="t" l="l"/>
              <a:pathLst>
                <a:path h="2803012" w="1233325">
                  <a:moveTo>
                    <a:pt x="1233325" y="2803011"/>
                  </a:moveTo>
                  <a:lnTo>
                    <a:pt x="0" y="2803011"/>
                  </a:lnTo>
                  <a:lnTo>
                    <a:pt x="0" y="0"/>
                  </a:lnTo>
                  <a:lnTo>
                    <a:pt x="1233325" y="0"/>
                  </a:lnTo>
                  <a:lnTo>
                    <a:pt x="1233325" y="280301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8" id="18"/>
          <p:cNvSpPr/>
          <p:nvPr/>
        </p:nvSpPr>
        <p:spPr>
          <a:xfrm flipH="false" flipV="false" rot="0">
            <a:off x="7273200" y="1476582"/>
            <a:ext cx="9736920" cy="6079669"/>
          </a:xfrm>
          <a:custGeom>
            <a:avLst/>
            <a:gdLst/>
            <a:ahLst/>
            <a:cxnLst/>
            <a:rect r="r" b="b" t="t" l="l"/>
            <a:pathLst>
              <a:path h="6079669" w="9736920">
                <a:moveTo>
                  <a:pt x="0" y="0"/>
                </a:moveTo>
                <a:lnTo>
                  <a:pt x="9736920" y="0"/>
                </a:lnTo>
                <a:lnTo>
                  <a:pt x="9736920" y="6079668"/>
                </a:lnTo>
                <a:lnTo>
                  <a:pt x="0" y="6079668"/>
                </a:lnTo>
                <a:lnTo>
                  <a:pt x="0" y="0"/>
                </a:lnTo>
                <a:close/>
              </a:path>
            </a:pathLst>
          </a:custGeom>
          <a:blipFill>
            <a:blip r:embed="rId4"/>
            <a:stretch>
              <a:fillRect l="0" t="0" r="-13012" b="0"/>
            </a:stretch>
          </a:blipFill>
        </p:spPr>
      </p:sp>
      <p:sp>
        <p:nvSpPr>
          <p:cNvPr name="Freeform 19" id="19"/>
          <p:cNvSpPr/>
          <p:nvPr/>
        </p:nvSpPr>
        <p:spPr>
          <a:xfrm flipH="false" flipV="false" rot="0">
            <a:off x="933234" y="1476582"/>
            <a:ext cx="5930703" cy="6079669"/>
          </a:xfrm>
          <a:custGeom>
            <a:avLst/>
            <a:gdLst/>
            <a:ahLst/>
            <a:cxnLst/>
            <a:rect r="r" b="b" t="t" l="l"/>
            <a:pathLst>
              <a:path h="6079669" w="5930703">
                <a:moveTo>
                  <a:pt x="0" y="0"/>
                </a:moveTo>
                <a:lnTo>
                  <a:pt x="5930703" y="0"/>
                </a:lnTo>
                <a:lnTo>
                  <a:pt x="5930703" y="6079668"/>
                </a:lnTo>
                <a:lnTo>
                  <a:pt x="0" y="6079668"/>
                </a:lnTo>
                <a:lnTo>
                  <a:pt x="0" y="0"/>
                </a:lnTo>
                <a:close/>
              </a:path>
            </a:pathLst>
          </a:custGeom>
          <a:blipFill>
            <a:blip r:embed="rId5"/>
            <a:stretch>
              <a:fillRect l="0" t="0" r="0" b="0"/>
            </a:stretch>
          </a:blipFill>
        </p:spPr>
      </p:sp>
      <p:sp>
        <p:nvSpPr>
          <p:cNvPr name="TextBox 20" id="20"/>
          <p:cNvSpPr txBox="true"/>
          <p:nvPr/>
        </p:nvSpPr>
        <p:spPr>
          <a:xfrm rot="0">
            <a:off x="933234" y="332185"/>
            <a:ext cx="15697607" cy="982472"/>
          </a:xfrm>
          <a:prstGeom prst="rect">
            <a:avLst/>
          </a:prstGeom>
        </p:spPr>
        <p:txBody>
          <a:bodyPr anchor="t" rtlCol="false" tIns="0" lIns="0" bIns="0" rIns="0">
            <a:spAutoFit/>
          </a:bodyPr>
          <a:lstStyle/>
          <a:p>
            <a:pPr algn="l" marL="0" indent="0" lvl="0">
              <a:lnSpc>
                <a:spcPts val="7744"/>
              </a:lnSpc>
            </a:pPr>
            <a:r>
              <a:rPr lang="en-US" sz="6400">
                <a:solidFill>
                  <a:srgbClr val="5F6F52"/>
                </a:solidFill>
                <a:latin typeface="Sunborn"/>
                <a:ea typeface="Sunborn"/>
                <a:cs typeface="Sunborn"/>
                <a:sym typeface="Sunborn"/>
              </a:rPr>
              <a:t>order status by payment method</a:t>
            </a:r>
          </a:p>
        </p:txBody>
      </p:sp>
      <p:sp>
        <p:nvSpPr>
          <p:cNvPr name="TextBox 21" id="21"/>
          <p:cNvSpPr txBox="true"/>
          <p:nvPr/>
        </p:nvSpPr>
        <p:spPr>
          <a:xfrm rot="0">
            <a:off x="409265" y="7826952"/>
            <a:ext cx="17312532" cy="1444974"/>
          </a:xfrm>
          <a:prstGeom prst="rect">
            <a:avLst/>
          </a:prstGeom>
        </p:spPr>
        <p:txBody>
          <a:bodyPr anchor="t" rtlCol="false" tIns="0" lIns="0" bIns="0" rIns="0">
            <a:spAutoFit/>
          </a:bodyPr>
          <a:lstStyle/>
          <a:p>
            <a:pPr algn="just" marL="0" indent="0" lvl="0">
              <a:lnSpc>
                <a:spcPts val="3830"/>
              </a:lnSpc>
              <a:spcBef>
                <a:spcPct val="0"/>
              </a:spcBef>
            </a:pPr>
            <a:r>
              <a:rPr lang="en-US" sz="2736">
                <a:solidFill>
                  <a:srgbClr val="000000"/>
                </a:solidFill>
                <a:latin typeface="Gotham"/>
                <a:ea typeface="Gotham"/>
                <a:cs typeface="Gotham"/>
                <a:sym typeface="Gotham"/>
              </a:rPr>
              <a:t>Almost all payment methods, </a:t>
            </a:r>
            <a:r>
              <a:rPr lang="en-US" b="true" sz="2736">
                <a:solidFill>
                  <a:srgbClr val="000000"/>
                </a:solidFill>
                <a:latin typeface="Gotham Bold"/>
                <a:ea typeface="Gotham Bold"/>
                <a:cs typeface="Gotham Bold"/>
                <a:sym typeface="Gotham Bold"/>
              </a:rPr>
              <a:t>other than Cash on Delivery </a:t>
            </a:r>
            <a:r>
              <a:rPr lang="en-US" sz="2736">
                <a:solidFill>
                  <a:srgbClr val="000000"/>
                </a:solidFill>
                <a:latin typeface="Gotham"/>
                <a:ea typeface="Gotham"/>
                <a:cs typeface="Gotham"/>
                <a:sym typeface="Gotham"/>
              </a:rPr>
              <a:t>(CoD), </a:t>
            </a:r>
            <a:r>
              <a:rPr lang="en-US" b="true" sz="2736">
                <a:solidFill>
                  <a:srgbClr val="000000"/>
                </a:solidFill>
                <a:latin typeface="Gotham Bold"/>
                <a:ea typeface="Gotham Bold"/>
                <a:cs typeface="Gotham Bold"/>
                <a:sym typeface="Gotham Bold"/>
              </a:rPr>
              <a:t>have higher order cancellation</a:t>
            </a:r>
            <a:r>
              <a:rPr lang="en-US" sz="2736">
                <a:solidFill>
                  <a:srgbClr val="000000"/>
                </a:solidFill>
                <a:latin typeface="Gotham"/>
                <a:ea typeface="Gotham"/>
                <a:cs typeface="Gotham"/>
                <a:sym typeface="Gotham"/>
              </a:rPr>
              <a:t> </a:t>
            </a:r>
            <a:r>
              <a:rPr lang="en-US" b="true" sz="2736">
                <a:solidFill>
                  <a:srgbClr val="000000"/>
                </a:solidFill>
                <a:latin typeface="Gotham Bold"/>
                <a:ea typeface="Gotham Bold"/>
                <a:cs typeface="Gotham Bold"/>
                <a:sym typeface="Gotham Bold"/>
              </a:rPr>
              <a:t>rates than finished</a:t>
            </a:r>
            <a:r>
              <a:rPr lang="en-US" sz="2736">
                <a:solidFill>
                  <a:srgbClr val="000000"/>
                </a:solidFill>
                <a:latin typeface="Gotham"/>
                <a:ea typeface="Gotham"/>
                <a:cs typeface="Gotham"/>
                <a:sym typeface="Gotham"/>
              </a:rPr>
              <a:t>. This could be </a:t>
            </a:r>
            <a:r>
              <a:rPr lang="en-US" b="true" sz="2736">
                <a:solidFill>
                  <a:srgbClr val="000000"/>
                </a:solidFill>
                <a:latin typeface="Gotham Bold"/>
                <a:ea typeface="Gotham Bold"/>
                <a:cs typeface="Gotham Bold"/>
                <a:sym typeface="Gotham Bold"/>
              </a:rPr>
              <a:t>due to the convenience and ease of digital marketplaces</a:t>
            </a:r>
            <a:r>
              <a:rPr lang="en-US" sz="2736">
                <a:solidFill>
                  <a:srgbClr val="000000"/>
                </a:solidFill>
                <a:latin typeface="Gotham"/>
                <a:ea typeface="Gotham"/>
                <a:cs typeface="Gotham"/>
                <a:sym typeface="Gotham"/>
              </a:rPr>
              <a:t>, where customers may change their minds or </a:t>
            </a:r>
            <a:r>
              <a:rPr lang="en-US" b="true" sz="2736">
                <a:solidFill>
                  <a:srgbClr val="000000"/>
                </a:solidFill>
                <a:latin typeface="Gotham Bold"/>
                <a:ea typeface="Gotham Bold"/>
                <a:cs typeface="Gotham Bold"/>
                <a:sym typeface="Gotham Bold"/>
              </a:rPr>
              <a:t>face more payment issues</a:t>
            </a:r>
            <a:r>
              <a:rPr lang="en-US" sz="2736">
                <a:solidFill>
                  <a:srgbClr val="000000"/>
                </a:solidFill>
                <a:latin typeface="Gotham"/>
                <a:ea typeface="Gotham"/>
                <a:cs typeface="Gotham"/>
                <a:sym typeface="Gotham"/>
              </a:rPr>
              <a:t>.</a:t>
            </a:r>
          </a:p>
        </p:txBody>
      </p:sp>
      <p:grpSp>
        <p:nvGrpSpPr>
          <p:cNvPr name="Group 22" id="22"/>
          <p:cNvGrpSpPr/>
          <p:nvPr/>
        </p:nvGrpSpPr>
        <p:grpSpPr>
          <a:xfrm rot="-10800000">
            <a:off x="0" y="7674552"/>
            <a:ext cx="10413899" cy="47625"/>
            <a:chOff x="0" y="0"/>
            <a:chExt cx="2742755" cy="12543"/>
          </a:xfrm>
        </p:grpSpPr>
        <p:sp>
          <p:nvSpPr>
            <p:cNvPr name="Freeform 23" id="23"/>
            <p:cNvSpPr/>
            <p:nvPr/>
          </p:nvSpPr>
          <p:spPr>
            <a:xfrm flipH="false" flipV="false" rot="0">
              <a:off x="0" y="0"/>
              <a:ext cx="2742755" cy="12543"/>
            </a:xfrm>
            <a:custGeom>
              <a:avLst/>
              <a:gdLst/>
              <a:ahLst/>
              <a:cxnLst/>
              <a:rect r="r" b="b" t="t" l="l"/>
              <a:pathLst>
                <a:path h="12543" w="2742755">
                  <a:moveTo>
                    <a:pt x="0" y="0"/>
                  </a:moveTo>
                  <a:lnTo>
                    <a:pt x="2742755" y="0"/>
                  </a:lnTo>
                  <a:lnTo>
                    <a:pt x="2742755" y="12543"/>
                  </a:lnTo>
                  <a:lnTo>
                    <a:pt x="0" y="12543"/>
                  </a:lnTo>
                  <a:close/>
                </a:path>
              </a:pathLst>
            </a:custGeom>
            <a:solidFill>
              <a:srgbClr val="5F6F52"/>
            </a:solidFill>
          </p:spPr>
        </p:sp>
        <p:sp>
          <p:nvSpPr>
            <p:cNvPr name="TextBox 24" id="24"/>
            <p:cNvSpPr txBox="true"/>
            <p:nvPr/>
          </p:nvSpPr>
          <p:spPr>
            <a:xfrm>
              <a:off x="0" y="-47625"/>
              <a:ext cx="2742755" cy="60168"/>
            </a:xfrm>
            <a:prstGeom prst="rect">
              <a:avLst/>
            </a:prstGeom>
          </p:spPr>
          <p:txBody>
            <a:bodyPr anchor="ctr" rtlCol="false" tIns="50800" lIns="50800" bIns="50800" rIns="50800"/>
            <a:lstStyle/>
            <a:p>
              <a:pPr algn="ctr">
                <a:lnSpc>
                  <a:spcPts val="3012"/>
                </a:lnSpc>
              </a:pP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0" y="2178652"/>
            <a:ext cx="18288000" cy="7904945"/>
            <a:chOff x="0" y="0"/>
            <a:chExt cx="4816593" cy="2081961"/>
          </a:xfrm>
        </p:grpSpPr>
        <p:sp>
          <p:nvSpPr>
            <p:cNvPr name="Freeform 3" id="3"/>
            <p:cNvSpPr/>
            <p:nvPr/>
          </p:nvSpPr>
          <p:spPr>
            <a:xfrm flipH="false" flipV="false" rot="0">
              <a:off x="0" y="0"/>
              <a:ext cx="4816592" cy="2081961"/>
            </a:xfrm>
            <a:custGeom>
              <a:avLst/>
              <a:gdLst/>
              <a:ahLst/>
              <a:cxnLst/>
              <a:rect r="r" b="b" t="t" l="l"/>
              <a:pathLst>
                <a:path h="2081961" w="4816592">
                  <a:moveTo>
                    <a:pt x="0" y="0"/>
                  </a:moveTo>
                  <a:lnTo>
                    <a:pt x="4816592" y="0"/>
                  </a:lnTo>
                  <a:lnTo>
                    <a:pt x="4816592" y="2081961"/>
                  </a:lnTo>
                  <a:lnTo>
                    <a:pt x="0" y="2081961"/>
                  </a:lnTo>
                  <a:close/>
                </a:path>
              </a:pathLst>
            </a:custGeom>
            <a:solidFill>
              <a:srgbClr val="D6DAC8"/>
            </a:solidFill>
          </p:spPr>
        </p:sp>
        <p:sp>
          <p:nvSpPr>
            <p:cNvPr name="TextBox 4" id="4"/>
            <p:cNvSpPr txBox="true"/>
            <p:nvPr/>
          </p:nvSpPr>
          <p:spPr>
            <a:xfrm>
              <a:off x="0" y="-47625"/>
              <a:ext cx="4816593" cy="2129586"/>
            </a:xfrm>
            <a:prstGeom prst="rect">
              <a:avLst/>
            </a:prstGeom>
          </p:spPr>
          <p:txBody>
            <a:bodyPr anchor="ctr" rtlCol="false" tIns="50800" lIns="50800" bIns="50800" rIns="50800"/>
            <a:lstStyle/>
            <a:p>
              <a:pPr algn="ctr">
                <a:lnSpc>
                  <a:spcPts val="3012"/>
                </a:lnSpc>
              </a:pPr>
            </a:p>
          </p:txBody>
        </p:sp>
      </p:grpSp>
      <p:sp>
        <p:nvSpPr>
          <p:cNvPr name="AutoShape 5" id="5"/>
          <p:cNvSpPr/>
          <p:nvPr/>
        </p:nvSpPr>
        <p:spPr>
          <a:xfrm>
            <a:off x="-190932" y="2197702"/>
            <a:ext cx="18871905" cy="0"/>
          </a:xfrm>
          <a:prstGeom prst="line">
            <a:avLst/>
          </a:prstGeom>
          <a:ln cap="flat" w="38100">
            <a:solidFill>
              <a:srgbClr val="5F6F52"/>
            </a:solidFill>
            <a:prstDash val="solid"/>
            <a:headEnd type="oval" len="lg" w="lg"/>
            <a:tailEnd type="oval" len="lg" w="lg"/>
          </a:ln>
        </p:spPr>
      </p:sp>
      <p:grpSp>
        <p:nvGrpSpPr>
          <p:cNvPr name="Group 6" id="6"/>
          <p:cNvGrpSpPr/>
          <p:nvPr/>
        </p:nvGrpSpPr>
        <p:grpSpPr>
          <a:xfrm rot="0">
            <a:off x="69927" y="-1202270"/>
            <a:ext cx="18478932" cy="1430870"/>
            <a:chOff x="0" y="0"/>
            <a:chExt cx="4866879" cy="376855"/>
          </a:xfrm>
        </p:grpSpPr>
        <p:sp>
          <p:nvSpPr>
            <p:cNvPr name="Freeform 7" id="7"/>
            <p:cNvSpPr/>
            <p:nvPr/>
          </p:nvSpPr>
          <p:spPr>
            <a:xfrm flipH="false" flipV="false" rot="0">
              <a:off x="0" y="0"/>
              <a:ext cx="4866879" cy="376855"/>
            </a:xfrm>
            <a:custGeom>
              <a:avLst/>
              <a:gdLst/>
              <a:ahLst/>
              <a:cxnLst/>
              <a:rect r="r" b="b" t="t" l="l"/>
              <a:pathLst>
                <a:path h="376855" w="4866879">
                  <a:moveTo>
                    <a:pt x="0" y="0"/>
                  </a:moveTo>
                  <a:lnTo>
                    <a:pt x="4866879" y="0"/>
                  </a:lnTo>
                  <a:lnTo>
                    <a:pt x="4866879" y="376855"/>
                  </a:lnTo>
                  <a:lnTo>
                    <a:pt x="0" y="376855"/>
                  </a:lnTo>
                  <a:close/>
                </a:path>
              </a:pathLst>
            </a:custGeom>
            <a:solidFill>
              <a:srgbClr val="DDD0B9"/>
            </a:solidFill>
          </p:spPr>
        </p:sp>
        <p:sp>
          <p:nvSpPr>
            <p:cNvPr name="TextBox 8" id="8"/>
            <p:cNvSpPr txBox="true"/>
            <p:nvPr/>
          </p:nvSpPr>
          <p:spPr>
            <a:xfrm>
              <a:off x="0" y="-47625"/>
              <a:ext cx="4866879" cy="424480"/>
            </a:xfrm>
            <a:prstGeom prst="rect">
              <a:avLst/>
            </a:prstGeom>
          </p:spPr>
          <p:txBody>
            <a:bodyPr anchor="ctr" rtlCol="false" tIns="50800" lIns="50800" bIns="50800" rIns="50800"/>
            <a:lstStyle/>
            <a:p>
              <a:pPr algn="ctr">
                <a:lnSpc>
                  <a:spcPts val="3012"/>
                </a:lnSpc>
              </a:pPr>
            </a:p>
          </p:txBody>
        </p:sp>
      </p:grpSp>
      <p:sp>
        <p:nvSpPr>
          <p:cNvPr name="Freeform 9" id="9"/>
          <p:cNvSpPr/>
          <p:nvPr/>
        </p:nvSpPr>
        <p:spPr>
          <a:xfrm flipH="false" flipV="false" rot="0">
            <a:off x="16721449" y="-266124"/>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311397" y="16828"/>
            <a:ext cx="8341898" cy="1318894"/>
          </a:xfrm>
          <a:prstGeom prst="rect">
            <a:avLst/>
          </a:prstGeom>
        </p:spPr>
        <p:txBody>
          <a:bodyPr anchor="t" rtlCol="false" tIns="0" lIns="0" bIns="0" rIns="0">
            <a:spAutoFit/>
          </a:bodyPr>
          <a:lstStyle/>
          <a:p>
            <a:pPr algn="l" marL="0" indent="0" lvl="0">
              <a:lnSpc>
                <a:spcPts val="10780"/>
              </a:lnSpc>
            </a:pPr>
            <a:r>
              <a:rPr lang="en-US" b="true" sz="7700">
                <a:solidFill>
                  <a:srgbClr val="5F6F52"/>
                </a:solidFill>
                <a:latin typeface="Gotham Bold"/>
                <a:ea typeface="Gotham Bold"/>
                <a:cs typeface="Gotham Bold"/>
                <a:sym typeface="Gotham Bold"/>
              </a:rPr>
              <a:t>Dashboard</a:t>
            </a:r>
          </a:p>
        </p:txBody>
      </p:sp>
      <p:grpSp>
        <p:nvGrpSpPr>
          <p:cNvPr name="Group 11" id="11"/>
          <p:cNvGrpSpPr/>
          <p:nvPr/>
        </p:nvGrpSpPr>
        <p:grpSpPr>
          <a:xfrm rot="0">
            <a:off x="-190932" y="10083597"/>
            <a:ext cx="18478932" cy="4041414"/>
            <a:chOff x="0" y="0"/>
            <a:chExt cx="4866879" cy="1064405"/>
          </a:xfrm>
        </p:grpSpPr>
        <p:sp>
          <p:nvSpPr>
            <p:cNvPr name="Freeform 12" id="12"/>
            <p:cNvSpPr/>
            <p:nvPr/>
          </p:nvSpPr>
          <p:spPr>
            <a:xfrm flipH="false" flipV="false" rot="0">
              <a:off x="0" y="0"/>
              <a:ext cx="4866879" cy="1064405"/>
            </a:xfrm>
            <a:custGeom>
              <a:avLst/>
              <a:gdLst/>
              <a:ahLst/>
              <a:cxnLst/>
              <a:rect r="r" b="b" t="t" l="l"/>
              <a:pathLst>
                <a:path h="1064405" w="4866879">
                  <a:moveTo>
                    <a:pt x="0" y="0"/>
                  </a:moveTo>
                  <a:lnTo>
                    <a:pt x="4866879" y="0"/>
                  </a:lnTo>
                  <a:lnTo>
                    <a:pt x="4866879" y="1064405"/>
                  </a:lnTo>
                  <a:lnTo>
                    <a:pt x="0" y="1064405"/>
                  </a:lnTo>
                  <a:close/>
                </a:path>
              </a:pathLst>
            </a:custGeom>
            <a:solidFill>
              <a:srgbClr val="333D2B"/>
            </a:solidFill>
          </p:spPr>
        </p:sp>
        <p:sp>
          <p:nvSpPr>
            <p:cNvPr name="TextBox 13" id="13"/>
            <p:cNvSpPr txBox="true"/>
            <p:nvPr/>
          </p:nvSpPr>
          <p:spPr>
            <a:xfrm>
              <a:off x="0" y="-47625"/>
              <a:ext cx="4866879" cy="1112030"/>
            </a:xfrm>
            <a:prstGeom prst="rect">
              <a:avLst/>
            </a:prstGeom>
          </p:spPr>
          <p:txBody>
            <a:bodyPr anchor="ctr" rtlCol="false" tIns="50800" lIns="50800" bIns="50800" rIns="50800"/>
            <a:lstStyle/>
            <a:p>
              <a:pPr algn="ctr">
                <a:lnSpc>
                  <a:spcPts val="3012"/>
                </a:lnSpc>
              </a:pPr>
            </a:p>
          </p:txBody>
        </p:sp>
      </p:grpSp>
      <p:sp>
        <p:nvSpPr>
          <p:cNvPr name="Freeform 14" id="14"/>
          <p:cNvSpPr/>
          <p:nvPr/>
        </p:nvSpPr>
        <p:spPr>
          <a:xfrm flipH="false" flipV="false" rot="0">
            <a:off x="490849" y="8374280"/>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311397" y="1288097"/>
            <a:ext cx="7487943" cy="47625"/>
            <a:chOff x="0" y="0"/>
            <a:chExt cx="1972133" cy="12543"/>
          </a:xfrm>
        </p:grpSpPr>
        <p:sp>
          <p:nvSpPr>
            <p:cNvPr name="Freeform 16" id="16"/>
            <p:cNvSpPr/>
            <p:nvPr/>
          </p:nvSpPr>
          <p:spPr>
            <a:xfrm flipH="false" flipV="false" rot="0">
              <a:off x="0" y="0"/>
              <a:ext cx="1972133" cy="12543"/>
            </a:xfrm>
            <a:custGeom>
              <a:avLst/>
              <a:gdLst/>
              <a:ahLst/>
              <a:cxnLst/>
              <a:rect r="r" b="b" t="t" l="l"/>
              <a:pathLst>
                <a:path h="12543" w="1972133">
                  <a:moveTo>
                    <a:pt x="0" y="0"/>
                  </a:moveTo>
                  <a:lnTo>
                    <a:pt x="1972133" y="0"/>
                  </a:lnTo>
                  <a:lnTo>
                    <a:pt x="1972133" y="12543"/>
                  </a:lnTo>
                  <a:lnTo>
                    <a:pt x="0" y="12543"/>
                  </a:lnTo>
                  <a:close/>
                </a:path>
              </a:pathLst>
            </a:custGeom>
            <a:solidFill>
              <a:srgbClr val="5F6F52"/>
            </a:solidFill>
          </p:spPr>
        </p:sp>
        <p:sp>
          <p:nvSpPr>
            <p:cNvPr name="TextBox 17" id="17"/>
            <p:cNvSpPr txBox="true"/>
            <p:nvPr/>
          </p:nvSpPr>
          <p:spPr>
            <a:xfrm>
              <a:off x="0" y="-47625"/>
              <a:ext cx="1972133" cy="60168"/>
            </a:xfrm>
            <a:prstGeom prst="rect">
              <a:avLst/>
            </a:prstGeom>
          </p:spPr>
          <p:txBody>
            <a:bodyPr anchor="ctr" rtlCol="false" tIns="50800" lIns="50800" bIns="50800" rIns="50800"/>
            <a:lstStyle/>
            <a:p>
              <a:pPr algn="ctr">
                <a:lnSpc>
                  <a:spcPts val="3012"/>
                </a:lnSpc>
              </a:pPr>
            </a:p>
          </p:txBody>
        </p:sp>
      </p:grpSp>
      <p:sp>
        <p:nvSpPr>
          <p:cNvPr name="Freeform 18" id="18"/>
          <p:cNvSpPr/>
          <p:nvPr/>
        </p:nvSpPr>
        <p:spPr>
          <a:xfrm flipH="false" flipV="false" rot="0">
            <a:off x="189106" y="2407252"/>
            <a:ext cx="8859428" cy="6234822"/>
          </a:xfrm>
          <a:custGeom>
            <a:avLst/>
            <a:gdLst/>
            <a:ahLst/>
            <a:cxnLst/>
            <a:rect r="r" b="b" t="t" l="l"/>
            <a:pathLst>
              <a:path h="6234822" w="8859428">
                <a:moveTo>
                  <a:pt x="0" y="0"/>
                </a:moveTo>
                <a:lnTo>
                  <a:pt x="8859428" y="0"/>
                </a:lnTo>
                <a:lnTo>
                  <a:pt x="8859428" y="6234822"/>
                </a:lnTo>
                <a:lnTo>
                  <a:pt x="0" y="6234822"/>
                </a:lnTo>
                <a:lnTo>
                  <a:pt x="0" y="0"/>
                </a:lnTo>
                <a:close/>
              </a:path>
            </a:pathLst>
          </a:custGeom>
          <a:blipFill>
            <a:blip r:embed="rId4"/>
            <a:stretch>
              <a:fillRect l="0" t="0" r="0" b="0"/>
            </a:stretch>
          </a:blipFill>
        </p:spPr>
      </p:sp>
      <p:sp>
        <p:nvSpPr>
          <p:cNvPr name="Freeform 19" id="19"/>
          <p:cNvSpPr/>
          <p:nvPr/>
        </p:nvSpPr>
        <p:spPr>
          <a:xfrm flipH="false" flipV="false" rot="0">
            <a:off x="9144000" y="2407252"/>
            <a:ext cx="8653151" cy="3547592"/>
          </a:xfrm>
          <a:custGeom>
            <a:avLst/>
            <a:gdLst/>
            <a:ahLst/>
            <a:cxnLst/>
            <a:rect r="r" b="b" t="t" l="l"/>
            <a:pathLst>
              <a:path h="3547592" w="8653151">
                <a:moveTo>
                  <a:pt x="0" y="0"/>
                </a:moveTo>
                <a:lnTo>
                  <a:pt x="8653151" y="0"/>
                </a:lnTo>
                <a:lnTo>
                  <a:pt x="8653151" y="3547591"/>
                </a:lnTo>
                <a:lnTo>
                  <a:pt x="0" y="3547591"/>
                </a:lnTo>
                <a:lnTo>
                  <a:pt x="0" y="0"/>
                </a:lnTo>
                <a:close/>
              </a:path>
            </a:pathLst>
          </a:custGeom>
          <a:blipFill>
            <a:blip r:embed="rId5"/>
            <a:stretch>
              <a:fillRect l="-771" t="0" r="-771" b="0"/>
            </a:stretch>
          </a:blipFill>
        </p:spPr>
      </p:sp>
      <p:sp>
        <p:nvSpPr>
          <p:cNvPr name="TextBox 20" id="20"/>
          <p:cNvSpPr txBox="true"/>
          <p:nvPr/>
        </p:nvSpPr>
        <p:spPr>
          <a:xfrm rot="0">
            <a:off x="9309393" y="6467095"/>
            <a:ext cx="8487758" cy="1963908"/>
          </a:xfrm>
          <a:prstGeom prst="rect">
            <a:avLst/>
          </a:prstGeom>
        </p:spPr>
        <p:txBody>
          <a:bodyPr anchor="t" rtlCol="false" tIns="0" lIns="0" bIns="0" rIns="0">
            <a:spAutoFit/>
          </a:bodyPr>
          <a:lstStyle/>
          <a:p>
            <a:pPr algn="just">
              <a:lnSpc>
                <a:spcPts val="3921"/>
              </a:lnSpc>
              <a:spcBef>
                <a:spcPct val="0"/>
              </a:spcBef>
            </a:pPr>
            <a:r>
              <a:rPr lang="en-US" sz="2801">
                <a:solidFill>
                  <a:srgbClr val="5F6F52"/>
                </a:solidFill>
                <a:latin typeface="Gotham"/>
                <a:ea typeface="Gotham"/>
                <a:cs typeface="Gotham"/>
                <a:sym typeface="Gotham"/>
              </a:rPr>
              <a:t>This Dashboard is made to </a:t>
            </a:r>
            <a:r>
              <a:rPr lang="en-US" b="true" sz="2801">
                <a:solidFill>
                  <a:srgbClr val="5F6F52"/>
                </a:solidFill>
                <a:latin typeface="Gotham Bold"/>
                <a:ea typeface="Gotham Bold"/>
                <a:cs typeface="Gotham Bold"/>
                <a:sym typeface="Gotham Bold"/>
              </a:rPr>
              <a:t>monitor and display customer status</a:t>
            </a:r>
            <a:r>
              <a:rPr lang="en-US" sz="2801">
                <a:solidFill>
                  <a:srgbClr val="5F6F52"/>
                </a:solidFill>
                <a:latin typeface="Gotham"/>
                <a:ea typeface="Gotham"/>
                <a:cs typeface="Gotham"/>
                <a:sym typeface="Gotham"/>
              </a:rPr>
              <a:t>, providing </a:t>
            </a:r>
            <a:r>
              <a:rPr lang="en-US" b="true" sz="2801">
                <a:solidFill>
                  <a:srgbClr val="5F6F52"/>
                </a:solidFill>
                <a:latin typeface="Gotham Bold"/>
                <a:ea typeface="Gotham Bold"/>
                <a:cs typeface="Gotham Bold"/>
                <a:sym typeface="Gotham Bold"/>
              </a:rPr>
              <a:t>Stakeholders </a:t>
            </a:r>
            <a:r>
              <a:rPr lang="en-US" sz="2801">
                <a:solidFill>
                  <a:srgbClr val="5F6F52"/>
                </a:solidFill>
                <a:latin typeface="Gotham"/>
                <a:ea typeface="Gotham"/>
                <a:cs typeface="Gotham"/>
                <a:sym typeface="Gotham"/>
              </a:rPr>
              <a:t>with an </a:t>
            </a:r>
            <a:r>
              <a:rPr lang="en-US" b="true" sz="2801">
                <a:solidFill>
                  <a:srgbClr val="5F6F52"/>
                </a:solidFill>
                <a:latin typeface="Gotham Bold"/>
                <a:ea typeface="Gotham Bold"/>
                <a:cs typeface="Gotham Bold"/>
                <a:sym typeface="Gotham Bold"/>
              </a:rPr>
              <a:t>intuitive and streamlined view for easier decision-making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grpSp>
        <p:nvGrpSpPr>
          <p:cNvPr name="Group 2" id="2"/>
          <p:cNvGrpSpPr/>
          <p:nvPr/>
        </p:nvGrpSpPr>
        <p:grpSpPr>
          <a:xfrm rot="0">
            <a:off x="0" y="610183"/>
            <a:ext cx="17742205" cy="9676817"/>
            <a:chOff x="0" y="0"/>
            <a:chExt cx="4672844" cy="2548627"/>
          </a:xfrm>
        </p:grpSpPr>
        <p:sp>
          <p:nvSpPr>
            <p:cNvPr name="Freeform 3" id="3"/>
            <p:cNvSpPr/>
            <p:nvPr/>
          </p:nvSpPr>
          <p:spPr>
            <a:xfrm flipH="false" flipV="false" rot="0">
              <a:off x="0" y="0"/>
              <a:ext cx="4672844" cy="2548627"/>
            </a:xfrm>
            <a:custGeom>
              <a:avLst/>
              <a:gdLst/>
              <a:ahLst/>
              <a:cxnLst/>
              <a:rect r="r" b="b" t="t" l="l"/>
              <a:pathLst>
                <a:path h="2548627" w="4672844">
                  <a:moveTo>
                    <a:pt x="0" y="0"/>
                  </a:moveTo>
                  <a:lnTo>
                    <a:pt x="4672844" y="0"/>
                  </a:lnTo>
                  <a:lnTo>
                    <a:pt x="4672844" y="2548627"/>
                  </a:lnTo>
                  <a:lnTo>
                    <a:pt x="0" y="2548627"/>
                  </a:lnTo>
                  <a:close/>
                </a:path>
              </a:pathLst>
            </a:custGeom>
            <a:solidFill>
              <a:srgbClr val="F6EDDD"/>
            </a:solidFill>
          </p:spPr>
        </p:sp>
        <p:sp>
          <p:nvSpPr>
            <p:cNvPr name="TextBox 4" id="4"/>
            <p:cNvSpPr txBox="true"/>
            <p:nvPr/>
          </p:nvSpPr>
          <p:spPr>
            <a:xfrm>
              <a:off x="0" y="-47625"/>
              <a:ext cx="4672844" cy="2596252"/>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0" y="10096500"/>
            <a:ext cx="18478932" cy="1430870"/>
            <a:chOff x="0" y="0"/>
            <a:chExt cx="4866879" cy="376855"/>
          </a:xfrm>
        </p:grpSpPr>
        <p:sp>
          <p:nvSpPr>
            <p:cNvPr name="Freeform 6" id="6"/>
            <p:cNvSpPr/>
            <p:nvPr/>
          </p:nvSpPr>
          <p:spPr>
            <a:xfrm flipH="false" flipV="false" rot="0">
              <a:off x="0" y="0"/>
              <a:ext cx="4866879" cy="376855"/>
            </a:xfrm>
            <a:custGeom>
              <a:avLst/>
              <a:gdLst/>
              <a:ahLst/>
              <a:cxnLst/>
              <a:rect r="r" b="b" t="t" l="l"/>
              <a:pathLst>
                <a:path h="376855" w="4866879">
                  <a:moveTo>
                    <a:pt x="0" y="0"/>
                  </a:moveTo>
                  <a:lnTo>
                    <a:pt x="4866879" y="0"/>
                  </a:lnTo>
                  <a:lnTo>
                    <a:pt x="4866879" y="376855"/>
                  </a:lnTo>
                  <a:lnTo>
                    <a:pt x="0" y="376855"/>
                  </a:lnTo>
                  <a:close/>
                </a:path>
              </a:pathLst>
            </a:custGeom>
            <a:solidFill>
              <a:srgbClr val="DDD0B9"/>
            </a:solidFill>
          </p:spPr>
        </p:sp>
        <p:sp>
          <p:nvSpPr>
            <p:cNvPr name="TextBox 7" id="7"/>
            <p:cNvSpPr txBox="true"/>
            <p:nvPr/>
          </p:nvSpPr>
          <p:spPr>
            <a:xfrm>
              <a:off x="0" y="-47625"/>
              <a:ext cx="4866879" cy="424480"/>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2748397" y="1695586"/>
            <a:ext cx="15192320" cy="2371922"/>
            <a:chOff x="0" y="0"/>
            <a:chExt cx="5206038" cy="812800"/>
          </a:xfrm>
        </p:grpSpPr>
        <p:sp>
          <p:nvSpPr>
            <p:cNvPr name="Freeform 9" id="9"/>
            <p:cNvSpPr/>
            <p:nvPr/>
          </p:nvSpPr>
          <p:spPr>
            <a:xfrm flipH="false" flipV="false" rot="0">
              <a:off x="0" y="0"/>
              <a:ext cx="5206038" cy="812800"/>
            </a:xfrm>
            <a:custGeom>
              <a:avLst/>
              <a:gdLst/>
              <a:ahLst/>
              <a:cxnLst/>
              <a:rect r="r" b="b" t="t" l="l"/>
              <a:pathLst>
                <a:path h="812800" w="5206038">
                  <a:moveTo>
                    <a:pt x="0" y="0"/>
                  </a:moveTo>
                  <a:lnTo>
                    <a:pt x="5206038" y="0"/>
                  </a:lnTo>
                  <a:lnTo>
                    <a:pt x="5206038" y="812800"/>
                  </a:lnTo>
                  <a:lnTo>
                    <a:pt x="0" y="812800"/>
                  </a:lnTo>
                  <a:close/>
                </a:path>
              </a:pathLst>
            </a:custGeom>
            <a:solidFill>
              <a:srgbClr val="D6DAC8"/>
            </a:solidFill>
          </p:spPr>
        </p:sp>
        <p:sp>
          <p:nvSpPr>
            <p:cNvPr name="TextBox 10" id="10"/>
            <p:cNvSpPr txBox="true"/>
            <p:nvPr/>
          </p:nvSpPr>
          <p:spPr>
            <a:xfrm>
              <a:off x="0" y="-47625"/>
              <a:ext cx="5206038" cy="860425"/>
            </a:xfrm>
            <a:prstGeom prst="rect">
              <a:avLst/>
            </a:prstGeom>
          </p:spPr>
          <p:txBody>
            <a:bodyPr anchor="ctr" rtlCol="false" tIns="50800" lIns="50800" bIns="50800" rIns="50800"/>
            <a:lstStyle/>
            <a:p>
              <a:pPr algn="ctr">
                <a:lnSpc>
                  <a:spcPts val="3012"/>
                </a:lnSpc>
              </a:pPr>
            </a:p>
          </p:txBody>
        </p:sp>
      </p:grpSp>
      <p:grpSp>
        <p:nvGrpSpPr>
          <p:cNvPr name="Group 11" id="11"/>
          <p:cNvGrpSpPr/>
          <p:nvPr/>
        </p:nvGrpSpPr>
        <p:grpSpPr>
          <a:xfrm rot="0">
            <a:off x="1562436" y="1695586"/>
            <a:ext cx="2371922" cy="23719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012"/>
                </a:lnSpc>
              </a:pPr>
            </a:p>
          </p:txBody>
        </p:sp>
      </p:grpSp>
      <p:sp>
        <p:nvSpPr>
          <p:cNvPr name="Freeform 14" id="14"/>
          <p:cNvSpPr/>
          <p:nvPr/>
        </p:nvSpPr>
        <p:spPr>
          <a:xfrm flipH="false" flipV="false" rot="0">
            <a:off x="2110964" y="2246190"/>
            <a:ext cx="1274866" cy="1279665"/>
          </a:xfrm>
          <a:custGeom>
            <a:avLst/>
            <a:gdLst/>
            <a:ahLst/>
            <a:cxnLst/>
            <a:rect r="r" b="b" t="t" l="l"/>
            <a:pathLst>
              <a:path h="1279665" w="1274866">
                <a:moveTo>
                  <a:pt x="0" y="0"/>
                </a:moveTo>
                <a:lnTo>
                  <a:pt x="1274866" y="0"/>
                </a:lnTo>
                <a:lnTo>
                  <a:pt x="1274866" y="1279665"/>
                </a:lnTo>
                <a:lnTo>
                  <a:pt x="0" y="1279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261709" y="2189040"/>
            <a:ext cx="13480496" cy="1672822"/>
          </a:xfrm>
          <a:prstGeom prst="rect">
            <a:avLst/>
          </a:prstGeom>
        </p:spPr>
        <p:txBody>
          <a:bodyPr anchor="t" rtlCol="false" tIns="0" lIns="0" bIns="0" rIns="0">
            <a:spAutoFit/>
          </a:bodyPr>
          <a:lstStyle/>
          <a:p>
            <a:pPr algn="just" marL="0" indent="0" lvl="0">
              <a:lnSpc>
                <a:spcPts val="3347"/>
              </a:lnSpc>
              <a:spcBef>
                <a:spcPct val="0"/>
              </a:spcBef>
            </a:pPr>
            <a:r>
              <a:rPr lang="en-US" sz="2390">
                <a:solidFill>
                  <a:srgbClr val="5F6F52"/>
                </a:solidFill>
                <a:latin typeface="Gotham"/>
                <a:ea typeface="Gotham"/>
                <a:cs typeface="Gotham"/>
                <a:sym typeface="Gotham"/>
              </a:rPr>
              <a:t>There is a clear </a:t>
            </a:r>
            <a:r>
              <a:rPr lang="en-US" b="true" sz="2390">
                <a:solidFill>
                  <a:srgbClr val="5F6F52"/>
                </a:solidFill>
                <a:latin typeface="Gotham Bold"/>
                <a:ea typeface="Gotham Bold"/>
                <a:cs typeface="Gotham Bold"/>
                <a:sym typeface="Gotham Bold"/>
              </a:rPr>
              <a:t>peak in sales during November</a:t>
            </a:r>
            <a:r>
              <a:rPr lang="en-US" sz="2390">
                <a:solidFill>
                  <a:srgbClr val="5F6F52"/>
                </a:solidFill>
                <a:latin typeface="Gotham"/>
                <a:ea typeface="Gotham"/>
                <a:cs typeface="Gotham"/>
                <a:sym typeface="Gotham"/>
              </a:rPr>
              <a:t>, we can allocate </a:t>
            </a:r>
            <a:r>
              <a:rPr lang="en-US" b="true" sz="2390">
                <a:solidFill>
                  <a:srgbClr val="5F6F52"/>
                </a:solidFill>
                <a:latin typeface="Gotham Bold"/>
                <a:ea typeface="Gotham Bold"/>
                <a:cs typeface="Gotham Bold"/>
                <a:sym typeface="Gotham Bold"/>
              </a:rPr>
              <a:t>more staff and increase marketing efforts during this period to maximize profit</a:t>
            </a:r>
            <a:r>
              <a:rPr lang="en-US" sz="2390">
                <a:solidFill>
                  <a:srgbClr val="5F6F52"/>
                </a:solidFill>
                <a:latin typeface="Gotham"/>
                <a:ea typeface="Gotham"/>
                <a:cs typeface="Gotham"/>
                <a:sym typeface="Gotham"/>
              </a:rPr>
              <a:t>. Additionally, we can </a:t>
            </a:r>
            <a:r>
              <a:rPr lang="en-US" b="true" sz="2390">
                <a:solidFill>
                  <a:srgbClr val="5F6F52"/>
                </a:solidFill>
                <a:latin typeface="Gotham Bold"/>
                <a:ea typeface="Gotham Bold"/>
                <a:cs typeface="Gotham Bold"/>
                <a:sym typeface="Gotham Bold"/>
              </a:rPr>
              <a:t>push marketing between March and May</a:t>
            </a:r>
            <a:r>
              <a:rPr lang="en-US" sz="2390">
                <a:solidFill>
                  <a:srgbClr val="5F6F52"/>
                </a:solidFill>
                <a:latin typeface="Gotham"/>
                <a:ea typeface="Gotham"/>
                <a:cs typeface="Gotham"/>
                <a:sym typeface="Gotham"/>
              </a:rPr>
              <a:t> to </a:t>
            </a:r>
            <a:r>
              <a:rPr lang="en-US" b="true" sz="2390">
                <a:solidFill>
                  <a:srgbClr val="5F6F52"/>
                </a:solidFill>
                <a:latin typeface="Gotham Bold"/>
                <a:ea typeface="Gotham Bold"/>
                <a:cs typeface="Gotham Bold"/>
                <a:sym typeface="Gotham Bold"/>
              </a:rPr>
              <a:t>explore potential opportunities</a:t>
            </a:r>
            <a:r>
              <a:rPr lang="en-US" sz="2390">
                <a:solidFill>
                  <a:srgbClr val="5F6F52"/>
                </a:solidFill>
                <a:latin typeface="Gotham"/>
                <a:ea typeface="Gotham"/>
                <a:cs typeface="Gotham"/>
                <a:sym typeface="Gotham"/>
              </a:rPr>
              <a:t> and see whether it's </a:t>
            </a:r>
            <a:r>
              <a:rPr lang="en-US" b="true" sz="2390">
                <a:solidFill>
                  <a:srgbClr val="5F6F52"/>
                </a:solidFill>
                <a:latin typeface="Gotham Bold"/>
                <a:ea typeface="Gotham Bold"/>
                <a:cs typeface="Gotham Bold"/>
                <a:sym typeface="Gotham Bold"/>
              </a:rPr>
              <a:t>worth investing further</a:t>
            </a:r>
            <a:r>
              <a:rPr lang="en-US" sz="2390">
                <a:solidFill>
                  <a:srgbClr val="5F6F52"/>
                </a:solidFill>
                <a:latin typeface="Gotham"/>
                <a:ea typeface="Gotham"/>
                <a:cs typeface="Gotham"/>
                <a:sym typeface="Gotham"/>
              </a:rPr>
              <a:t> to boost sales during this timeframe.</a:t>
            </a:r>
          </a:p>
        </p:txBody>
      </p:sp>
      <p:sp>
        <p:nvSpPr>
          <p:cNvPr name="TextBox 16" id="16"/>
          <p:cNvSpPr txBox="true"/>
          <p:nvPr/>
        </p:nvSpPr>
        <p:spPr>
          <a:xfrm rot="0">
            <a:off x="4261709" y="1738394"/>
            <a:ext cx="8614183" cy="480476"/>
          </a:xfrm>
          <a:prstGeom prst="rect">
            <a:avLst/>
          </a:prstGeom>
        </p:spPr>
        <p:txBody>
          <a:bodyPr anchor="t" rtlCol="false" tIns="0" lIns="0" bIns="0" rIns="0">
            <a:spAutoFit/>
          </a:bodyPr>
          <a:lstStyle/>
          <a:p>
            <a:pPr algn="l" marL="0" indent="0" lvl="0">
              <a:lnSpc>
                <a:spcPts val="3967"/>
              </a:lnSpc>
              <a:spcBef>
                <a:spcPct val="0"/>
              </a:spcBef>
            </a:pPr>
            <a:r>
              <a:rPr lang="en-US" b="true" sz="2833">
                <a:solidFill>
                  <a:srgbClr val="5F6F52"/>
                </a:solidFill>
                <a:latin typeface="Gotham Bold"/>
                <a:ea typeface="Gotham Bold"/>
                <a:cs typeface="Gotham Bold"/>
                <a:sym typeface="Gotham Bold"/>
              </a:rPr>
              <a:t>Seasonal Optimization</a:t>
            </a:r>
          </a:p>
        </p:txBody>
      </p:sp>
      <p:sp>
        <p:nvSpPr>
          <p:cNvPr name="TextBox 17" id="17"/>
          <p:cNvSpPr txBox="true"/>
          <p:nvPr/>
        </p:nvSpPr>
        <p:spPr>
          <a:xfrm rot="0">
            <a:off x="1028700" y="664346"/>
            <a:ext cx="15080201" cy="840740"/>
          </a:xfrm>
          <a:prstGeom prst="rect">
            <a:avLst/>
          </a:prstGeom>
        </p:spPr>
        <p:txBody>
          <a:bodyPr anchor="t" rtlCol="false" tIns="0" lIns="0" bIns="0" rIns="0">
            <a:spAutoFit/>
          </a:bodyPr>
          <a:lstStyle/>
          <a:p>
            <a:pPr algn="l" marL="0" indent="0" lvl="0">
              <a:lnSpc>
                <a:spcPts val="6654"/>
              </a:lnSpc>
            </a:pPr>
            <a:r>
              <a:rPr lang="en-US" sz="5499">
                <a:solidFill>
                  <a:srgbClr val="5F6F52"/>
                </a:solidFill>
                <a:latin typeface="Sunborn"/>
                <a:ea typeface="Sunborn"/>
                <a:cs typeface="Sunborn"/>
                <a:sym typeface="Sunborn"/>
              </a:rPr>
              <a:t>insight &amp; Recommendation</a:t>
            </a:r>
          </a:p>
        </p:txBody>
      </p:sp>
      <p:grpSp>
        <p:nvGrpSpPr>
          <p:cNvPr name="Group 18" id="18"/>
          <p:cNvGrpSpPr/>
          <p:nvPr/>
        </p:nvGrpSpPr>
        <p:grpSpPr>
          <a:xfrm rot="0">
            <a:off x="13487639" y="512016"/>
            <a:ext cx="5916352" cy="704709"/>
            <a:chOff x="0" y="0"/>
            <a:chExt cx="7888470" cy="939612"/>
          </a:xfrm>
        </p:grpSpPr>
        <p:sp>
          <p:nvSpPr>
            <p:cNvPr name="Freeform 19" id="19"/>
            <p:cNvSpPr/>
            <p:nvPr/>
          </p:nvSpPr>
          <p:spPr>
            <a:xfrm flipH="false" flipV="true" rot="5400000">
              <a:off x="597935"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true" rot="5400000">
              <a:off x="4389493"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2559364"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true" rot="5400000">
              <a:off x="6350922"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3" id="23"/>
          <p:cNvGrpSpPr/>
          <p:nvPr/>
        </p:nvGrpSpPr>
        <p:grpSpPr>
          <a:xfrm rot="0">
            <a:off x="2748397" y="4262630"/>
            <a:ext cx="15192320" cy="2371922"/>
            <a:chOff x="0" y="0"/>
            <a:chExt cx="5206038" cy="812800"/>
          </a:xfrm>
        </p:grpSpPr>
        <p:sp>
          <p:nvSpPr>
            <p:cNvPr name="Freeform 24" id="24"/>
            <p:cNvSpPr/>
            <p:nvPr/>
          </p:nvSpPr>
          <p:spPr>
            <a:xfrm flipH="false" flipV="false" rot="0">
              <a:off x="0" y="0"/>
              <a:ext cx="5206038" cy="812800"/>
            </a:xfrm>
            <a:custGeom>
              <a:avLst/>
              <a:gdLst/>
              <a:ahLst/>
              <a:cxnLst/>
              <a:rect r="r" b="b" t="t" l="l"/>
              <a:pathLst>
                <a:path h="812800" w="5206038">
                  <a:moveTo>
                    <a:pt x="0" y="0"/>
                  </a:moveTo>
                  <a:lnTo>
                    <a:pt x="5206038" y="0"/>
                  </a:lnTo>
                  <a:lnTo>
                    <a:pt x="5206038" y="812800"/>
                  </a:lnTo>
                  <a:lnTo>
                    <a:pt x="0" y="812800"/>
                  </a:lnTo>
                  <a:close/>
                </a:path>
              </a:pathLst>
            </a:custGeom>
            <a:solidFill>
              <a:srgbClr val="D6DAC8"/>
            </a:solidFill>
          </p:spPr>
        </p:sp>
        <p:sp>
          <p:nvSpPr>
            <p:cNvPr name="TextBox 25" id="25"/>
            <p:cNvSpPr txBox="true"/>
            <p:nvPr/>
          </p:nvSpPr>
          <p:spPr>
            <a:xfrm>
              <a:off x="0" y="-47625"/>
              <a:ext cx="5206038" cy="860425"/>
            </a:xfrm>
            <a:prstGeom prst="rect">
              <a:avLst/>
            </a:prstGeom>
          </p:spPr>
          <p:txBody>
            <a:bodyPr anchor="ctr" rtlCol="false" tIns="50800" lIns="50800" bIns="50800" rIns="50800"/>
            <a:lstStyle/>
            <a:p>
              <a:pPr algn="ctr">
                <a:lnSpc>
                  <a:spcPts val="3012"/>
                </a:lnSpc>
              </a:pPr>
            </a:p>
          </p:txBody>
        </p:sp>
      </p:grpSp>
      <p:grpSp>
        <p:nvGrpSpPr>
          <p:cNvPr name="Group 26" id="26"/>
          <p:cNvGrpSpPr/>
          <p:nvPr/>
        </p:nvGrpSpPr>
        <p:grpSpPr>
          <a:xfrm rot="0">
            <a:off x="1562436" y="4262630"/>
            <a:ext cx="2371922" cy="237192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3012"/>
                </a:lnSpc>
              </a:pPr>
            </a:p>
          </p:txBody>
        </p:sp>
      </p:grpSp>
      <p:sp>
        <p:nvSpPr>
          <p:cNvPr name="Freeform 29" id="29"/>
          <p:cNvSpPr/>
          <p:nvPr/>
        </p:nvSpPr>
        <p:spPr>
          <a:xfrm flipH="false" flipV="false" rot="0">
            <a:off x="2110964" y="4813235"/>
            <a:ext cx="1274866" cy="1279665"/>
          </a:xfrm>
          <a:custGeom>
            <a:avLst/>
            <a:gdLst/>
            <a:ahLst/>
            <a:cxnLst/>
            <a:rect r="r" b="b" t="t" l="l"/>
            <a:pathLst>
              <a:path h="1279665" w="1274866">
                <a:moveTo>
                  <a:pt x="0" y="0"/>
                </a:moveTo>
                <a:lnTo>
                  <a:pt x="1274866" y="0"/>
                </a:lnTo>
                <a:lnTo>
                  <a:pt x="1274866" y="1279665"/>
                </a:lnTo>
                <a:lnTo>
                  <a:pt x="0" y="1279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0" id="30"/>
          <p:cNvSpPr txBox="true"/>
          <p:nvPr/>
        </p:nvSpPr>
        <p:spPr>
          <a:xfrm rot="0">
            <a:off x="4261709" y="4756085"/>
            <a:ext cx="13679008" cy="1672822"/>
          </a:xfrm>
          <a:prstGeom prst="rect">
            <a:avLst/>
          </a:prstGeom>
        </p:spPr>
        <p:txBody>
          <a:bodyPr anchor="t" rtlCol="false" tIns="0" lIns="0" bIns="0" rIns="0">
            <a:spAutoFit/>
          </a:bodyPr>
          <a:lstStyle/>
          <a:p>
            <a:pPr algn="just" marL="0" indent="0" lvl="0">
              <a:lnSpc>
                <a:spcPts val="3347"/>
              </a:lnSpc>
              <a:spcBef>
                <a:spcPct val="0"/>
              </a:spcBef>
            </a:pPr>
            <a:r>
              <a:rPr lang="en-US" sz="2390">
                <a:solidFill>
                  <a:srgbClr val="5F6F52"/>
                </a:solidFill>
                <a:latin typeface="Gotham"/>
                <a:ea typeface="Gotham"/>
                <a:cs typeface="Gotham"/>
                <a:sym typeface="Gotham"/>
              </a:rPr>
              <a:t>While having a large portion of sales from one group is beneficial, we should </a:t>
            </a:r>
            <a:r>
              <a:rPr lang="en-US" b="true" sz="2390">
                <a:solidFill>
                  <a:srgbClr val="5F6F52"/>
                </a:solidFill>
                <a:latin typeface="Gotham Bold"/>
                <a:ea typeface="Gotham Bold"/>
                <a:cs typeface="Gotham Bold"/>
                <a:sym typeface="Gotham Bold"/>
              </a:rPr>
              <a:t>encourage other segments to contribute more by implementing targeted marketing strategies for each group</a:t>
            </a:r>
            <a:r>
              <a:rPr lang="en-US" sz="2390">
                <a:solidFill>
                  <a:srgbClr val="5F6F52"/>
                </a:solidFill>
                <a:latin typeface="Gotham"/>
                <a:ea typeface="Gotham"/>
                <a:cs typeface="Gotham"/>
                <a:sym typeface="Gotham"/>
              </a:rPr>
              <a:t>. We should also </a:t>
            </a:r>
            <a:r>
              <a:rPr lang="en-US" b="true" sz="2390">
                <a:solidFill>
                  <a:srgbClr val="5F6F52"/>
                </a:solidFill>
                <a:latin typeface="Gotham Bold"/>
                <a:ea typeface="Gotham Bold"/>
                <a:cs typeface="Gotham Bold"/>
                <a:sym typeface="Gotham Bold"/>
              </a:rPr>
              <a:t>keep the Champions engaged by loyalty program,</a:t>
            </a:r>
            <a:r>
              <a:rPr lang="en-US" sz="2390">
                <a:solidFill>
                  <a:srgbClr val="5F6F52"/>
                </a:solidFill>
                <a:latin typeface="Gotham"/>
                <a:ea typeface="Gotham"/>
                <a:cs typeface="Gotham"/>
                <a:sym typeface="Gotham"/>
              </a:rPr>
              <a:t> personalized offers, premium support and such.</a:t>
            </a:r>
          </a:p>
        </p:txBody>
      </p:sp>
      <p:sp>
        <p:nvSpPr>
          <p:cNvPr name="TextBox 31" id="31"/>
          <p:cNvSpPr txBox="true"/>
          <p:nvPr/>
        </p:nvSpPr>
        <p:spPr>
          <a:xfrm rot="0">
            <a:off x="4261709" y="4305439"/>
            <a:ext cx="8614183" cy="480476"/>
          </a:xfrm>
          <a:prstGeom prst="rect">
            <a:avLst/>
          </a:prstGeom>
        </p:spPr>
        <p:txBody>
          <a:bodyPr anchor="t" rtlCol="false" tIns="0" lIns="0" bIns="0" rIns="0">
            <a:spAutoFit/>
          </a:bodyPr>
          <a:lstStyle/>
          <a:p>
            <a:pPr algn="l" marL="0" indent="0" lvl="0">
              <a:lnSpc>
                <a:spcPts val="3967"/>
              </a:lnSpc>
              <a:spcBef>
                <a:spcPct val="0"/>
              </a:spcBef>
            </a:pPr>
            <a:r>
              <a:rPr lang="en-US" b="true" sz="2833">
                <a:solidFill>
                  <a:srgbClr val="5F6F52"/>
                </a:solidFill>
                <a:latin typeface="Gotham Bold"/>
                <a:ea typeface="Gotham Bold"/>
                <a:cs typeface="Gotham Bold"/>
                <a:sym typeface="Gotham Bold"/>
              </a:rPr>
              <a:t>Segment-Specific Marketing</a:t>
            </a:r>
          </a:p>
        </p:txBody>
      </p:sp>
      <p:grpSp>
        <p:nvGrpSpPr>
          <p:cNvPr name="Group 32" id="32"/>
          <p:cNvGrpSpPr/>
          <p:nvPr/>
        </p:nvGrpSpPr>
        <p:grpSpPr>
          <a:xfrm rot="0">
            <a:off x="2748397" y="6886378"/>
            <a:ext cx="15192320" cy="2371922"/>
            <a:chOff x="0" y="0"/>
            <a:chExt cx="5206038" cy="812800"/>
          </a:xfrm>
        </p:grpSpPr>
        <p:sp>
          <p:nvSpPr>
            <p:cNvPr name="Freeform 33" id="33"/>
            <p:cNvSpPr/>
            <p:nvPr/>
          </p:nvSpPr>
          <p:spPr>
            <a:xfrm flipH="false" flipV="false" rot="0">
              <a:off x="0" y="0"/>
              <a:ext cx="5206038" cy="812800"/>
            </a:xfrm>
            <a:custGeom>
              <a:avLst/>
              <a:gdLst/>
              <a:ahLst/>
              <a:cxnLst/>
              <a:rect r="r" b="b" t="t" l="l"/>
              <a:pathLst>
                <a:path h="812800" w="5206038">
                  <a:moveTo>
                    <a:pt x="0" y="0"/>
                  </a:moveTo>
                  <a:lnTo>
                    <a:pt x="5206038" y="0"/>
                  </a:lnTo>
                  <a:lnTo>
                    <a:pt x="5206038" y="812800"/>
                  </a:lnTo>
                  <a:lnTo>
                    <a:pt x="0" y="812800"/>
                  </a:lnTo>
                  <a:close/>
                </a:path>
              </a:pathLst>
            </a:custGeom>
            <a:solidFill>
              <a:srgbClr val="D6DAC8"/>
            </a:solidFill>
          </p:spPr>
        </p:sp>
        <p:sp>
          <p:nvSpPr>
            <p:cNvPr name="TextBox 34" id="34"/>
            <p:cNvSpPr txBox="true"/>
            <p:nvPr/>
          </p:nvSpPr>
          <p:spPr>
            <a:xfrm>
              <a:off x="0" y="-47625"/>
              <a:ext cx="5206038" cy="860425"/>
            </a:xfrm>
            <a:prstGeom prst="rect">
              <a:avLst/>
            </a:prstGeom>
          </p:spPr>
          <p:txBody>
            <a:bodyPr anchor="ctr" rtlCol="false" tIns="50800" lIns="50800" bIns="50800" rIns="50800"/>
            <a:lstStyle/>
            <a:p>
              <a:pPr algn="ctr">
                <a:lnSpc>
                  <a:spcPts val="3012"/>
                </a:lnSpc>
              </a:pPr>
            </a:p>
          </p:txBody>
        </p:sp>
      </p:grpSp>
      <p:grpSp>
        <p:nvGrpSpPr>
          <p:cNvPr name="Group 35" id="35"/>
          <p:cNvGrpSpPr/>
          <p:nvPr/>
        </p:nvGrpSpPr>
        <p:grpSpPr>
          <a:xfrm rot="0">
            <a:off x="1562436" y="6886378"/>
            <a:ext cx="2371922" cy="237192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37" id="37"/>
            <p:cNvSpPr txBox="true"/>
            <p:nvPr/>
          </p:nvSpPr>
          <p:spPr>
            <a:xfrm>
              <a:off x="76200" y="28575"/>
              <a:ext cx="660400" cy="708025"/>
            </a:xfrm>
            <a:prstGeom prst="rect">
              <a:avLst/>
            </a:prstGeom>
          </p:spPr>
          <p:txBody>
            <a:bodyPr anchor="ctr" rtlCol="false" tIns="50800" lIns="50800" bIns="50800" rIns="50800"/>
            <a:lstStyle/>
            <a:p>
              <a:pPr algn="ctr">
                <a:lnSpc>
                  <a:spcPts val="3012"/>
                </a:lnSpc>
              </a:pPr>
            </a:p>
          </p:txBody>
        </p:sp>
      </p:grpSp>
      <p:sp>
        <p:nvSpPr>
          <p:cNvPr name="Freeform 38" id="38"/>
          <p:cNvSpPr/>
          <p:nvPr/>
        </p:nvSpPr>
        <p:spPr>
          <a:xfrm flipH="false" flipV="false" rot="0">
            <a:off x="2110964" y="7436983"/>
            <a:ext cx="1274866" cy="1279665"/>
          </a:xfrm>
          <a:custGeom>
            <a:avLst/>
            <a:gdLst/>
            <a:ahLst/>
            <a:cxnLst/>
            <a:rect r="r" b="b" t="t" l="l"/>
            <a:pathLst>
              <a:path h="1279665" w="1274866">
                <a:moveTo>
                  <a:pt x="0" y="0"/>
                </a:moveTo>
                <a:lnTo>
                  <a:pt x="1274866" y="0"/>
                </a:lnTo>
                <a:lnTo>
                  <a:pt x="1274866" y="1279665"/>
                </a:lnTo>
                <a:lnTo>
                  <a:pt x="0" y="1279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9" id="39"/>
          <p:cNvSpPr txBox="true"/>
          <p:nvPr/>
        </p:nvSpPr>
        <p:spPr>
          <a:xfrm rot="0">
            <a:off x="4261709" y="7379833"/>
            <a:ext cx="13480496" cy="1672822"/>
          </a:xfrm>
          <a:prstGeom prst="rect">
            <a:avLst/>
          </a:prstGeom>
        </p:spPr>
        <p:txBody>
          <a:bodyPr anchor="t" rtlCol="false" tIns="0" lIns="0" bIns="0" rIns="0">
            <a:spAutoFit/>
          </a:bodyPr>
          <a:lstStyle/>
          <a:p>
            <a:pPr algn="just" marL="0" indent="0" lvl="0">
              <a:lnSpc>
                <a:spcPts val="3347"/>
              </a:lnSpc>
              <a:spcBef>
                <a:spcPct val="0"/>
              </a:spcBef>
            </a:pPr>
            <a:r>
              <a:rPr lang="en-US" sz="2390">
                <a:solidFill>
                  <a:srgbClr val="5F6F52"/>
                </a:solidFill>
                <a:latin typeface="Gotham"/>
                <a:ea typeface="Gotham"/>
                <a:cs typeface="Gotham"/>
                <a:sym typeface="Gotham"/>
              </a:rPr>
              <a:t>Since the </a:t>
            </a:r>
            <a:r>
              <a:rPr lang="en-US" b="true" sz="2390">
                <a:solidFill>
                  <a:srgbClr val="5F6F52"/>
                </a:solidFill>
                <a:latin typeface="Gotham Bold"/>
                <a:ea typeface="Gotham Bold"/>
                <a:cs typeface="Gotham Bold"/>
                <a:sym typeface="Gotham Bold"/>
              </a:rPr>
              <a:t>Easypay</a:t>
            </a:r>
            <a:r>
              <a:rPr lang="en-US" sz="2390">
                <a:solidFill>
                  <a:srgbClr val="5F6F52"/>
                </a:solidFill>
                <a:latin typeface="Gotham"/>
                <a:ea typeface="Gotham"/>
                <a:cs typeface="Gotham"/>
                <a:sym typeface="Gotham"/>
              </a:rPr>
              <a:t> payment method contributes the most to sales, we should </a:t>
            </a:r>
            <a:r>
              <a:rPr lang="en-US" b="true" sz="2390">
                <a:solidFill>
                  <a:srgbClr val="5F6F52"/>
                </a:solidFill>
                <a:latin typeface="Gotham Bold"/>
                <a:ea typeface="Gotham Bold"/>
                <a:cs typeface="Gotham Bold"/>
                <a:sym typeface="Gotham Bold"/>
              </a:rPr>
              <a:t>integrate it into the system and refine it for smoother transactions</a:t>
            </a:r>
            <a:r>
              <a:rPr lang="en-US" sz="2390">
                <a:solidFill>
                  <a:srgbClr val="5F6F52"/>
                </a:solidFill>
                <a:latin typeface="Gotham"/>
                <a:ea typeface="Gotham"/>
                <a:cs typeface="Gotham"/>
                <a:sym typeface="Gotham"/>
              </a:rPr>
              <a:t>. Additionally, we should </a:t>
            </a:r>
            <a:r>
              <a:rPr lang="en-US" b="true" sz="2390">
                <a:solidFill>
                  <a:srgbClr val="5F6F52"/>
                </a:solidFill>
                <a:latin typeface="Gotham Bold"/>
                <a:ea typeface="Gotham Bold"/>
                <a:cs typeface="Gotham Bold"/>
                <a:sym typeface="Gotham Bold"/>
              </a:rPr>
              <a:t>analyze</a:t>
            </a:r>
            <a:r>
              <a:rPr lang="en-US" sz="2390">
                <a:solidFill>
                  <a:srgbClr val="5F6F52"/>
                </a:solidFill>
                <a:latin typeface="Gotham"/>
                <a:ea typeface="Gotham"/>
                <a:cs typeface="Gotham"/>
                <a:sym typeface="Gotham"/>
              </a:rPr>
              <a:t> why customers using </a:t>
            </a:r>
            <a:r>
              <a:rPr lang="en-US" b="true" sz="2390">
                <a:solidFill>
                  <a:srgbClr val="5F6F52"/>
                </a:solidFill>
                <a:latin typeface="Gotham Bold"/>
                <a:ea typeface="Gotham Bold"/>
                <a:cs typeface="Gotham Bold"/>
                <a:sym typeface="Gotham Bold"/>
              </a:rPr>
              <a:t>this method tend to spend more </a:t>
            </a:r>
            <a:r>
              <a:rPr lang="en-US" sz="2390">
                <a:solidFill>
                  <a:srgbClr val="5F6F52"/>
                </a:solidFill>
                <a:latin typeface="Gotham"/>
                <a:ea typeface="Gotham"/>
                <a:cs typeface="Gotham"/>
                <a:sym typeface="Gotham"/>
              </a:rPr>
              <a:t>and </a:t>
            </a:r>
            <a:r>
              <a:rPr lang="en-US" b="true" sz="2390">
                <a:solidFill>
                  <a:srgbClr val="5F6F52"/>
                </a:solidFill>
                <a:latin typeface="Gotham Bold"/>
                <a:ea typeface="Gotham Bold"/>
                <a:cs typeface="Gotham Bold"/>
                <a:sym typeface="Gotham Bold"/>
              </a:rPr>
              <a:t>use those insights as a benchmark to enhance other payment options.</a:t>
            </a:r>
          </a:p>
        </p:txBody>
      </p:sp>
      <p:sp>
        <p:nvSpPr>
          <p:cNvPr name="TextBox 40" id="40"/>
          <p:cNvSpPr txBox="true"/>
          <p:nvPr/>
        </p:nvSpPr>
        <p:spPr>
          <a:xfrm rot="0">
            <a:off x="4261709" y="6929186"/>
            <a:ext cx="8614183" cy="480476"/>
          </a:xfrm>
          <a:prstGeom prst="rect">
            <a:avLst/>
          </a:prstGeom>
        </p:spPr>
        <p:txBody>
          <a:bodyPr anchor="t" rtlCol="false" tIns="0" lIns="0" bIns="0" rIns="0">
            <a:spAutoFit/>
          </a:bodyPr>
          <a:lstStyle/>
          <a:p>
            <a:pPr algn="l" marL="0" indent="0" lvl="0">
              <a:lnSpc>
                <a:spcPts val="3967"/>
              </a:lnSpc>
              <a:spcBef>
                <a:spcPct val="0"/>
              </a:spcBef>
            </a:pPr>
            <a:r>
              <a:rPr lang="en-US" b="true" sz="2833">
                <a:solidFill>
                  <a:srgbClr val="5F6F52"/>
                </a:solidFill>
                <a:latin typeface="Gotham Bold"/>
                <a:ea typeface="Gotham Bold"/>
                <a:cs typeface="Gotham Bold"/>
                <a:sym typeface="Gotham Bold"/>
              </a:rPr>
              <a:t>Improve Payment Options </a:t>
            </a:r>
          </a:p>
        </p:txBody>
      </p:sp>
      <p:grpSp>
        <p:nvGrpSpPr>
          <p:cNvPr name="Group 41" id="41"/>
          <p:cNvGrpSpPr/>
          <p:nvPr/>
        </p:nvGrpSpPr>
        <p:grpSpPr>
          <a:xfrm rot="0">
            <a:off x="1028700" y="1400311"/>
            <a:ext cx="10465798" cy="47625"/>
            <a:chOff x="0" y="0"/>
            <a:chExt cx="2756424" cy="12543"/>
          </a:xfrm>
        </p:grpSpPr>
        <p:sp>
          <p:nvSpPr>
            <p:cNvPr name="Freeform 42" id="42"/>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43" id="43"/>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44" id="44"/>
          <p:cNvGrpSpPr/>
          <p:nvPr/>
        </p:nvGrpSpPr>
        <p:grpSpPr>
          <a:xfrm rot="5400000">
            <a:off x="-2281831" y="10459581"/>
            <a:ext cx="5916352" cy="704709"/>
            <a:chOff x="0" y="0"/>
            <a:chExt cx="7888470" cy="939612"/>
          </a:xfrm>
        </p:grpSpPr>
        <p:sp>
          <p:nvSpPr>
            <p:cNvPr name="Freeform 45" id="45"/>
            <p:cNvSpPr/>
            <p:nvPr/>
          </p:nvSpPr>
          <p:spPr>
            <a:xfrm flipH="false" flipV="true" rot="5400000">
              <a:off x="597935"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6" id="46"/>
            <p:cNvSpPr/>
            <p:nvPr/>
          </p:nvSpPr>
          <p:spPr>
            <a:xfrm flipH="false" flipV="true" rot="5400000">
              <a:off x="4389493"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7" id="47"/>
            <p:cNvSpPr/>
            <p:nvPr/>
          </p:nvSpPr>
          <p:spPr>
            <a:xfrm flipH="true" flipV="true" rot="5400000">
              <a:off x="2559364"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8" id="48"/>
            <p:cNvSpPr/>
            <p:nvPr/>
          </p:nvSpPr>
          <p:spPr>
            <a:xfrm flipH="true" flipV="true" rot="5400000">
              <a:off x="6350922"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49" id="49"/>
          <p:cNvGrpSpPr/>
          <p:nvPr/>
        </p:nvGrpSpPr>
        <p:grpSpPr>
          <a:xfrm rot="0">
            <a:off x="2748397" y="9210675"/>
            <a:ext cx="10465798" cy="47625"/>
            <a:chOff x="0" y="0"/>
            <a:chExt cx="2756424" cy="12543"/>
          </a:xfrm>
        </p:grpSpPr>
        <p:sp>
          <p:nvSpPr>
            <p:cNvPr name="Freeform 50" id="50"/>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51" id="51"/>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52" id="52"/>
          <p:cNvGrpSpPr/>
          <p:nvPr/>
        </p:nvGrpSpPr>
        <p:grpSpPr>
          <a:xfrm rot="0">
            <a:off x="2748397" y="4019883"/>
            <a:ext cx="10465798" cy="47625"/>
            <a:chOff x="0" y="0"/>
            <a:chExt cx="2756424" cy="12543"/>
          </a:xfrm>
        </p:grpSpPr>
        <p:sp>
          <p:nvSpPr>
            <p:cNvPr name="Freeform 53" id="53"/>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54" id="54"/>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55" id="55"/>
          <p:cNvGrpSpPr/>
          <p:nvPr/>
        </p:nvGrpSpPr>
        <p:grpSpPr>
          <a:xfrm rot="0">
            <a:off x="2748397" y="6586927"/>
            <a:ext cx="10465798" cy="47625"/>
            <a:chOff x="0" y="0"/>
            <a:chExt cx="2756424" cy="12543"/>
          </a:xfrm>
        </p:grpSpPr>
        <p:sp>
          <p:nvSpPr>
            <p:cNvPr name="Freeform 56" id="56"/>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57" id="57"/>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942396"/>
            <a:ext cx="416467" cy="631808"/>
          </a:xfrm>
          <a:custGeom>
            <a:avLst/>
            <a:gdLst/>
            <a:ahLst/>
            <a:cxnLst/>
            <a:rect r="r" b="b" t="t" l="l"/>
            <a:pathLst>
              <a:path h="631808" w="416467">
                <a:moveTo>
                  <a:pt x="0" y="0"/>
                </a:moveTo>
                <a:lnTo>
                  <a:pt x="416467" y="0"/>
                </a:lnTo>
                <a:lnTo>
                  <a:pt x="416467" y="631808"/>
                </a:lnTo>
                <a:lnTo>
                  <a:pt x="0" y="631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918385" y="-275746"/>
            <a:ext cx="10540985" cy="10688023"/>
            <a:chOff x="0" y="0"/>
            <a:chExt cx="2776226" cy="2814953"/>
          </a:xfrm>
        </p:grpSpPr>
        <p:sp>
          <p:nvSpPr>
            <p:cNvPr name="Freeform 4" id="4"/>
            <p:cNvSpPr/>
            <p:nvPr/>
          </p:nvSpPr>
          <p:spPr>
            <a:xfrm flipH="false" flipV="false" rot="0">
              <a:off x="0" y="0"/>
              <a:ext cx="2776226" cy="2814953"/>
            </a:xfrm>
            <a:custGeom>
              <a:avLst/>
              <a:gdLst/>
              <a:ahLst/>
              <a:cxnLst/>
              <a:rect r="r" b="b" t="t" l="l"/>
              <a:pathLst>
                <a:path h="2814953" w="2776226">
                  <a:moveTo>
                    <a:pt x="0" y="0"/>
                  </a:moveTo>
                  <a:lnTo>
                    <a:pt x="2776226" y="0"/>
                  </a:lnTo>
                  <a:lnTo>
                    <a:pt x="2776226" y="2814953"/>
                  </a:lnTo>
                  <a:lnTo>
                    <a:pt x="0" y="2814953"/>
                  </a:lnTo>
                  <a:close/>
                </a:path>
              </a:pathLst>
            </a:custGeom>
            <a:solidFill>
              <a:srgbClr val="D6DAC8"/>
            </a:solidFill>
          </p:spPr>
        </p:sp>
        <p:sp>
          <p:nvSpPr>
            <p:cNvPr name="TextBox 5" id="5"/>
            <p:cNvSpPr txBox="true"/>
            <p:nvPr/>
          </p:nvSpPr>
          <p:spPr>
            <a:xfrm>
              <a:off x="0" y="-47625"/>
              <a:ext cx="2776226" cy="2862578"/>
            </a:xfrm>
            <a:prstGeom prst="rect">
              <a:avLst/>
            </a:prstGeom>
          </p:spPr>
          <p:txBody>
            <a:bodyPr anchor="ctr" rtlCol="false" tIns="50800" lIns="50800" bIns="50800" rIns="50800"/>
            <a:lstStyle/>
            <a:p>
              <a:pPr algn="ctr">
                <a:lnSpc>
                  <a:spcPts val="3012"/>
                </a:lnSpc>
              </a:pPr>
            </a:p>
          </p:txBody>
        </p:sp>
      </p:grpSp>
      <p:grpSp>
        <p:nvGrpSpPr>
          <p:cNvPr name="Group 6" id="6"/>
          <p:cNvGrpSpPr/>
          <p:nvPr/>
        </p:nvGrpSpPr>
        <p:grpSpPr>
          <a:xfrm rot="0">
            <a:off x="8372475" y="610914"/>
            <a:ext cx="1543050" cy="154305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8" id="8"/>
            <p:cNvSpPr txBox="true"/>
            <p:nvPr/>
          </p:nvSpPr>
          <p:spPr>
            <a:xfrm>
              <a:off x="76200" y="-28575"/>
              <a:ext cx="660400" cy="765175"/>
            </a:xfrm>
            <a:prstGeom prst="rect">
              <a:avLst/>
            </a:prstGeom>
          </p:spPr>
          <p:txBody>
            <a:bodyPr anchor="ctr" rtlCol="false" tIns="50800" lIns="50800" bIns="50800" rIns="50800"/>
            <a:lstStyle/>
            <a:p>
              <a:pPr algn="ctr">
                <a:lnSpc>
                  <a:spcPts val="6932"/>
                </a:lnSpc>
              </a:pPr>
              <a:r>
                <a:rPr lang="en-US" b="true" sz="4951">
                  <a:solidFill>
                    <a:srgbClr val="FFFFFF"/>
                  </a:solidFill>
                  <a:latin typeface="Gotham Bold"/>
                  <a:ea typeface="Gotham Bold"/>
                  <a:cs typeface="Gotham Bold"/>
                  <a:sym typeface="Gotham Bold"/>
                </a:rPr>
                <a:t>01</a:t>
              </a:r>
            </a:p>
          </p:txBody>
        </p:sp>
      </p:grpSp>
      <p:grpSp>
        <p:nvGrpSpPr>
          <p:cNvPr name="Group 9" id="9"/>
          <p:cNvGrpSpPr/>
          <p:nvPr/>
        </p:nvGrpSpPr>
        <p:grpSpPr>
          <a:xfrm rot="0">
            <a:off x="8372475" y="2491444"/>
            <a:ext cx="1543050" cy="154305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11" id="11"/>
            <p:cNvSpPr txBox="true"/>
            <p:nvPr/>
          </p:nvSpPr>
          <p:spPr>
            <a:xfrm>
              <a:off x="76200" y="-28575"/>
              <a:ext cx="660400" cy="765175"/>
            </a:xfrm>
            <a:prstGeom prst="rect">
              <a:avLst/>
            </a:prstGeom>
          </p:spPr>
          <p:txBody>
            <a:bodyPr anchor="ctr" rtlCol="false" tIns="50800" lIns="50800" bIns="50800" rIns="50800"/>
            <a:lstStyle/>
            <a:p>
              <a:pPr algn="ctr">
                <a:lnSpc>
                  <a:spcPts val="6932"/>
                </a:lnSpc>
              </a:pPr>
              <a:r>
                <a:rPr lang="en-US" b="true" sz="4951">
                  <a:solidFill>
                    <a:srgbClr val="FFFFFF"/>
                  </a:solidFill>
                  <a:latin typeface="Gotham Bold"/>
                  <a:ea typeface="Gotham Bold"/>
                  <a:cs typeface="Gotham Bold"/>
                  <a:sym typeface="Gotham Bold"/>
                </a:rPr>
                <a:t>02</a:t>
              </a:r>
            </a:p>
          </p:txBody>
        </p:sp>
      </p:grpSp>
      <p:grpSp>
        <p:nvGrpSpPr>
          <p:cNvPr name="Group 12" id="12"/>
          <p:cNvGrpSpPr/>
          <p:nvPr/>
        </p:nvGrpSpPr>
        <p:grpSpPr>
          <a:xfrm rot="0">
            <a:off x="8372475" y="4371975"/>
            <a:ext cx="1543050" cy="154305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14" id="14"/>
            <p:cNvSpPr txBox="true"/>
            <p:nvPr/>
          </p:nvSpPr>
          <p:spPr>
            <a:xfrm>
              <a:off x="76200" y="-28575"/>
              <a:ext cx="660400" cy="765175"/>
            </a:xfrm>
            <a:prstGeom prst="rect">
              <a:avLst/>
            </a:prstGeom>
          </p:spPr>
          <p:txBody>
            <a:bodyPr anchor="ctr" rtlCol="false" tIns="50800" lIns="50800" bIns="50800" rIns="50800"/>
            <a:lstStyle/>
            <a:p>
              <a:pPr algn="ctr">
                <a:lnSpc>
                  <a:spcPts val="6932"/>
                </a:lnSpc>
              </a:pPr>
              <a:r>
                <a:rPr lang="en-US" b="true" sz="4951">
                  <a:solidFill>
                    <a:srgbClr val="FFFFFF"/>
                  </a:solidFill>
                  <a:latin typeface="Gotham Bold"/>
                  <a:ea typeface="Gotham Bold"/>
                  <a:cs typeface="Gotham Bold"/>
                  <a:sym typeface="Gotham Bold"/>
                </a:rPr>
                <a:t>03</a:t>
              </a:r>
            </a:p>
          </p:txBody>
        </p:sp>
      </p:grpSp>
      <p:grpSp>
        <p:nvGrpSpPr>
          <p:cNvPr name="Group 15" id="15"/>
          <p:cNvGrpSpPr/>
          <p:nvPr/>
        </p:nvGrpSpPr>
        <p:grpSpPr>
          <a:xfrm rot="0">
            <a:off x="8372475" y="6252506"/>
            <a:ext cx="1543050" cy="154305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17" id="17"/>
            <p:cNvSpPr txBox="true"/>
            <p:nvPr/>
          </p:nvSpPr>
          <p:spPr>
            <a:xfrm>
              <a:off x="76200" y="-28575"/>
              <a:ext cx="660400" cy="765175"/>
            </a:xfrm>
            <a:prstGeom prst="rect">
              <a:avLst/>
            </a:prstGeom>
          </p:spPr>
          <p:txBody>
            <a:bodyPr anchor="ctr" rtlCol="false" tIns="50800" lIns="50800" bIns="50800" rIns="50800"/>
            <a:lstStyle/>
            <a:p>
              <a:pPr algn="ctr">
                <a:lnSpc>
                  <a:spcPts val="6932"/>
                </a:lnSpc>
              </a:pPr>
              <a:r>
                <a:rPr lang="en-US" b="true" sz="4951">
                  <a:solidFill>
                    <a:srgbClr val="FFFFFF"/>
                  </a:solidFill>
                  <a:latin typeface="Gotham Bold"/>
                  <a:ea typeface="Gotham Bold"/>
                  <a:cs typeface="Gotham Bold"/>
                  <a:sym typeface="Gotham Bold"/>
                </a:rPr>
                <a:t>04</a:t>
              </a:r>
            </a:p>
          </p:txBody>
        </p:sp>
      </p:grpSp>
      <p:grpSp>
        <p:nvGrpSpPr>
          <p:cNvPr name="Group 18" id="18"/>
          <p:cNvGrpSpPr/>
          <p:nvPr/>
        </p:nvGrpSpPr>
        <p:grpSpPr>
          <a:xfrm rot="0">
            <a:off x="8372475" y="8133036"/>
            <a:ext cx="1543050" cy="154305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20" id="20"/>
            <p:cNvSpPr txBox="true"/>
            <p:nvPr/>
          </p:nvSpPr>
          <p:spPr>
            <a:xfrm>
              <a:off x="76200" y="-28575"/>
              <a:ext cx="660400" cy="765175"/>
            </a:xfrm>
            <a:prstGeom prst="rect">
              <a:avLst/>
            </a:prstGeom>
          </p:spPr>
          <p:txBody>
            <a:bodyPr anchor="ctr" rtlCol="false" tIns="50800" lIns="50800" bIns="50800" rIns="50800"/>
            <a:lstStyle/>
            <a:p>
              <a:pPr algn="ctr">
                <a:lnSpc>
                  <a:spcPts val="6932"/>
                </a:lnSpc>
              </a:pPr>
              <a:r>
                <a:rPr lang="en-US" b="true" sz="4951">
                  <a:solidFill>
                    <a:srgbClr val="FFFFFF"/>
                  </a:solidFill>
                  <a:latin typeface="Gotham Bold"/>
                  <a:ea typeface="Gotham Bold"/>
                  <a:cs typeface="Gotham Bold"/>
                  <a:sym typeface="Gotham Bold"/>
                </a:rPr>
                <a:t>05</a:t>
              </a:r>
            </a:p>
          </p:txBody>
        </p:sp>
      </p:grpSp>
      <p:sp>
        <p:nvSpPr>
          <p:cNvPr name="Freeform 21" id="21"/>
          <p:cNvSpPr/>
          <p:nvPr/>
        </p:nvSpPr>
        <p:spPr>
          <a:xfrm flipH="false" flipV="false" rot="0">
            <a:off x="1028700" y="869856"/>
            <a:ext cx="3874644" cy="1025166"/>
          </a:xfrm>
          <a:custGeom>
            <a:avLst/>
            <a:gdLst/>
            <a:ahLst/>
            <a:cxnLst/>
            <a:rect r="r" b="b" t="t" l="l"/>
            <a:pathLst>
              <a:path h="1025166" w="3874644">
                <a:moveTo>
                  <a:pt x="0" y="0"/>
                </a:moveTo>
                <a:lnTo>
                  <a:pt x="3874644" y="0"/>
                </a:lnTo>
                <a:lnTo>
                  <a:pt x="3874644" y="1025166"/>
                </a:lnTo>
                <a:lnTo>
                  <a:pt x="0" y="10251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10162687" y="1055092"/>
            <a:ext cx="7096613" cy="588019"/>
          </a:xfrm>
          <a:prstGeom prst="rect">
            <a:avLst/>
          </a:prstGeom>
        </p:spPr>
        <p:txBody>
          <a:bodyPr anchor="t" rtlCol="false" tIns="0" lIns="0" bIns="0" rIns="0">
            <a:spAutoFit/>
          </a:bodyPr>
          <a:lstStyle/>
          <a:p>
            <a:pPr algn="l" marL="0" indent="0" lvl="0">
              <a:lnSpc>
                <a:spcPts val="4864"/>
              </a:lnSpc>
            </a:pPr>
            <a:r>
              <a:rPr lang="en-US" b="true" sz="3474">
                <a:solidFill>
                  <a:srgbClr val="5F6F52"/>
                </a:solidFill>
                <a:latin typeface="Gotham Bold"/>
                <a:ea typeface="Gotham Bold"/>
                <a:cs typeface="Gotham Bold"/>
                <a:sym typeface="Gotham Bold"/>
              </a:rPr>
              <a:t>Introduction</a:t>
            </a:r>
          </a:p>
        </p:txBody>
      </p:sp>
      <p:sp>
        <p:nvSpPr>
          <p:cNvPr name="TextBox 23" id="23"/>
          <p:cNvSpPr txBox="true"/>
          <p:nvPr/>
        </p:nvSpPr>
        <p:spPr>
          <a:xfrm rot="0">
            <a:off x="10162687" y="2935622"/>
            <a:ext cx="7096613" cy="588019"/>
          </a:xfrm>
          <a:prstGeom prst="rect">
            <a:avLst/>
          </a:prstGeom>
        </p:spPr>
        <p:txBody>
          <a:bodyPr anchor="t" rtlCol="false" tIns="0" lIns="0" bIns="0" rIns="0">
            <a:spAutoFit/>
          </a:bodyPr>
          <a:lstStyle/>
          <a:p>
            <a:pPr algn="l" marL="0" indent="0" lvl="0">
              <a:lnSpc>
                <a:spcPts val="4864"/>
              </a:lnSpc>
            </a:pPr>
            <a:r>
              <a:rPr lang="en-US" b="true" sz="3474">
                <a:solidFill>
                  <a:srgbClr val="5F6F52"/>
                </a:solidFill>
                <a:latin typeface="Gotham Bold"/>
                <a:ea typeface="Gotham Bold"/>
                <a:cs typeface="Gotham Bold"/>
                <a:sym typeface="Gotham Bold"/>
              </a:rPr>
              <a:t>Previous Projects</a:t>
            </a:r>
          </a:p>
        </p:txBody>
      </p:sp>
      <p:sp>
        <p:nvSpPr>
          <p:cNvPr name="TextBox 24" id="24"/>
          <p:cNvSpPr txBox="true"/>
          <p:nvPr/>
        </p:nvSpPr>
        <p:spPr>
          <a:xfrm rot="0">
            <a:off x="10162687" y="4816153"/>
            <a:ext cx="7096613" cy="588019"/>
          </a:xfrm>
          <a:prstGeom prst="rect">
            <a:avLst/>
          </a:prstGeom>
        </p:spPr>
        <p:txBody>
          <a:bodyPr anchor="t" rtlCol="false" tIns="0" lIns="0" bIns="0" rIns="0">
            <a:spAutoFit/>
          </a:bodyPr>
          <a:lstStyle/>
          <a:p>
            <a:pPr algn="l" marL="0" indent="0" lvl="0">
              <a:lnSpc>
                <a:spcPts val="4864"/>
              </a:lnSpc>
            </a:pPr>
            <a:r>
              <a:rPr lang="en-US" b="true" sz="3474">
                <a:solidFill>
                  <a:srgbClr val="5F6F52"/>
                </a:solidFill>
                <a:latin typeface="Gotham Bold"/>
                <a:ea typeface="Gotham Bold"/>
                <a:cs typeface="Gotham Bold"/>
                <a:sym typeface="Gotham Bold"/>
              </a:rPr>
              <a:t>Main Project</a:t>
            </a:r>
          </a:p>
        </p:txBody>
      </p:sp>
      <p:sp>
        <p:nvSpPr>
          <p:cNvPr name="TextBox 25" id="25"/>
          <p:cNvSpPr txBox="true"/>
          <p:nvPr/>
        </p:nvSpPr>
        <p:spPr>
          <a:xfrm rot="0">
            <a:off x="10162687" y="6696683"/>
            <a:ext cx="7096613" cy="588019"/>
          </a:xfrm>
          <a:prstGeom prst="rect">
            <a:avLst/>
          </a:prstGeom>
        </p:spPr>
        <p:txBody>
          <a:bodyPr anchor="t" rtlCol="false" tIns="0" lIns="0" bIns="0" rIns="0">
            <a:spAutoFit/>
          </a:bodyPr>
          <a:lstStyle/>
          <a:p>
            <a:pPr algn="l" marL="0" indent="0" lvl="0">
              <a:lnSpc>
                <a:spcPts val="4864"/>
              </a:lnSpc>
            </a:pPr>
            <a:r>
              <a:rPr lang="en-US" b="true" sz="3474">
                <a:solidFill>
                  <a:srgbClr val="5F6F52"/>
                </a:solidFill>
                <a:latin typeface="Gotham Bold"/>
                <a:ea typeface="Gotham Bold"/>
                <a:cs typeface="Gotham Bold"/>
                <a:sym typeface="Gotham Bold"/>
              </a:rPr>
              <a:t>Findings</a:t>
            </a:r>
          </a:p>
        </p:txBody>
      </p:sp>
      <p:sp>
        <p:nvSpPr>
          <p:cNvPr name="TextBox 26" id="26"/>
          <p:cNvSpPr txBox="true"/>
          <p:nvPr/>
        </p:nvSpPr>
        <p:spPr>
          <a:xfrm rot="0">
            <a:off x="10162687" y="8577214"/>
            <a:ext cx="7096613" cy="588019"/>
          </a:xfrm>
          <a:prstGeom prst="rect">
            <a:avLst/>
          </a:prstGeom>
        </p:spPr>
        <p:txBody>
          <a:bodyPr anchor="t" rtlCol="false" tIns="0" lIns="0" bIns="0" rIns="0">
            <a:spAutoFit/>
          </a:bodyPr>
          <a:lstStyle/>
          <a:p>
            <a:pPr algn="l" marL="0" indent="0" lvl="0">
              <a:lnSpc>
                <a:spcPts val="4864"/>
              </a:lnSpc>
            </a:pPr>
            <a:r>
              <a:rPr lang="en-US" b="true" sz="3474">
                <a:solidFill>
                  <a:srgbClr val="5F6F52"/>
                </a:solidFill>
                <a:latin typeface="Gotham Bold"/>
                <a:ea typeface="Gotham Bold"/>
                <a:cs typeface="Gotham Bold"/>
                <a:sym typeface="Gotham Bold"/>
              </a:rPr>
              <a:t>Insight &amp; Recommendation</a:t>
            </a:r>
          </a:p>
        </p:txBody>
      </p:sp>
      <p:sp>
        <p:nvSpPr>
          <p:cNvPr name="TextBox 27" id="27"/>
          <p:cNvSpPr txBox="true"/>
          <p:nvPr/>
        </p:nvSpPr>
        <p:spPr>
          <a:xfrm rot="0">
            <a:off x="1009650" y="6413689"/>
            <a:ext cx="6661085" cy="1381867"/>
          </a:xfrm>
          <a:prstGeom prst="rect">
            <a:avLst/>
          </a:prstGeom>
        </p:spPr>
        <p:txBody>
          <a:bodyPr anchor="t" rtlCol="false" tIns="0" lIns="0" bIns="0" rIns="0">
            <a:spAutoFit/>
          </a:bodyPr>
          <a:lstStyle/>
          <a:p>
            <a:pPr algn="l" marL="0" indent="0" lvl="0">
              <a:lnSpc>
                <a:spcPts val="10932"/>
              </a:lnSpc>
            </a:pPr>
            <a:r>
              <a:rPr lang="en-US" sz="9035">
                <a:solidFill>
                  <a:srgbClr val="5F6F52"/>
                </a:solidFill>
                <a:latin typeface="Sunborn"/>
                <a:ea typeface="Sunborn"/>
                <a:cs typeface="Sunborn"/>
                <a:sym typeface="Sunborn"/>
              </a:rPr>
              <a:t>Overview</a:t>
            </a:r>
          </a:p>
        </p:txBody>
      </p:sp>
      <p:grpSp>
        <p:nvGrpSpPr>
          <p:cNvPr name="Group 28" id="28"/>
          <p:cNvGrpSpPr/>
          <p:nvPr/>
        </p:nvGrpSpPr>
        <p:grpSpPr>
          <a:xfrm rot="-5400000">
            <a:off x="2711435" y="8620076"/>
            <a:ext cx="10413899" cy="47625"/>
            <a:chOff x="0" y="0"/>
            <a:chExt cx="2742755" cy="12543"/>
          </a:xfrm>
        </p:grpSpPr>
        <p:sp>
          <p:nvSpPr>
            <p:cNvPr name="Freeform 29" id="29"/>
            <p:cNvSpPr/>
            <p:nvPr/>
          </p:nvSpPr>
          <p:spPr>
            <a:xfrm flipH="false" flipV="false" rot="0">
              <a:off x="0" y="0"/>
              <a:ext cx="2742755" cy="12543"/>
            </a:xfrm>
            <a:custGeom>
              <a:avLst/>
              <a:gdLst/>
              <a:ahLst/>
              <a:cxnLst/>
              <a:rect r="r" b="b" t="t" l="l"/>
              <a:pathLst>
                <a:path h="12543" w="2742755">
                  <a:moveTo>
                    <a:pt x="0" y="0"/>
                  </a:moveTo>
                  <a:lnTo>
                    <a:pt x="2742755" y="0"/>
                  </a:lnTo>
                  <a:lnTo>
                    <a:pt x="2742755" y="12543"/>
                  </a:lnTo>
                  <a:lnTo>
                    <a:pt x="0" y="12543"/>
                  </a:lnTo>
                  <a:close/>
                </a:path>
              </a:pathLst>
            </a:custGeom>
            <a:solidFill>
              <a:srgbClr val="5F6F52"/>
            </a:solidFill>
          </p:spPr>
        </p:sp>
        <p:sp>
          <p:nvSpPr>
            <p:cNvPr name="TextBox 30" id="30"/>
            <p:cNvSpPr txBox="true"/>
            <p:nvPr/>
          </p:nvSpPr>
          <p:spPr>
            <a:xfrm>
              <a:off x="0" y="-47625"/>
              <a:ext cx="2742755" cy="60168"/>
            </a:xfrm>
            <a:prstGeom prst="rect">
              <a:avLst/>
            </a:prstGeom>
          </p:spPr>
          <p:txBody>
            <a:bodyPr anchor="ctr" rtlCol="false" tIns="50800" lIns="50800" bIns="50800" rIns="50800"/>
            <a:lstStyle/>
            <a:p>
              <a:pPr algn="ctr">
                <a:lnSpc>
                  <a:spcPts val="3012"/>
                </a:lnSpc>
              </a:pPr>
            </a:p>
          </p:txBody>
        </p:sp>
      </p:grpSp>
      <p:grpSp>
        <p:nvGrpSpPr>
          <p:cNvPr name="Group 31" id="31"/>
          <p:cNvGrpSpPr/>
          <p:nvPr/>
        </p:nvGrpSpPr>
        <p:grpSpPr>
          <a:xfrm rot="0">
            <a:off x="-566013" y="10048226"/>
            <a:ext cx="8460585" cy="824754"/>
            <a:chOff x="0" y="0"/>
            <a:chExt cx="2228302" cy="217219"/>
          </a:xfrm>
        </p:grpSpPr>
        <p:sp>
          <p:nvSpPr>
            <p:cNvPr name="Freeform 32" id="32"/>
            <p:cNvSpPr/>
            <p:nvPr/>
          </p:nvSpPr>
          <p:spPr>
            <a:xfrm flipH="false" flipV="false" rot="0">
              <a:off x="0" y="0"/>
              <a:ext cx="2228302" cy="217219"/>
            </a:xfrm>
            <a:custGeom>
              <a:avLst/>
              <a:gdLst/>
              <a:ahLst/>
              <a:cxnLst/>
              <a:rect r="r" b="b" t="t" l="l"/>
              <a:pathLst>
                <a:path h="217219" w="2228302">
                  <a:moveTo>
                    <a:pt x="0" y="0"/>
                  </a:moveTo>
                  <a:lnTo>
                    <a:pt x="2228302" y="0"/>
                  </a:lnTo>
                  <a:lnTo>
                    <a:pt x="2228302" y="217219"/>
                  </a:lnTo>
                  <a:lnTo>
                    <a:pt x="0" y="217219"/>
                  </a:lnTo>
                  <a:close/>
                </a:path>
              </a:pathLst>
            </a:custGeom>
            <a:solidFill>
              <a:srgbClr val="DDD0B9"/>
            </a:solidFill>
          </p:spPr>
        </p:sp>
        <p:sp>
          <p:nvSpPr>
            <p:cNvPr name="TextBox 33" id="33"/>
            <p:cNvSpPr txBox="true"/>
            <p:nvPr/>
          </p:nvSpPr>
          <p:spPr>
            <a:xfrm>
              <a:off x="0" y="-47625"/>
              <a:ext cx="2228302" cy="264844"/>
            </a:xfrm>
            <a:prstGeom prst="rect">
              <a:avLst/>
            </a:prstGeom>
          </p:spPr>
          <p:txBody>
            <a:bodyPr anchor="ctr" rtlCol="false" tIns="50800" lIns="50800" bIns="50800" rIns="50800"/>
            <a:lstStyle/>
            <a:p>
              <a:pPr algn="ctr">
                <a:lnSpc>
                  <a:spcPts val="3012"/>
                </a:lnSpc>
              </a:pPr>
            </a:p>
          </p:txBody>
        </p:sp>
      </p:grpSp>
      <p:grpSp>
        <p:nvGrpSpPr>
          <p:cNvPr name="Group 34" id="34"/>
          <p:cNvGrpSpPr/>
          <p:nvPr/>
        </p:nvGrpSpPr>
        <p:grpSpPr>
          <a:xfrm rot="0">
            <a:off x="7894572" y="10056526"/>
            <a:ext cx="10393428" cy="4068486"/>
            <a:chOff x="0" y="0"/>
            <a:chExt cx="2737364" cy="1071535"/>
          </a:xfrm>
        </p:grpSpPr>
        <p:sp>
          <p:nvSpPr>
            <p:cNvPr name="Freeform 35" id="35"/>
            <p:cNvSpPr/>
            <p:nvPr/>
          </p:nvSpPr>
          <p:spPr>
            <a:xfrm flipH="false" flipV="false" rot="0">
              <a:off x="0" y="0"/>
              <a:ext cx="2737364" cy="1071535"/>
            </a:xfrm>
            <a:custGeom>
              <a:avLst/>
              <a:gdLst/>
              <a:ahLst/>
              <a:cxnLst/>
              <a:rect r="r" b="b" t="t" l="l"/>
              <a:pathLst>
                <a:path h="1071535" w="2737364">
                  <a:moveTo>
                    <a:pt x="0" y="0"/>
                  </a:moveTo>
                  <a:lnTo>
                    <a:pt x="2737364" y="0"/>
                  </a:lnTo>
                  <a:lnTo>
                    <a:pt x="2737364" y="1071535"/>
                  </a:lnTo>
                  <a:lnTo>
                    <a:pt x="0" y="1071535"/>
                  </a:lnTo>
                  <a:close/>
                </a:path>
              </a:pathLst>
            </a:custGeom>
            <a:solidFill>
              <a:srgbClr val="333D2B"/>
            </a:solidFill>
          </p:spPr>
        </p:sp>
        <p:sp>
          <p:nvSpPr>
            <p:cNvPr name="TextBox 36" id="36"/>
            <p:cNvSpPr txBox="true"/>
            <p:nvPr/>
          </p:nvSpPr>
          <p:spPr>
            <a:xfrm>
              <a:off x="0" y="-47625"/>
              <a:ext cx="2737364" cy="1119160"/>
            </a:xfrm>
            <a:prstGeom prst="rect">
              <a:avLst/>
            </a:prstGeom>
          </p:spPr>
          <p:txBody>
            <a:bodyPr anchor="ctr" rtlCol="false" tIns="50800" lIns="50800" bIns="50800" rIns="50800"/>
            <a:lstStyle/>
            <a:p>
              <a:pPr algn="ctr">
                <a:lnSpc>
                  <a:spcPts val="3012"/>
                </a:lnSpc>
              </a:pPr>
            </a:p>
          </p:txBody>
        </p:sp>
      </p:grpSp>
      <p:grpSp>
        <p:nvGrpSpPr>
          <p:cNvPr name="Group 37" id="37"/>
          <p:cNvGrpSpPr/>
          <p:nvPr/>
        </p:nvGrpSpPr>
        <p:grpSpPr>
          <a:xfrm rot="-5400000">
            <a:off x="5445280" y="-343021"/>
            <a:ext cx="4946277" cy="47693"/>
            <a:chOff x="0" y="0"/>
            <a:chExt cx="1302723" cy="12561"/>
          </a:xfrm>
        </p:grpSpPr>
        <p:sp>
          <p:nvSpPr>
            <p:cNvPr name="Freeform 38" id="38"/>
            <p:cNvSpPr/>
            <p:nvPr/>
          </p:nvSpPr>
          <p:spPr>
            <a:xfrm flipH="false" flipV="false" rot="0">
              <a:off x="0" y="0"/>
              <a:ext cx="1302723" cy="12561"/>
            </a:xfrm>
            <a:custGeom>
              <a:avLst/>
              <a:gdLst/>
              <a:ahLst/>
              <a:cxnLst/>
              <a:rect r="r" b="b" t="t" l="l"/>
              <a:pathLst>
                <a:path h="12561" w="1302723">
                  <a:moveTo>
                    <a:pt x="0" y="0"/>
                  </a:moveTo>
                  <a:lnTo>
                    <a:pt x="1302723" y="0"/>
                  </a:lnTo>
                  <a:lnTo>
                    <a:pt x="1302723" y="12561"/>
                  </a:lnTo>
                  <a:lnTo>
                    <a:pt x="0" y="12561"/>
                  </a:lnTo>
                  <a:close/>
                </a:path>
              </a:pathLst>
            </a:custGeom>
            <a:solidFill>
              <a:srgbClr val="5F6F52"/>
            </a:solidFill>
          </p:spPr>
        </p:sp>
        <p:sp>
          <p:nvSpPr>
            <p:cNvPr name="TextBox 39" id="39"/>
            <p:cNvSpPr txBox="true"/>
            <p:nvPr/>
          </p:nvSpPr>
          <p:spPr>
            <a:xfrm>
              <a:off x="0" y="-47625"/>
              <a:ext cx="1302723" cy="60186"/>
            </a:xfrm>
            <a:prstGeom prst="rect">
              <a:avLst/>
            </a:prstGeom>
          </p:spPr>
          <p:txBody>
            <a:bodyPr anchor="ctr" rtlCol="false" tIns="50800" lIns="50800" bIns="50800" rIns="50800"/>
            <a:lstStyle/>
            <a:p>
              <a:pPr algn="ctr">
                <a:lnSpc>
                  <a:spcPts val="3012"/>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grpSp>
        <p:nvGrpSpPr>
          <p:cNvPr name="Group 2" id="2"/>
          <p:cNvGrpSpPr/>
          <p:nvPr/>
        </p:nvGrpSpPr>
        <p:grpSpPr>
          <a:xfrm rot="0">
            <a:off x="0" y="610183"/>
            <a:ext cx="17742205" cy="9676817"/>
            <a:chOff x="0" y="0"/>
            <a:chExt cx="4672844" cy="2548627"/>
          </a:xfrm>
        </p:grpSpPr>
        <p:sp>
          <p:nvSpPr>
            <p:cNvPr name="Freeform 3" id="3"/>
            <p:cNvSpPr/>
            <p:nvPr/>
          </p:nvSpPr>
          <p:spPr>
            <a:xfrm flipH="false" flipV="false" rot="0">
              <a:off x="0" y="0"/>
              <a:ext cx="4672844" cy="2548627"/>
            </a:xfrm>
            <a:custGeom>
              <a:avLst/>
              <a:gdLst/>
              <a:ahLst/>
              <a:cxnLst/>
              <a:rect r="r" b="b" t="t" l="l"/>
              <a:pathLst>
                <a:path h="2548627" w="4672844">
                  <a:moveTo>
                    <a:pt x="0" y="0"/>
                  </a:moveTo>
                  <a:lnTo>
                    <a:pt x="4672844" y="0"/>
                  </a:lnTo>
                  <a:lnTo>
                    <a:pt x="4672844" y="2548627"/>
                  </a:lnTo>
                  <a:lnTo>
                    <a:pt x="0" y="2548627"/>
                  </a:lnTo>
                  <a:close/>
                </a:path>
              </a:pathLst>
            </a:custGeom>
            <a:solidFill>
              <a:srgbClr val="F6EDDD"/>
            </a:solidFill>
          </p:spPr>
        </p:sp>
        <p:sp>
          <p:nvSpPr>
            <p:cNvPr name="TextBox 4" id="4"/>
            <p:cNvSpPr txBox="true"/>
            <p:nvPr/>
          </p:nvSpPr>
          <p:spPr>
            <a:xfrm>
              <a:off x="0" y="-47625"/>
              <a:ext cx="4672844" cy="2596252"/>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0" y="10096500"/>
            <a:ext cx="18478932" cy="1430870"/>
            <a:chOff x="0" y="0"/>
            <a:chExt cx="4866879" cy="376855"/>
          </a:xfrm>
        </p:grpSpPr>
        <p:sp>
          <p:nvSpPr>
            <p:cNvPr name="Freeform 6" id="6"/>
            <p:cNvSpPr/>
            <p:nvPr/>
          </p:nvSpPr>
          <p:spPr>
            <a:xfrm flipH="false" flipV="false" rot="0">
              <a:off x="0" y="0"/>
              <a:ext cx="4866879" cy="376855"/>
            </a:xfrm>
            <a:custGeom>
              <a:avLst/>
              <a:gdLst/>
              <a:ahLst/>
              <a:cxnLst/>
              <a:rect r="r" b="b" t="t" l="l"/>
              <a:pathLst>
                <a:path h="376855" w="4866879">
                  <a:moveTo>
                    <a:pt x="0" y="0"/>
                  </a:moveTo>
                  <a:lnTo>
                    <a:pt x="4866879" y="0"/>
                  </a:lnTo>
                  <a:lnTo>
                    <a:pt x="4866879" y="376855"/>
                  </a:lnTo>
                  <a:lnTo>
                    <a:pt x="0" y="376855"/>
                  </a:lnTo>
                  <a:close/>
                </a:path>
              </a:pathLst>
            </a:custGeom>
            <a:solidFill>
              <a:srgbClr val="DDD0B9"/>
            </a:solidFill>
          </p:spPr>
        </p:sp>
        <p:sp>
          <p:nvSpPr>
            <p:cNvPr name="TextBox 7" id="7"/>
            <p:cNvSpPr txBox="true"/>
            <p:nvPr/>
          </p:nvSpPr>
          <p:spPr>
            <a:xfrm>
              <a:off x="0" y="-47625"/>
              <a:ext cx="4866879" cy="424480"/>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2748397" y="1695586"/>
            <a:ext cx="15192320" cy="2371922"/>
            <a:chOff x="0" y="0"/>
            <a:chExt cx="5206038" cy="812800"/>
          </a:xfrm>
        </p:grpSpPr>
        <p:sp>
          <p:nvSpPr>
            <p:cNvPr name="Freeform 9" id="9"/>
            <p:cNvSpPr/>
            <p:nvPr/>
          </p:nvSpPr>
          <p:spPr>
            <a:xfrm flipH="false" flipV="false" rot="0">
              <a:off x="0" y="0"/>
              <a:ext cx="5206038" cy="812800"/>
            </a:xfrm>
            <a:custGeom>
              <a:avLst/>
              <a:gdLst/>
              <a:ahLst/>
              <a:cxnLst/>
              <a:rect r="r" b="b" t="t" l="l"/>
              <a:pathLst>
                <a:path h="812800" w="5206038">
                  <a:moveTo>
                    <a:pt x="0" y="0"/>
                  </a:moveTo>
                  <a:lnTo>
                    <a:pt x="5206038" y="0"/>
                  </a:lnTo>
                  <a:lnTo>
                    <a:pt x="5206038" y="812800"/>
                  </a:lnTo>
                  <a:lnTo>
                    <a:pt x="0" y="812800"/>
                  </a:lnTo>
                  <a:close/>
                </a:path>
              </a:pathLst>
            </a:custGeom>
            <a:solidFill>
              <a:srgbClr val="D6DAC8"/>
            </a:solidFill>
          </p:spPr>
        </p:sp>
        <p:sp>
          <p:nvSpPr>
            <p:cNvPr name="TextBox 10" id="10"/>
            <p:cNvSpPr txBox="true"/>
            <p:nvPr/>
          </p:nvSpPr>
          <p:spPr>
            <a:xfrm>
              <a:off x="0" y="-47625"/>
              <a:ext cx="5206038" cy="860425"/>
            </a:xfrm>
            <a:prstGeom prst="rect">
              <a:avLst/>
            </a:prstGeom>
          </p:spPr>
          <p:txBody>
            <a:bodyPr anchor="ctr" rtlCol="false" tIns="50800" lIns="50800" bIns="50800" rIns="50800"/>
            <a:lstStyle/>
            <a:p>
              <a:pPr algn="ctr">
                <a:lnSpc>
                  <a:spcPts val="3012"/>
                </a:lnSpc>
              </a:pPr>
            </a:p>
          </p:txBody>
        </p:sp>
      </p:grpSp>
      <p:grpSp>
        <p:nvGrpSpPr>
          <p:cNvPr name="Group 11" id="11"/>
          <p:cNvGrpSpPr/>
          <p:nvPr/>
        </p:nvGrpSpPr>
        <p:grpSpPr>
          <a:xfrm rot="0">
            <a:off x="1562436" y="1695586"/>
            <a:ext cx="2371922" cy="23719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012"/>
                </a:lnSpc>
              </a:pPr>
            </a:p>
          </p:txBody>
        </p:sp>
      </p:grpSp>
      <p:sp>
        <p:nvSpPr>
          <p:cNvPr name="Freeform 14" id="14"/>
          <p:cNvSpPr/>
          <p:nvPr/>
        </p:nvSpPr>
        <p:spPr>
          <a:xfrm flipH="false" flipV="false" rot="0">
            <a:off x="2110964" y="2246190"/>
            <a:ext cx="1274866" cy="1279665"/>
          </a:xfrm>
          <a:custGeom>
            <a:avLst/>
            <a:gdLst/>
            <a:ahLst/>
            <a:cxnLst/>
            <a:rect r="r" b="b" t="t" l="l"/>
            <a:pathLst>
              <a:path h="1279665" w="1274866">
                <a:moveTo>
                  <a:pt x="0" y="0"/>
                </a:moveTo>
                <a:lnTo>
                  <a:pt x="1274866" y="0"/>
                </a:lnTo>
                <a:lnTo>
                  <a:pt x="1274866" y="1279665"/>
                </a:lnTo>
                <a:lnTo>
                  <a:pt x="0" y="1279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261709" y="2272133"/>
            <a:ext cx="13480496" cy="1253722"/>
          </a:xfrm>
          <a:prstGeom prst="rect">
            <a:avLst/>
          </a:prstGeom>
        </p:spPr>
        <p:txBody>
          <a:bodyPr anchor="t" rtlCol="false" tIns="0" lIns="0" bIns="0" rIns="0">
            <a:spAutoFit/>
          </a:bodyPr>
          <a:lstStyle/>
          <a:p>
            <a:pPr algn="just" marL="0" indent="0" lvl="0">
              <a:lnSpc>
                <a:spcPts val="3347"/>
              </a:lnSpc>
              <a:spcBef>
                <a:spcPct val="0"/>
              </a:spcBef>
            </a:pPr>
            <a:r>
              <a:rPr lang="en-US" sz="2390">
                <a:solidFill>
                  <a:srgbClr val="5F6F52"/>
                </a:solidFill>
                <a:latin typeface="Gotham"/>
                <a:ea typeface="Gotham"/>
                <a:cs typeface="Gotham"/>
                <a:sym typeface="Gotham"/>
              </a:rPr>
              <a:t>The number of </a:t>
            </a:r>
            <a:r>
              <a:rPr lang="en-US" b="true" sz="2390">
                <a:solidFill>
                  <a:srgbClr val="5F6F52"/>
                </a:solidFill>
                <a:latin typeface="Gotham Bold"/>
                <a:ea typeface="Gotham Bold"/>
                <a:cs typeface="Gotham Bold"/>
                <a:sym typeface="Gotham Bold"/>
              </a:rPr>
              <a:t>Customers </a:t>
            </a:r>
            <a:r>
              <a:rPr lang="en-US" sz="2390">
                <a:solidFill>
                  <a:srgbClr val="5F6F52"/>
                </a:solidFill>
                <a:latin typeface="Gotham"/>
                <a:ea typeface="Gotham"/>
                <a:cs typeface="Gotham"/>
                <a:sym typeface="Gotham"/>
              </a:rPr>
              <a:t>who still </a:t>
            </a:r>
            <a:r>
              <a:rPr lang="en-US" b="true" sz="2390">
                <a:solidFill>
                  <a:srgbClr val="5F6F52"/>
                </a:solidFill>
                <a:latin typeface="Gotham Bold"/>
                <a:ea typeface="Gotham Bold"/>
                <a:cs typeface="Gotham Bold"/>
                <a:sym typeface="Gotham Bold"/>
              </a:rPr>
              <a:t>prefer Cash on Delivery is the highest</a:t>
            </a:r>
            <a:r>
              <a:rPr lang="en-US" sz="2390">
                <a:solidFill>
                  <a:srgbClr val="5F6F52"/>
                </a:solidFill>
                <a:latin typeface="Gotham"/>
                <a:ea typeface="Gotham"/>
                <a:cs typeface="Gotham"/>
                <a:sym typeface="Gotham"/>
              </a:rPr>
              <a:t>. To optimize this, we can </a:t>
            </a:r>
            <a:r>
              <a:rPr lang="en-US" b="true" sz="2390">
                <a:solidFill>
                  <a:srgbClr val="5F6F52"/>
                </a:solidFill>
                <a:latin typeface="Gotham Bold"/>
                <a:ea typeface="Gotham Bold"/>
                <a:cs typeface="Gotham Bold"/>
                <a:sym typeface="Gotham Bold"/>
              </a:rPr>
              <a:t>enhance logistics and processes</a:t>
            </a:r>
            <a:r>
              <a:rPr lang="en-US" sz="2390">
                <a:solidFill>
                  <a:srgbClr val="5F6F52"/>
                </a:solidFill>
                <a:latin typeface="Gotham"/>
                <a:ea typeface="Gotham"/>
                <a:cs typeface="Gotham"/>
                <a:sym typeface="Gotham"/>
              </a:rPr>
              <a:t> to ensure timely delivery, reduce cancellations, improve customer satisfaction, </a:t>
            </a:r>
            <a:r>
              <a:rPr lang="en-US" b="true" sz="2390">
                <a:solidFill>
                  <a:srgbClr val="5F6F52"/>
                </a:solidFill>
                <a:latin typeface="Gotham Bold"/>
                <a:ea typeface="Gotham Bold"/>
                <a:cs typeface="Gotham Bold"/>
                <a:sym typeface="Gotham Bold"/>
              </a:rPr>
              <a:t>and ultimately boost sales</a:t>
            </a:r>
          </a:p>
        </p:txBody>
      </p:sp>
      <p:sp>
        <p:nvSpPr>
          <p:cNvPr name="TextBox 16" id="16"/>
          <p:cNvSpPr txBox="true"/>
          <p:nvPr/>
        </p:nvSpPr>
        <p:spPr>
          <a:xfrm rot="0">
            <a:off x="4261709" y="1765714"/>
            <a:ext cx="8614183" cy="480476"/>
          </a:xfrm>
          <a:prstGeom prst="rect">
            <a:avLst/>
          </a:prstGeom>
        </p:spPr>
        <p:txBody>
          <a:bodyPr anchor="t" rtlCol="false" tIns="0" lIns="0" bIns="0" rIns="0">
            <a:spAutoFit/>
          </a:bodyPr>
          <a:lstStyle/>
          <a:p>
            <a:pPr algn="l" marL="0" indent="0" lvl="0">
              <a:lnSpc>
                <a:spcPts val="3967"/>
              </a:lnSpc>
              <a:spcBef>
                <a:spcPct val="0"/>
              </a:spcBef>
            </a:pPr>
            <a:r>
              <a:rPr lang="en-US" b="true" sz="2833">
                <a:solidFill>
                  <a:srgbClr val="5F6F52"/>
                </a:solidFill>
                <a:latin typeface="Gotham Bold"/>
                <a:ea typeface="Gotham Bold"/>
                <a:cs typeface="Gotham Bold"/>
                <a:sym typeface="Gotham Bold"/>
              </a:rPr>
              <a:t>Optimizing the Most Used Payment</a:t>
            </a:r>
          </a:p>
        </p:txBody>
      </p:sp>
      <p:sp>
        <p:nvSpPr>
          <p:cNvPr name="TextBox 17" id="17"/>
          <p:cNvSpPr txBox="true"/>
          <p:nvPr/>
        </p:nvSpPr>
        <p:spPr>
          <a:xfrm rot="0">
            <a:off x="1028700" y="664346"/>
            <a:ext cx="15080201" cy="840740"/>
          </a:xfrm>
          <a:prstGeom prst="rect">
            <a:avLst/>
          </a:prstGeom>
        </p:spPr>
        <p:txBody>
          <a:bodyPr anchor="t" rtlCol="false" tIns="0" lIns="0" bIns="0" rIns="0">
            <a:spAutoFit/>
          </a:bodyPr>
          <a:lstStyle/>
          <a:p>
            <a:pPr algn="l" marL="0" indent="0" lvl="0">
              <a:lnSpc>
                <a:spcPts val="6654"/>
              </a:lnSpc>
            </a:pPr>
            <a:r>
              <a:rPr lang="en-US" sz="5499">
                <a:solidFill>
                  <a:srgbClr val="5F6F52"/>
                </a:solidFill>
                <a:latin typeface="Sunborn"/>
                <a:ea typeface="Sunborn"/>
                <a:cs typeface="Sunborn"/>
                <a:sym typeface="Sunborn"/>
              </a:rPr>
              <a:t>insight &amp; Recommendation</a:t>
            </a:r>
          </a:p>
        </p:txBody>
      </p:sp>
      <p:grpSp>
        <p:nvGrpSpPr>
          <p:cNvPr name="Group 18" id="18"/>
          <p:cNvGrpSpPr/>
          <p:nvPr/>
        </p:nvGrpSpPr>
        <p:grpSpPr>
          <a:xfrm rot="0">
            <a:off x="13487639" y="512016"/>
            <a:ext cx="5916352" cy="704709"/>
            <a:chOff x="0" y="0"/>
            <a:chExt cx="7888470" cy="939612"/>
          </a:xfrm>
        </p:grpSpPr>
        <p:sp>
          <p:nvSpPr>
            <p:cNvPr name="Freeform 19" id="19"/>
            <p:cNvSpPr/>
            <p:nvPr/>
          </p:nvSpPr>
          <p:spPr>
            <a:xfrm flipH="false" flipV="true" rot="5400000">
              <a:off x="597935"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true" rot="5400000">
              <a:off x="4389493"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2559364"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true" rot="5400000">
              <a:off x="6350922"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3" id="23"/>
          <p:cNvGrpSpPr/>
          <p:nvPr/>
        </p:nvGrpSpPr>
        <p:grpSpPr>
          <a:xfrm rot="0">
            <a:off x="2748397" y="4262630"/>
            <a:ext cx="15192320" cy="2371922"/>
            <a:chOff x="0" y="0"/>
            <a:chExt cx="5206038" cy="812800"/>
          </a:xfrm>
        </p:grpSpPr>
        <p:sp>
          <p:nvSpPr>
            <p:cNvPr name="Freeform 24" id="24"/>
            <p:cNvSpPr/>
            <p:nvPr/>
          </p:nvSpPr>
          <p:spPr>
            <a:xfrm flipH="false" flipV="false" rot="0">
              <a:off x="0" y="0"/>
              <a:ext cx="5206038" cy="812800"/>
            </a:xfrm>
            <a:custGeom>
              <a:avLst/>
              <a:gdLst/>
              <a:ahLst/>
              <a:cxnLst/>
              <a:rect r="r" b="b" t="t" l="l"/>
              <a:pathLst>
                <a:path h="812800" w="5206038">
                  <a:moveTo>
                    <a:pt x="0" y="0"/>
                  </a:moveTo>
                  <a:lnTo>
                    <a:pt x="5206038" y="0"/>
                  </a:lnTo>
                  <a:lnTo>
                    <a:pt x="5206038" y="812800"/>
                  </a:lnTo>
                  <a:lnTo>
                    <a:pt x="0" y="812800"/>
                  </a:lnTo>
                  <a:close/>
                </a:path>
              </a:pathLst>
            </a:custGeom>
            <a:solidFill>
              <a:srgbClr val="D6DAC8"/>
            </a:solidFill>
          </p:spPr>
        </p:sp>
        <p:sp>
          <p:nvSpPr>
            <p:cNvPr name="TextBox 25" id="25"/>
            <p:cNvSpPr txBox="true"/>
            <p:nvPr/>
          </p:nvSpPr>
          <p:spPr>
            <a:xfrm>
              <a:off x="0" y="-47625"/>
              <a:ext cx="5206038" cy="860425"/>
            </a:xfrm>
            <a:prstGeom prst="rect">
              <a:avLst/>
            </a:prstGeom>
          </p:spPr>
          <p:txBody>
            <a:bodyPr anchor="ctr" rtlCol="false" tIns="50800" lIns="50800" bIns="50800" rIns="50800"/>
            <a:lstStyle/>
            <a:p>
              <a:pPr algn="ctr">
                <a:lnSpc>
                  <a:spcPts val="3012"/>
                </a:lnSpc>
              </a:pPr>
            </a:p>
          </p:txBody>
        </p:sp>
      </p:grpSp>
      <p:grpSp>
        <p:nvGrpSpPr>
          <p:cNvPr name="Group 26" id="26"/>
          <p:cNvGrpSpPr/>
          <p:nvPr/>
        </p:nvGrpSpPr>
        <p:grpSpPr>
          <a:xfrm rot="0">
            <a:off x="1562436" y="4262630"/>
            <a:ext cx="2371922" cy="237192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3012"/>
                </a:lnSpc>
              </a:pPr>
            </a:p>
          </p:txBody>
        </p:sp>
      </p:grpSp>
      <p:sp>
        <p:nvSpPr>
          <p:cNvPr name="Freeform 29" id="29"/>
          <p:cNvSpPr/>
          <p:nvPr/>
        </p:nvSpPr>
        <p:spPr>
          <a:xfrm flipH="false" flipV="false" rot="0">
            <a:off x="2110964" y="4813235"/>
            <a:ext cx="1274866" cy="1279665"/>
          </a:xfrm>
          <a:custGeom>
            <a:avLst/>
            <a:gdLst/>
            <a:ahLst/>
            <a:cxnLst/>
            <a:rect r="r" b="b" t="t" l="l"/>
            <a:pathLst>
              <a:path h="1279665" w="1274866">
                <a:moveTo>
                  <a:pt x="0" y="0"/>
                </a:moveTo>
                <a:lnTo>
                  <a:pt x="1274866" y="0"/>
                </a:lnTo>
                <a:lnTo>
                  <a:pt x="1274866" y="1279665"/>
                </a:lnTo>
                <a:lnTo>
                  <a:pt x="0" y="1279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0" id="30"/>
          <p:cNvSpPr txBox="true"/>
          <p:nvPr/>
        </p:nvSpPr>
        <p:spPr>
          <a:xfrm rot="0">
            <a:off x="4261709" y="4756085"/>
            <a:ext cx="13480496" cy="1672822"/>
          </a:xfrm>
          <a:prstGeom prst="rect">
            <a:avLst/>
          </a:prstGeom>
        </p:spPr>
        <p:txBody>
          <a:bodyPr anchor="t" rtlCol="false" tIns="0" lIns="0" bIns="0" rIns="0">
            <a:spAutoFit/>
          </a:bodyPr>
          <a:lstStyle/>
          <a:p>
            <a:pPr algn="just" marL="0" indent="0" lvl="0">
              <a:lnSpc>
                <a:spcPts val="3347"/>
              </a:lnSpc>
              <a:spcBef>
                <a:spcPct val="0"/>
              </a:spcBef>
            </a:pPr>
            <a:r>
              <a:rPr lang="en-US" sz="2390">
                <a:solidFill>
                  <a:srgbClr val="5F6F52"/>
                </a:solidFill>
                <a:latin typeface="Gotham"/>
                <a:ea typeface="Gotham"/>
                <a:cs typeface="Gotham"/>
                <a:sym typeface="Gotham"/>
              </a:rPr>
              <a:t>The </a:t>
            </a:r>
            <a:r>
              <a:rPr lang="en-US" b="true" sz="2390">
                <a:solidFill>
                  <a:srgbClr val="5F6F52"/>
                </a:solidFill>
                <a:latin typeface="Gotham Bold"/>
                <a:ea typeface="Gotham Bold"/>
                <a:cs typeface="Gotham Bold"/>
                <a:sym typeface="Gotham Bold"/>
              </a:rPr>
              <a:t>high number of cancellations</a:t>
            </a:r>
            <a:r>
              <a:rPr lang="en-US" sz="2390">
                <a:solidFill>
                  <a:srgbClr val="5F6F52"/>
                </a:solidFill>
                <a:latin typeface="Gotham"/>
                <a:ea typeface="Gotham"/>
                <a:cs typeface="Gotham"/>
                <a:sym typeface="Gotham"/>
              </a:rPr>
              <a:t> calls for </a:t>
            </a:r>
            <a:r>
              <a:rPr lang="en-US" b="true" sz="2390">
                <a:solidFill>
                  <a:srgbClr val="5F6F52"/>
                </a:solidFill>
                <a:latin typeface="Gotham Bold"/>
                <a:ea typeface="Gotham Bold"/>
                <a:cs typeface="Gotham Bold"/>
                <a:sym typeface="Gotham Bold"/>
              </a:rPr>
              <a:t>improvement</a:t>
            </a:r>
            <a:r>
              <a:rPr lang="en-US" sz="2390">
                <a:solidFill>
                  <a:srgbClr val="5F6F52"/>
                </a:solidFill>
                <a:latin typeface="Gotham"/>
                <a:ea typeface="Gotham"/>
                <a:cs typeface="Gotham"/>
                <a:sym typeface="Gotham"/>
              </a:rPr>
              <a:t>. These cancellations could be due to </a:t>
            </a:r>
            <a:r>
              <a:rPr lang="en-US" b="true" sz="2390">
                <a:solidFill>
                  <a:srgbClr val="5F6F52"/>
                </a:solidFill>
                <a:latin typeface="Gotham Bold"/>
                <a:ea typeface="Gotham Bold"/>
                <a:cs typeface="Gotham Bold"/>
                <a:sym typeface="Gotham Bold"/>
              </a:rPr>
              <a:t>payment issues</a:t>
            </a:r>
            <a:r>
              <a:rPr lang="en-US" sz="2390">
                <a:solidFill>
                  <a:srgbClr val="5F6F52"/>
                </a:solidFill>
                <a:latin typeface="Gotham"/>
                <a:ea typeface="Gotham"/>
                <a:cs typeface="Gotham"/>
                <a:sym typeface="Gotham"/>
              </a:rPr>
              <a:t>. To address this, we can offer </a:t>
            </a:r>
            <a:r>
              <a:rPr lang="en-US" b="true" sz="2390">
                <a:solidFill>
                  <a:srgbClr val="5F6F52"/>
                </a:solidFill>
                <a:latin typeface="Gotham Bold"/>
                <a:ea typeface="Gotham Bold"/>
                <a:cs typeface="Gotham Bold"/>
                <a:sym typeface="Gotham Bold"/>
              </a:rPr>
              <a:t>multiple payment options, send reminders for pending payments</a:t>
            </a:r>
            <a:r>
              <a:rPr lang="en-US" sz="2390">
                <a:solidFill>
                  <a:srgbClr val="5F6F52"/>
                </a:solidFill>
                <a:latin typeface="Gotham"/>
                <a:ea typeface="Gotham"/>
                <a:cs typeface="Gotham"/>
                <a:sym typeface="Gotham"/>
              </a:rPr>
              <a:t>, and </a:t>
            </a:r>
            <a:r>
              <a:rPr lang="en-US" b="true" sz="2390">
                <a:solidFill>
                  <a:srgbClr val="5F6F52"/>
                </a:solidFill>
                <a:latin typeface="Gotham Bold"/>
                <a:ea typeface="Gotham Bold"/>
                <a:cs typeface="Gotham Bold"/>
                <a:sym typeface="Gotham Bold"/>
              </a:rPr>
              <a:t>provide real-time updates</a:t>
            </a:r>
            <a:r>
              <a:rPr lang="en-US" sz="2390">
                <a:solidFill>
                  <a:srgbClr val="5F6F52"/>
                </a:solidFill>
                <a:latin typeface="Gotham"/>
                <a:ea typeface="Gotham"/>
                <a:cs typeface="Gotham"/>
                <a:sym typeface="Gotham"/>
              </a:rPr>
              <a:t> on order status and tracking to </a:t>
            </a:r>
            <a:r>
              <a:rPr lang="en-US" b="true" sz="2390">
                <a:solidFill>
                  <a:srgbClr val="5F6F52"/>
                </a:solidFill>
                <a:latin typeface="Gotham Bold"/>
                <a:ea typeface="Gotham Bold"/>
                <a:cs typeface="Gotham Bold"/>
                <a:sym typeface="Gotham Bold"/>
              </a:rPr>
              <a:t>reduce cancellations</a:t>
            </a:r>
          </a:p>
        </p:txBody>
      </p:sp>
      <p:sp>
        <p:nvSpPr>
          <p:cNvPr name="TextBox 31" id="31"/>
          <p:cNvSpPr txBox="true"/>
          <p:nvPr/>
        </p:nvSpPr>
        <p:spPr>
          <a:xfrm rot="0">
            <a:off x="4261709" y="4305439"/>
            <a:ext cx="8614183" cy="480476"/>
          </a:xfrm>
          <a:prstGeom prst="rect">
            <a:avLst/>
          </a:prstGeom>
        </p:spPr>
        <p:txBody>
          <a:bodyPr anchor="t" rtlCol="false" tIns="0" lIns="0" bIns="0" rIns="0">
            <a:spAutoFit/>
          </a:bodyPr>
          <a:lstStyle/>
          <a:p>
            <a:pPr algn="l" marL="0" indent="0" lvl="0">
              <a:lnSpc>
                <a:spcPts val="3967"/>
              </a:lnSpc>
              <a:spcBef>
                <a:spcPct val="0"/>
              </a:spcBef>
            </a:pPr>
            <a:r>
              <a:rPr lang="en-US" b="true" sz="2833">
                <a:solidFill>
                  <a:srgbClr val="5F6F52"/>
                </a:solidFill>
                <a:latin typeface="Gotham Bold"/>
                <a:ea typeface="Gotham Bold"/>
                <a:cs typeface="Gotham Bold"/>
                <a:sym typeface="Gotham Bold"/>
              </a:rPr>
              <a:t>Reduce Cancellation</a:t>
            </a:r>
          </a:p>
        </p:txBody>
      </p:sp>
      <p:grpSp>
        <p:nvGrpSpPr>
          <p:cNvPr name="Group 32" id="32"/>
          <p:cNvGrpSpPr/>
          <p:nvPr/>
        </p:nvGrpSpPr>
        <p:grpSpPr>
          <a:xfrm rot="0">
            <a:off x="2748397" y="6886378"/>
            <a:ext cx="15192320" cy="2371922"/>
            <a:chOff x="0" y="0"/>
            <a:chExt cx="5206038" cy="812800"/>
          </a:xfrm>
        </p:grpSpPr>
        <p:sp>
          <p:nvSpPr>
            <p:cNvPr name="Freeform 33" id="33"/>
            <p:cNvSpPr/>
            <p:nvPr/>
          </p:nvSpPr>
          <p:spPr>
            <a:xfrm flipH="false" flipV="false" rot="0">
              <a:off x="0" y="0"/>
              <a:ext cx="5206038" cy="812800"/>
            </a:xfrm>
            <a:custGeom>
              <a:avLst/>
              <a:gdLst/>
              <a:ahLst/>
              <a:cxnLst/>
              <a:rect r="r" b="b" t="t" l="l"/>
              <a:pathLst>
                <a:path h="812800" w="5206038">
                  <a:moveTo>
                    <a:pt x="0" y="0"/>
                  </a:moveTo>
                  <a:lnTo>
                    <a:pt x="5206038" y="0"/>
                  </a:lnTo>
                  <a:lnTo>
                    <a:pt x="5206038" y="812800"/>
                  </a:lnTo>
                  <a:lnTo>
                    <a:pt x="0" y="812800"/>
                  </a:lnTo>
                  <a:close/>
                </a:path>
              </a:pathLst>
            </a:custGeom>
            <a:solidFill>
              <a:srgbClr val="D6DAC8"/>
            </a:solidFill>
          </p:spPr>
        </p:sp>
        <p:sp>
          <p:nvSpPr>
            <p:cNvPr name="TextBox 34" id="34"/>
            <p:cNvSpPr txBox="true"/>
            <p:nvPr/>
          </p:nvSpPr>
          <p:spPr>
            <a:xfrm>
              <a:off x="0" y="-47625"/>
              <a:ext cx="5206038" cy="860425"/>
            </a:xfrm>
            <a:prstGeom prst="rect">
              <a:avLst/>
            </a:prstGeom>
          </p:spPr>
          <p:txBody>
            <a:bodyPr anchor="ctr" rtlCol="false" tIns="50800" lIns="50800" bIns="50800" rIns="50800"/>
            <a:lstStyle/>
            <a:p>
              <a:pPr algn="ctr">
                <a:lnSpc>
                  <a:spcPts val="3012"/>
                </a:lnSpc>
              </a:pPr>
            </a:p>
          </p:txBody>
        </p:sp>
      </p:grpSp>
      <p:grpSp>
        <p:nvGrpSpPr>
          <p:cNvPr name="Group 35" id="35"/>
          <p:cNvGrpSpPr/>
          <p:nvPr/>
        </p:nvGrpSpPr>
        <p:grpSpPr>
          <a:xfrm rot="0">
            <a:off x="1562436" y="6886378"/>
            <a:ext cx="2371922" cy="237192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37" id="37"/>
            <p:cNvSpPr txBox="true"/>
            <p:nvPr/>
          </p:nvSpPr>
          <p:spPr>
            <a:xfrm>
              <a:off x="76200" y="28575"/>
              <a:ext cx="660400" cy="708025"/>
            </a:xfrm>
            <a:prstGeom prst="rect">
              <a:avLst/>
            </a:prstGeom>
          </p:spPr>
          <p:txBody>
            <a:bodyPr anchor="ctr" rtlCol="false" tIns="50800" lIns="50800" bIns="50800" rIns="50800"/>
            <a:lstStyle/>
            <a:p>
              <a:pPr algn="ctr">
                <a:lnSpc>
                  <a:spcPts val="3012"/>
                </a:lnSpc>
              </a:pPr>
            </a:p>
          </p:txBody>
        </p:sp>
      </p:grpSp>
      <p:sp>
        <p:nvSpPr>
          <p:cNvPr name="Freeform 38" id="38"/>
          <p:cNvSpPr/>
          <p:nvPr/>
        </p:nvSpPr>
        <p:spPr>
          <a:xfrm flipH="false" flipV="false" rot="0">
            <a:off x="2110964" y="7436983"/>
            <a:ext cx="1274866" cy="1279665"/>
          </a:xfrm>
          <a:custGeom>
            <a:avLst/>
            <a:gdLst/>
            <a:ahLst/>
            <a:cxnLst/>
            <a:rect r="r" b="b" t="t" l="l"/>
            <a:pathLst>
              <a:path h="1279665" w="1274866">
                <a:moveTo>
                  <a:pt x="0" y="0"/>
                </a:moveTo>
                <a:lnTo>
                  <a:pt x="1274866" y="0"/>
                </a:lnTo>
                <a:lnTo>
                  <a:pt x="1274866" y="1279665"/>
                </a:lnTo>
                <a:lnTo>
                  <a:pt x="0" y="1279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9" id="39"/>
          <p:cNvSpPr txBox="true"/>
          <p:nvPr/>
        </p:nvSpPr>
        <p:spPr>
          <a:xfrm rot="0">
            <a:off x="4261709" y="7379833"/>
            <a:ext cx="13480496" cy="1253722"/>
          </a:xfrm>
          <a:prstGeom prst="rect">
            <a:avLst/>
          </a:prstGeom>
        </p:spPr>
        <p:txBody>
          <a:bodyPr anchor="t" rtlCol="false" tIns="0" lIns="0" bIns="0" rIns="0">
            <a:spAutoFit/>
          </a:bodyPr>
          <a:lstStyle/>
          <a:p>
            <a:pPr algn="just">
              <a:lnSpc>
                <a:spcPts val="3347"/>
              </a:lnSpc>
            </a:pPr>
            <a:r>
              <a:rPr lang="en-US" sz="2390">
                <a:solidFill>
                  <a:srgbClr val="5F6F52"/>
                </a:solidFill>
                <a:latin typeface="Gotham"/>
                <a:ea typeface="Gotham"/>
                <a:cs typeface="Gotham"/>
                <a:sym typeface="Gotham"/>
              </a:rPr>
              <a:t>The </a:t>
            </a:r>
            <a:r>
              <a:rPr lang="en-US" b="true" sz="2390">
                <a:solidFill>
                  <a:srgbClr val="5F6F52"/>
                </a:solidFill>
                <a:latin typeface="Gotham Bold"/>
                <a:ea typeface="Gotham Bold"/>
                <a:cs typeface="Gotham Bold"/>
                <a:sym typeface="Gotham Bold"/>
              </a:rPr>
              <a:t>Casual Shopper segment</a:t>
            </a:r>
            <a:r>
              <a:rPr lang="en-US" sz="2390">
                <a:solidFill>
                  <a:srgbClr val="5F6F52"/>
                </a:solidFill>
                <a:latin typeface="Gotham"/>
                <a:ea typeface="Gotham"/>
                <a:cs typeface="Gotham"/>
                <a:sym typeface="Gotham"/>
              </a:rPr>
              <a:t> has the </a:t>
            </a:r>
            <a:r>
              <a:rPr lang="en-US" b="true" sz="2390">
                <a:solidFill>
                  <a:srgbClr val="5F6F52"/>
                </a:solidFill>
                <a:latin typeface="Gotham Bold"/>
                <a:ea typeface="Gotham Bold"/>
                <a:cs typeface="Gotham Bold"/>
                <a:sym typeface="Gotham Bold"/>
              </a:rPr>
              <a:t>highest number of customers</a:t>
            </a:r>
            <a:r>
              <a:rPr lang="en-US" sz="2390">
                <a:solidFill>
                  <a:srgbClr val="5F6F52"/>
                </a:solidFill>
                <a:latin typeface="Gotham"/>
                <a:ea typeface="Gotham"/>
                <a:cs typeface="Gotham"/>
                <a:sym typeface="Gotham"/>
              </a:rPr>
              <a:t>, so we can try to </a:t>
            </a:r>
            <a:r>
              <a:rPr lang="en-US" b="true" sz="2390">
                <a:solidFill>
                  <a:srgbClr val="5F6F52"/>
                </a:solidFill>
                <a:latin typeface="Gotham Bold"/>
                <a:ea typeface="Gotham Bold"/>
                <a:cs typeface="Gotham Bold"/>
                <a:sym typeface="Gotham Bold"/>
              </a:rPr>
              <a:t>focus our marketing efforts</a:t>
            </a:r>
            <a:r>
              <a:rPr lang="en-US" sz="2390">
                <a:solidFill>
                  <a:srgbClr val="5F6F52"/>
                </a:solidFill>
                <a:latin typeface="Gotham"/>
                <a:ea typeface="Gotham"/>
                <a:cs typeface="Gotham"/>
                <a:sym typeface="Gotham"/>
              </a:rPr>
              <a:t> on this group to </a:t>
            </a:r>
            <a:r>
              <a:rPr lang="en-US" b="true" sz="2390">
                <a:solidFill>
                  <a:srgbClr val="5F6F52"/>
                </a:solidFill>
                <a:latin typeface="Gotham Bold"/>
                <a:ea typeface="Gotham Bold"/>
                <a:cs typeface="Gotham Bold"/>
                <a:sym typeface="Gotham Bold"/>
              </a:rPr>
              <a:t>encourage higher spending</a:t>
            </a:r>
            <a:r>
              <a:rPr lang="en-US" sz="2390">
                <a:solidFill>
                  <a:srgbClr val="5F6F52"/>
                </a:solidFill>
                <a:latin typeface="Gotham"/>
                <a:ea typeface="Gotham"/>
                <a:cs typeface="Gotham"/>
                <a:sym typeface="Gotham"/>
              </a:rPr>
              <a:t> and increase overall revenue.</a:t>
            </a:r>
          </a:p>
        </p:txBody>
      </p:sp>
      <p:sp>
        <p:nvSpPr>
          <p:cNvPr name="TextBox 40" id="40"/>
          <p:cNvSpPr txBox="true"/>
          <p:nvPr/>
        </p:nvSpPr>
        <p:spPr>
          <a:xfrm rot="0">
            <a:off x="4261709" y="6929186"/>
            <a:ext cx="8614183" cy="480476"/>
          </a:xfrm>
          <a:prstGeom prst="rect">
            <a:avLst/>
          </a:prstGeom>
        </p:spPr>
        <p:txBody>
          <a:bodyPr anchor="t" rtlCol="false" tIns="0" lIns="0" bIns="0" rIns="0">
            <a:spAutoFit/>
          </a:bodyPr>
          <a:lstStyle/>
          <a:p>
            <a:pPr algn="l" marL="0" indent="0" lvl="0">
              <a:lnSpc>
                <a:spcPts val="3967"/>
              </a:lnSpc>
              <a:spcBef>
                <a:spcPct val="0"/>
              </a:spcBef>
            </a:pPr>
            <a:r>
              <a:rPr lang="en-US" b="true" sz="2833">
                <a:solidFill>
                  <a:srgbClr val="5F6F52"/>
                </a:solidFill>
                <a:latin typeface="Gotham Bold"/>
                <a:ea typeface="Gotham Bold"/>
                <a:cs typeface="Gotham Bold"/>
                <a:sym typeface="Gotham Bold"/>
              </a:rPr>
              <a:t>Potential Segment</a:t>
            </a:r>
          </a:p>
        </p:txBody>
      </p:sp>
      <p:grpSp>
        <p:nvGrpSpPr>
          <p:cNvPr name="Group 41" id="41"/>
          <p:cNvGrpSpPr/>
          <p:nvPr/>
        </p:nvGrpSpPr>
        <p:grpSpPr>
          <a:xfrm rot="0">
            <a:off x="1028700" y="1400311"/>
            <a:ext cx="10465798" cy="47625"/>
            <a:chOff x="0" y="0"/>
            <a:chExt cx="2756424" cy="12543"/>
          </a:xfrm>
        </p:grpSpPr>
        <p:sp>
          <p:nvSpPr>
            <p:cNvPr name="Freeform 42" id="42"/>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43" id="43"/>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44" id="44"/>
          <p:cNvGrpSpPr/>
          <p:nvPr/>
        </p:nvGrpSpPr>
        <p:grpSpPr>
          <a:xfrm rot="5400000">
            <a:off x="-2281831" y="10459581"/>
            <a:ext cx="5916352" cy="704709"/>
            <a:chOff x="0" y="0"/>
            <a:chExt cx="7888470" cy="939612"/>
          </a:xfrm>
        </p:grpSpPr>
        <p:sp>
          <p:nvSpPr>
            <p:cNvPr name="Freeform 45" id="45"/>
            <p:cNvSpPr/>
            <p:nvPr/>
          </p:nvSpPr>
          <p:spPr>
            <a:xfrm flipH="false" flipV="true" rot="5400000">
              <a:off x="597935"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6" id="46"/>
            <p:cNvSpPr/>
            <p:nvPr/>
          </p:nvSpPr>
          <p:spPr>
            <a:xfrm flipH="false" flipV="true" rot="5400000">
              <a:off x="4389493"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7" id="47"/>
            <p:cNvSpPr/>
            <p:nvPr/>
          </p:nvSpPr>
          <p:spPr>
            <a:xfrm flipH="true" flipV="true" rot="5400000">
              <a:off x="2559364"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8" id="48"/>
            <p:cNvSpPr/>
            <p:nvPr/>
          </p:nvSpPr>
          <p:spPr>
            <a:xfrm flipH="true" flipV="true" rot="5400000">
              <a:off x="6350922"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49" id="49"/>
          <p:cNvGrpSpPr/>
          <p:nvPr/>
        </p:nvGrpSpPr>
        <p:grpSpPr>
          <a:xfrm rot="0">
            <a:off x="2748397" y="9210675"/>
            <a:ext cx="10465798" cy="47625"/>
            <a:chOff x="0" y="0"/>
            <a:chExt cx="2756424" cy="12543"/>
          </a:xfrm>
        </p:grpSpPr>
        <p:sp>
          <p:nvSpPr>
            <p:cNvPr name="Freeform 50" id="50"/>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51" id="51"/>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52" id="52"/>
          <p:cNvGrpSpPr/>
          <p:nvPr/>
        </p:nvGrpSpPr>
        <p:grpSpPr>
          <a:xfrm rot="0">
            <a:off x="2748397" y="4019883"/>
            <a:ext cx="10465798" cy="47625"/>
            <a:chOff x="0" y="0"/>
            <a:chExt cx="2756424" cy="12543"/>
          </a:xfrm>
        </p:grpSpPr>
        <p:sp>
          <p:nvSpPr>
            <p:cNvPr name="Freeform 53" id="53"/>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54" id="54"/>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55" id="55"/>
          <p:cNvGrpSpPr/>
          <p:nvPr/>
        </p:nvGrpSpPr>
        <p:grpSpPr>
          <a:xfrm rot="0">
            <a:off x="2748397" y="6586927"/>
            <a:ext cx="10465798" cy="47625"/>
            <a:chOff x="0" y="0"/>
            <a:chExt cx="2756424" cy="12543"/>
          </a:xfrm>
        </p:grpSpPr>
        <p:sp>
          <p:nvSpPr>
            <p:cNvPr name="Freeform 56" id="56"/>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57" id="57"/>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grpSp>
        <p:nvGrpSpPr>
          <p:cNvPr name="Group 2" id="2"/>
          <p:cNvGrpSpPr/>
          <p:nvPr/>
        </p:nvGrpSpPr>
        <p:grpSpPr>
          <a:xfrm rot="0">
            <a:off x="0" y="610183"/>
            <a:ext cx="17742205" cy="9676817"/>
            <a:chOff x="0" y="0"/>
            <a:chExt cx="4672844" cy="2548627"/>
          </a:xfrm>
        </p:grpSpPr>
        <p:sp>
          <p:nvSpPr>
            <p:cNvPr name="Freeform 3" id="3"/>
            <p:cNvSpPr/>
            <p:nvPr/>
          </p:nvSpPr>
          <p:spPr>
            <a:xfrm flipH="false" flipV="false" rot="0">
              <a:off x="0" y="0"/>
              <a:ext cx="4672844" cy="2548627"/>
            </a:xfrm>
            <a:custGeom>
              <a:avLst/>
              <a:gdLst/>
              <a:ahLst/>
              <a:cxnLst/>
              <a:rect r="r" b="b" t="t" l="l"/>
              <a:pathLst>
                <a:path h="2548627" w="4672844">
                  <a:moveTo>
                    <a:pt x="0" y="0"/>
                  </a:moveTo>
                  <a:lnTo>
                    <a:pt x="4672844" y="0"/>
                  </a:lnTo>
                  <a:lnTo>
                    <a:pt x="4672844" y="2548627"/>
                  </a:lnTo>
                  <a:lnTo>
                    <a:pt x="0" y="2548627"/>
                  </a:lnTo>
                  <a:close/>
                </a:path>
              </a:pathLst>
            </a:custGeom>
            <a:solidFill>
              <a:srgbClr val="F6EDDD"/>
            </a:solidFill>
          </p:spPr>
        </p:sp>
        <p:sp>
          <p:nvSpPr>
            <p:cNvPr name="TextBox 4" id="4"/>
            <p:cNvSpPr txBox="true"/>
            <p:nvPr/>
          </p:nvSpPr>
          <p:spPr>
            <a:xfrm>
              <a:off x="0" y="-47625"/>
              <a:ext cx="4672844" cy="2596252"/>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0" y="10096500"/>
            <a:ext cx="18478932" cy="1430870"/>
            <a:chOff x="0" y="0"/>
            <a:chExt cx="4866879" cy="376855"/>
          </a:xfrm>
        </p:grpSpPr>
        <p:sp>
          <p:nvSpPr>
            <p:cNvPr name="Freeform 6" id="6"/>
            <p:cNvSpPr/>
            <p:nvPr/>
          </p:nvSpPr>
          <p:spPr>
            <a:xfrm flipH="false" flipV="false" rot="0">
              <a:off x="0" y="0"/>
              <a:ext cx="4866879" cy="376855"/>
            </a:xfrm>
            <a:custGeom>
              <a:avLst/>
              <a:gdLst/>
              <a:ahLst/>
              <a:cxnLst/>
              <a:rect r="r" b="b" t="t" l="l"/>
              <a:pathLst>
                <a:path h="376855" w="4866879">
                  <a:moveTo>
                    <a:pt x="0" y="0"/>
                  </a:moveTo>
                  <a:lnTo>
                    <a:pt x="4866879" y="0"/>
                  </a:lnTo>
                  <a:lnTo>
                    <a:pt x="4866879" y="376855"/>
                  </a:lnTo>
                  <a:lnTo>
                    <a:pt x="0" y="376855"/>
                  </a:lnTo>
                  <a:close/>
                </a:path>
              </a:pathLst>
            </a:custGeom>
            <a:solidFill>
              <a:srgbClr val="DDD0B9"/>
            </a:solidFill>
          </p:spPr>
        </p:sp>
        <p:sp>
          <p:nvSpPr>
            <p:cNvPr name="TextBox 7" id="7"/>
            <p:cNvSpPr txBox="true"/>
            <p:nvPr/>
          </p:nvSpPr>
          <p:spPr>
            <a:xfrm>
              <a:off x="0" y="-47625"/>
              <a:ext cx="4866879" cy="424480"/>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2748397" y="1695586"/>
            <a:ext cx="15192320" cy="2371922"/>
            <a:chOff x="0" y="0"/>
            <a:chExt cx="5206038" cy="812800"/>
          </a:xfrm>
        </p:grpSpPr>
        <p:sp>
          <p:nvSpPr>
            <p:cNvPr name="Freeform 9" id="9"/>
            <p:cNvSpPr/>
            <p:nvPr/>
          </p:nvSpPr>
          <p:spPr>
            <a:xfrm flipH="false" flipV="false" rot="0">
              <a:off x="0" y="0"/>
              <a:ext cx="5206038" cy="812800"/>
            </a:xfrm>
            <a:custGeom>
              <a:avLst/>
              <a:gdLst/>
              <a:ahLst/>
              <a:cxnLst/>
              <a:rect r="r" b="b" t="t" l="l"/>
              <a:pathLst>
                <a:path h="812800" w="5206038">
                  <a:moveTo>
                    <a:pt x="0" y="0"/>
                  </a:moveTo>
                  <a:lnTo>
                    <a:pt x="5206038" y="0"/>
                  </a:lnTo>
                  <a:lnTo>
                    <a:pt x="5206038" y="812800"/>
                  </a:lnTo>
                  <a:lnTo>
                    <a:pt x="0" y="812800"/>
                  </a:lnTo>
                  <a:close/>
                </a:path>
              </a:pathLst>
            </a:custGeom>
            <a:solidFill>
              <a:srgbClr val="D6DAC8"/>
            </a:solidFill>
          </p:spPr>
        </p:sp>
        <p:sp>
          <p:nvSpPr>
            <p:cNvPr name="TextBox 10" id="10"/>
            <p:cNvSpPr txBox="true"/>
            <p:nvPr/>
          </p:nvSpPr>
          <p:spPr>
            <a:xfrm>
              <a:off x="0" y="-47625"/>
              <a:ext cx="5206038" cy="860425"/>
            </a:xfrm>
            <a:prstGeom prst="rect">
              <a:avLst/>
            </a:prstGeom>
          </p:spPr>
          <p:txBody>
            <a:bodyPr anchor="ctr" rtlCol="false" tIns="50800" lIns="50800" bIns="50800" rIns="50800"/>
            <a:lstStyle/>
            <a:p>
              <a:pPr algn="ctr">
                <a:lnSpc>
                  <a:spcPts val="3012"/>
                </a:lnSpc>
              </a:pPr>
            </a:p>
          </p:txBody>
        </p:sp>
      </p:grpSp>
      <p:grpSp>
        <p:nvGrpSpPr>
          <p:cNvPr name="Group 11" id="11"/>
          <p:cNvGrpSpPr/>
          <p:nvPr/>
        </p:nvGrpSpPr>
        <p:grpSpPr>
          <a:xfrm rot="0">
            <a:off x="1562436" y="1695586"/>
            <a:ext cx="2371922" cy="23719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012"/>
                </a:lnSpc>
              </a:pPr>
            </a:p>
          </p:txBody>
        </p:sp>
      </p:grpSp>
      <p:sp>
        <p:nvSpPr>
          <p:cNvPr name="Freeform 14" id="14"/>
          <p:cNvSpPr/>
          <p:nvPr/>
        </p:nvSpPr>
        <p:spPr>
          <a:xfrm flipH="false" flipV="false" rot="0">
            <a:off x="2110964" y="2246190"/>
            <a:ext cx="1274866" cy="1279665"/>
          </a:xfrm>
          <a:custGeom>
            <a:avLst/>
            <a:gdLst/>
            <a:ahLst/>
            <a:cxnLst/>
            <a:rect r="r" b="b" t="t" l="l"/>
            <a:pathLst>
              <a:path h="1279665" w="1274866">
                <a:moveTo>
                  <a:pt x="0" y="0"/>
                </a:moveTo>
                <a:lnTo>
                  <a:pt x="1274866" y="0"/>
                </a:lnTo>
                <a:lnTo>
                  <a:pt x="1274866" y="1279665"/>
                </a:lnTo>
                <a:lnTo>
                  <a:pt x="0" y="1279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261709" y="2272133"/>
            <a:ext cx="13480496" cy="1672822"/>
          </a:xfrm>
          <a:prstGeom prst="rect">
            <a:avLst/>
          </a:prstGeom>
        </p:spPr>
        <p:txBody>
          <a:bodyPr anchor="t" rtlCol="false" tIns="0" lIns="0" bIns="0" rIns="0">
            <a:spAutoFit/>
          </a:bodyPr>
          <a:lstStyle/>
          <a:p>
            <a:pPr algn="just">
              <a:lnSpc>
                <a:spcPts val="3347"/>
              </a:lnSpc>
            </a:pPr>
            <a:r>
              <a:rPr lang="en-US" sz="2390">
                <a:solidFill>
                  <a:srgbClr val="5F6F52"/>
                </a:solidFill>
                <a:latin typeface="Gotham"/>
                <a:ea typeface="Gotham"/>
                <a:cs typeface="Gotham"/>
                <a:sym typeface="Gotham"/>
              </a:rPr>
              <a:t>The </a:t>
            </a:r>
            <a:r>
              <a:rPr lang="en-US" sz="2390" b="true">
                <a:solidFill>
                  <a:srgbClr val="5F6F52"/>
                </a:solidFill>
                <a:latin typeface="Gotham Bold"/>
                <a:ea typeface="Gotham Bold"/>
                <a:cs typeface="Gotham Bold"/>
                <a:sym typeface="Gotham Bold"/>
              </a:rPr>
              <a:t>Missing Data of Product Names and Description</a:t>
            </a:r>
            <a:r>
              <a:rPr lang="en-US" sz="2390">
                <a:solidFill>
                  <a:srgbClr val="5F6F52"/>
                </a:solidFill>
                <a:latin typeface="Gotham"/>
                <a:ea typeface="Gotham"/>
                <a:cs typeface="Gotham"/>
                <a:sym typeface="Gotham"/>
              </a:rPr>
              <a:t> Makes it Difficult to Analyze what kind of Product is Popular as the Dataset only store its Internal SKU (Stock Keeping Unit) ID In the Dataset</a:t>
            </a:r>
          </a:p>
          <a:p>
            <a:pPr algn="just" marL="0" indent="0" lvl="0">
              <a:lnSpc>
                <a:spcPts val="3347"/>
              </a:lnSpc>
              <a:spcBef>
                <a:spcPct val="0"/>
              </a:spcBef>
            </a:pPr>
          </a:p>
        </p:txBody>
      </p:sp>
      <p:sp>
        <p:nvSpPr>
          <p:cNvPr name="TextBox 16" id="16"/>
          <p:cNvSpPr txBox="true"/>
          <p:nvPr/>
        </p:nvSpPr>
        <p:spPr>
          <a:xfrm rot="0">
            <a:off x="4261709" y="1765714"/>
            <a:ext cx="8614183" cy="975776"/>
          </a:xfrm>
          <a:prstGeom prst="rect">
            <a:avLst/>
          </a:prstGeom>
        </p:spPr>
        <p:txBody>
          <a:bodyPr anchor="t" rtlCol="false" tIns="0" lIns="0" bIns="0" rIns="0">
            <a:spAutoFit/>
          </a:bodyPr>
          <a:lstStyle/>
          <a:p>
            <a:pPr algn="l">
              <a:lnSpc>
                <a:spcPts val="3967"/>
              </a:lnSpc>
            </a:pPr>
            <a:r>
              <a:rPr lang="en-US" sz="2833" b="true">
                <a:solidFill>
                  <a:srgbClr val="5F6F52"/>
                </a:solidFill>
                <a:latin typeface="Gotham Bold"/>
                <a:ea typeface="Gotham Bold"/>
                <a:cs typeface="Gotham Bold"/>
                <a:sym typeface="Gotham Bold"/>
              </a:rPr>
              <a:t>Better Data Keeping</a:t>
            </a:r>
          </a:p>
          <a:p>
            <a:pPr algn="l" marL="0" indent="0" lvl="0">
              <a:lnSpc>
                <a:spcPts val="3967"/>
              </a:lnSpc>
              <a:spcBef>
                <a:spcPct val="0"/>
              </a:spcBef>
            </a:pPr>
          </a:p>
        </p:txBody>
      </p:sp>
      <p:sp>
        <p:nvSpPr>
          <p:cNvPr name="TextBox 17" id="17"/>
          <p:cNvSpPr txBox="true"/>
          <p:nvPr/>
        </p:nvSpPr>
        <p:spPr>
          <a:xfrm rot="0">
            <a:off x="1028700" y="664346"/>
            <a:ext cx="15080201" cy="840740"/>
          </a:xfrm>
          <a:prstGeom prst="rect">
            <a:avLst/>
          </a:prstGeom>
        </p:spPr>
        <p:txBody>
          <a:bodyPr anchor="t" rtlCol="false" tIns="0" lIns="0" bIns="0" rIns="0">
            <a:spAutoFit/>
          </a:bodyPr>
          <a:lstStyle/>
          <a:p>
            <a:pPr algn="l" marL="0" indent="0" lvl="0">
              <a:lnSpc>
                <a:spcPts val="6654"/>
              </a:lnSpc>
            </a:pPr>
            <a:r>
              <a:rPr lang="en-US" sz="5499">
                <a:solidFill>
                  <a:srgbClr val="5F6F52"/>
                </a:solidFill>
                <a:latin typeface="Sunborn"/>
                <a:ea typeface="Sunborn"/>
                <a:cs typeface="Sunborn"/>
                <a:sym typeface="Sunborn"/>
              </a:rPr>
              <a:t>insight &amp; Recommendation</a:t>
            </a:r>
          </a:p>
        </p:txBody>
      </p:sp>
      <p:grpSp>
        <p:nvGrpSpPr>
          <p:cNvPr name="Group 18" id="18"/>
          <p:cNvGrpSpPr/>
          <p:nvPr/>
        </p:nvGrpSpPr>
        <p:grpSpPr>
          <a:xfrm rot="0">
            <a:off x="13487639" y="512016"/>
            <a:ext cx="5916352" cy="704709"/>
            <a:chOff x="0" y="0"/>
            <a:chExt cx="7888470" cy="939612"/>
          </a:xfrm>
        </p:grpSpPr>
        <p:sp>
          <p:nvSpPr>
            <p:cNvPr name="Freeform 19" id="19"/>
            <p:cNvSpPr/>
            <p:nvPr/>
          </p:nvSpPr>
          <p:spPr>
            <a:xfrm flipH="false" flipV="true" rot="5400000">
              <a:off x="597935"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true" rot="5400000">
              <a:off x="4389493"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2559364"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true" rot="5400000">
              <a:off x="6350922"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3" id="23"/>
          <p:cNvGrpSpPr/>
          <p:nvPr/>
        </p:nvGrpSpPr>
        <p:grpSpPr>
          <a:xfrm rot="0">
            <a:off x="1028700" y="1400311"/>
            <a:ext cx="10465798" cy="47625"/>
            <a:chOff x="0" y="0"/>
            <a:chExt cx="2756424" cy="12543"/>
          </a:xfrm>
        </p:grpSpPr>
        <p:sp>
          <p:nvSpPr>
            <p:cNvPr name="Freeform 24" id="24"/>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25" id="25"/>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grpSp>
        <p:nvGrpSpPr>
          <p:cNvPr name="Group 26" id="26"/>
          <p:cNvGrpSpPr/>
          <p:nvPr/>
        </p:nvGrpSpPr>
        <p:grpSpPr>
          <a:xfrm rot="5400000">
            <a:off x="-2281831" y="10459581"/>
            <a:ext cx="5916352" cy="704709"/>
            <a:chOff x="0" y="0"/>
            <a:chExt cx="7888470" cy="939612"/>
          </a:xfrm>
        </p:grpSpPr>
        <p:sp>
          <p:nvSpPr>
            <p:cNvPr name="Freeform 27" id="27"/>
            <p:cNvSpPr/>
            <p:nvPr/>
          </p:nvSpPr>
          <p:spPr>
            <a:xfrm flipH="false" flipV="true" rot="5400000">
              <a:off x="597935"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true" rot="5400000">
              <a:off x="4389493" y="-597935"/>
              <a:ext cx="939612" cy="2135482"/>
            </a:xfrm>
            <a:custGeom>
              <a:avLst/>
              <a:gdLst/>
              <a:ahLst/>
              <a:cxnLst/>
              <a:rect r="r" b="b" t="t" l="l"/>
              <a:pathLst>
                <a:path h="2135482" w="939612">
                  <a:moveTo>
                    <a:pt x="0" y="2135482"/>
                  </a:moveTo>
                  <a:lnTo>
                    <a:pt x="939612" y="2135482"/>
                  </a:lnTo>
                  <a:lnTo>
                    <a:pt x="939612" y="0"/>
                  </a:lnTo>
                  <a:lnTo>
                    <a:pt x="0" y="0"/>
                  </a:lnTo>
                  <a:lnTo>
                    <a:pt x="0"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2559364"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5400000">
              <a:off x="6350922" y="-597935"/>
              <a:ext cx="939612" cy="2135482"/>
            </a:xfrm>
            <a:custGeom>
              <a:avLst/>
              <a:gdLst/>
              <a:ahLst/>
              <a:cxnLst/>
              <a:rect r="r" b="b" t="t" l="l"/>
              <a:pathLst>
                <a:path h="2135482" w="939612">
                  <a:moveTo>
                    <a:pt x="939613" y="2135482"/>
                  </a:moveTo>
                  <a:lnTo>
                    <a:pt x="0" y="2135482"/>
                  </a:lnTo>
                  <a:lnTo>
                    <a:pt x="0" y="0"/>
                  </a:lnTo>
                  <a:lnTo>
                    <a:pt x="939613" y="0"/>
                  </a:lnTo>
                  <a:lnTo>
                    <a:pt x="939613" y="2135482"/>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31" id="31"/>
          <p:cNvGrpSpPr/>
          <p:nvPr/>
        </p:nvGrpSpPr>
        <p:grpSpPr>
          <a:xfrm rot="0">
            <a:off x="2748397" y="4019883"/>
            <a:ext cx="10465798" cy="47625"/>
            <a:chOff x="0" y="0"/>
            <a:chExt cx="2756424" cy="12543"/>
          </a:xfrm>
        </p:grpSpPr>
        <p:sp>
          <p:nvSpPr>
            <p:cNvPr name="Freeform 32" id="32"/>
            <p:cNvSpPr/>
            <p:nvPr/>
          </p:nvSpPr>
          <p:spPr>
            <a:xfrm flipH="false" flipV="false" rot="0">
              <a:off x="0" y="0"/>
              <a:ext cx="2756424" cy="12543"/>
            </a:xfrm>
            <a:custGeom>
              <a:avLst/>
              <a:gdLst/>
              <a:ahLst/>
              <a:cxnLst/>
              <a:rect r="r" b="b" t="t" l="l"/>
              <a:pathLst>
                <a:path h="12543" w="2756424">
                  <a:moveTo>
                    <a:pt x="0" y="0"/>
                  </a:moveTo>
                  <a:lnTo>
                    <a:pt x="2756424" y="0"/>
                  </a:lnTo>
                  <a:lnTo>
                    <a:pt x="2756424" y="12543"/>
                  </a:lnTo>
                  <a:lnTo>
                    <a:pt x="0" y="12543"/>
                  </a:lnTo>
                  <a:close/>
                </a:path>
              </a:pathLst>
            </a:custGeom>
            <a:solidFill>
              <a:srgbClr val="5F6F52"/>
            </a:solidFill>
          </p:spPr>
        </p:sp>
        <p:sp>
          <p:nvSpPr>
            <p:cNvPr name="TextBox 33" id="33"/>
            <p:cNvSpPr txBox="true"/>
            <p:nvPr/>
          </p:nvSpPr>
          <p:spPr>
            <a:xfrm>
              <a:off x="0" y="-47625"/>
              <a:ext cx="2756424" cy="60168"/>
            </a:xfrm>
            <a:prstGeom prst="rect">
              <a:avLst/>
            </a:prstGeom>
          </p:spPr>
          <p:txBody>
            <a:bodyPr anchor="ctr" rtlCol="false" tIns="50800" lIns="50800" bIns="50800" rIns="50800"/>
            <a:lstStyle/>
            <a:p>
              <a:pPr algn="ctr">
                <a:lnSpc>
                  <a:spcPts val="3012"/>
                </a:lnSpc>
              </a:pP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0" y="10096500"/>
            <a:ext cx="18478932" cy="1430870"/>
            <a:chOff x="0" y="0"/>
            <a:chExt cx="4866879" cy="376855"/>
          </a:xfrm>
        </p:grpSpPr>
        <p:sp>
          <p:nvSpPr>
            <p:cNvPr name="Freeform 3" id="3"/>
            <p:cNvSpPr/>
            <p:nvPr/>
          </p:nvSpPr>
          <p:spPr>
            <a:xfrm flipH="false" flipV="false" rot="0">
              <a:off x="0" y="0"/>
              <a:ext cx="4866879" cy="376855"/>
            </a:xfrm>
            <a:custGeom>
              <a:avLst/>
              <a:gdLst/>
              <a:ahLst/>
              <a:cxnLst/>
              <a:rect r="r" b="b" t="t" l="l"/>
              <a:pathLst>
                <a:path h="376855" w="4866879">
                  <a:moveTo>
                    <a:pt x="0" y="0"/>
                  </a:moveTo>
                  <a:lnTo>
                    <a:pt x="4866879" y="0"/>
                  </a:lnTo>
                  <a:lnTo>
                    <a:pt x="4866879" y="376855"/>
                  </a:lnTo>
                  <a:lnTo>
                    <a:pt x="0" y="376855"/>
                  </a:lnTo>
                  <a:close/>
                </a:path>
              </a:pathLst>
            </a:custGeom>
            <a:solidFill>
              <a:srgbClr val="DDD0B9"/>
            </a:solidFill>
          </p:spPr>
        </p:sp>
        <p:sp>
          <p:nvSpPr>
            <p:cNvPr name="TextBox 4" id="4"/>
            <p:cNvSpPr txBox="true"/>
            <p:nvPr/>
          </p:nvSpPr>
          <p:spPr>
            <a:xfrm>
              <a:off x="0" y="-47625"/>
              <a:ext cx="4866879" cy="424480"/>
            </a:xfrm>
            <a:prstGeom prst="rect">
              <a:avLst/>
            </a:prstGeom>
          </p:spPr>
          <p:txBody>
            <a:bodyPr anchor="ctr" rtlCol="false" tIns="50800" lIns="50800" bIns="50800" rIns="50800"/>
            <a:lstStyle/>
            <a:p>
              <a:pPr algn="ctr">
                <a:lnSpc>
                  <a:spcPts val="3012"/>
                </a:lnSpc>
              </a:pPr>
            </a:p>
          </p:txBody>
        </p:sp>
      </p:grpSp>
      <p:sp>
        <p:nvSpPr>
          <p:cNvPr name="Freeform 5" id="5"/>
          <p:cNvSpPr/>
          <p:nvPr/>
        </p:nvSpPr>
        <p:spPr>
          <a:xfrm flipH="false" flipV="false" rot="0">
            <a:off x="544711" y="6710745"/>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128651" y="6710745"/>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579299" y="-3930304"/>
            <a:ext cx="19159252" cy="4068486"/>
            <a:chOff x="0" y="0"/>
            <a:chExt cx="5046058" cy="1071535"/>
          </a:xfrm>
        </p:grpSpPr>
        <p:sp>
          <p:nvSpPr>
            <p:cNvPr name="Freeform 8" id="8"/>
            <p:cNvSpPr/>
            <p:nvPr/>
          </p:nvSpPr>
          <p:spPr>
            <a:xfrm flipH="false" flipV="false" rot="0">
              <a:off x="0" y="0"/>
              <a:ext cx="5046058" cy="1071535"/>
            </a:xfrm>
            <a:custGeom>
              <a:avLst/>
              <a:gdLst/>
              <a:ahLst/>
              <a:cxnLst/>
              <a:rect r="r" b="b" t="t" l="l"/>
              <a:pathLst>
                <a:path h="1071535" w="5046058">
                  <a:moveTo>
                    <a:pt x="0" y="0"/>
                  </a:moveTo>
                  <a:lnTo>
                    <a:pt x="5046058" y="0"/>
                  </a:lnTo>
                  <a:lnTo>
                    <a:pt x="5046058" y="1071535"/>
                  </a:lnTo>
                  <a:lnTo>
                    <a:pt x="0" y="1071535"/>
                  </a:lnTo>
                  <a:close/>
                </a:path>
              </a:pathLst>
            </a:custGeom>
            <a:solidFill>
              <a:srgbClr val="DDD0B9"/>
            </a:solidFill>
          </p:spPr>
        </p:sp>
        <p:sp>
          <p:nvSpPr>
            <p:cNvPr name="TextBox 9" id="9"/>
            <p:cNvSpPr txBox="true"/>
            <p:nvPr/>
          </p:nvSpPr>
          <p:spPr>
            <a:xfrm>
              <a:off x="0" y="-47625"/>
              <a:ext cx="5046058" cy="1119160"/>
            </a:xfrm>
            <a:prstGeom prst="rect">
              <a:avLst/>
            </a:prstGeom>
          </p:spPr>
          <p:txBody>
            <a:bodyPr anchor="ctr" rtlCol="false" tIns="50800" lIns="50800" bIns="50800" rIns="50800"/>
            <a:lstStyle/>
            <a:p>
              <a:pPr algn="ctr">
                <a:lnSpc>
                  <a:spcPts val="3012"/>
                </a:lnSpc>
              </a:pPr>
            </a:p>
          </p:txBody>
        </p:sp>
      </p:grpSp>
      <p:sp>
        <p:nvSpPr>
          <p:cNvPr name="Freeform 10" id="10"/>
          <p:cNvSpPr/>
          <p:nvPr/>
        </p:nvSpPr>
        <p:spPr>
          <a:xfrm flipH="false" flipV="false" rot="0">
            <a:off x="544711" y="-769084"/>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128651" y="-769084"/>
            <a:ext cx="1911949" cy="4345338"/>
          </a:xfrm>
          <a:custGeom>
            <a:avLst/>
            <a:gdLst/>
            <a:ahLst/>
            <a:cxnLst/>
            <a:rect r="r" b="b" t="t" l="l"/>
            <a:pathLst>
              <a:path h="4345338" w="1911949">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false" rot="0">
            <a:off x="544711" y="2939493"/>
            <a:ext cx="1911949" cy="4345338"/>
          </a:xfrm>
          <a:custGeom>
            <a:avLst/>
            <a:gdLst/>
            <a:ahLst/>
            <a:cxnLst/>
            <a:rect r="r" b="b" t="t" l="l"/>
            <a:pathLst>
              <a:path h="4345338" w="1911949">
                <a:moveTo>
                  <a:pt x="1911949" y="0"/>
                </a:moveTo>
                <a:lnTo>
                  <a:pt x="0" y="0"/>
                </a:lnTo>
                <a:lnTo>
                  <a:pt x="0" y="4345339"/>
                </a:lnTo>
                <a:lnTo>
                  <a:pt x="1911949" y="4345339"/>
                </a:lnTo>
                <a:lnTo>
                  <a:pt x="191194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true" flipV="false" rot="0">
            <a:off x="17128651" y="2939493"/>
            <a:ext cx="1911949" cy="4345338"/>
          </a:xfrm>
          <a:custGeom>
            <a:avLst/>
            <a:gdLst/>
            <a:ahLst/>
            <a:cxnLst/>
            <a:rect r="r" b="b" t="t" l="l"/>
            <a:pathLst>
              <a:path h="4345338" w="1911949">
                <a:moveTo>
                  <a:pt x="1911949" y="0"/>
                </a:moveTo>
                <a:lnTo>
                  <a:pt x="0" y="0"/>
                </a:lnTo>
                <a:lnTo>
                  <a:pt x="0" y="4345339"/>
                </a:lnTo>
                <a:lnTo>
                  <a:pt x="1911949" y="4345339"/>
                </a:lnTo>
                <a:lnTo>
                  <a:pt x="191194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369750" y="3842984"/>
            <a:ext cx="13889550" cy="2519308"/>
          </a:xfrm>
          <a:prstGeom prst="rect">
            <a:avLst/>
          </a:prstGeom>
        </p:spPr>
        <p:txBody>
          <a:bodyPr anchor="t" rtlCol="false" tIns="0" lIns="0" bIns="0" rIns="0">
            <a:spAutoFit/>
          </a:bodyPr>
          <a:lstStyle/>
          <a:p>
            <a:pPr algn="l" marL="0" indent="0" lvl="0">
              <a:lnSpc>
                <a:spcPts val="19918"/>
              </a:lnSpc>
            </a:pPr>
            <a:r>
              <a:rPr lang="en-US" sz="16461">
                <a:solidFill>
                  <a:srgbClr val="5F6F52"/>
                </a:solidFill>
                <a:latin typeface="Sunborn"/>
                <a:ea typeface="Sunborn"/>
                <a:cs typeface="Sunborn"/>
                <a:sym typeface="Sunborn"/>
              </a:rPr>
              <a:t>Thank You</a:t>
            </a:r>
          </a:p>
        </p:txBody>
      </p:sp>
      <p:grpSp>
        <p:nvGrpSpPr>
          <p:cNvPr name="Group 15" id="15"/>
          <p:cNvGrpSpPr/>
          <p:nvPr/>
        </p:nvGrpSpPr>
        <p:grpSpPr>
          <a:xfrm rot="0">
            <a:off x="3370479" y="7284832"/>
            <a:ext cx="5426122" cy="616846"/>
            <a:chOff x="0" y="0"/>
            <a:chExt cx="1429102" cy="162461"/>
          </a:xfrm>
        </p:grpSpPr>
        <p:sp>
          <p:nvSpPr>
            <p:cNvPr name="Freeform 16" id="16"/>
            <p:cNvSpPr/>
            <p:nvPr/>
          </p:nvSpPr>
          <p:spPr>
            <a:xfrm flipH="false" flipV="false" rot="0">
              <a:off x="0" y="0"/>
              <a:ext cx="1429102" cy="162461"/>
            </a:xfrm>
            <a:custGeom>
              <a:avLst/>
              <a:gdLst/>
              <a:ahLst/>
              <a:cxnLst/>
              <a:rect r="r" b="b" t="t" l="l"/>
              <a:pathLst>
                <a:path h="162461" w="1429102">
                  <a:moveTo>
                    <a:pt x="0" y="0"/>
                  </a:moveTo>
                  <a:lnTo>
                    <a:pt x="1429102" y="0"/>
                  </a:lnTo>
                  <a:lnTo>
                    <a:pt x="1429102" y="162461"/>
                  </a:lnTo>
                  <a:lnTo>
                    <a:pt x="0" y="162461"/>
                  </a:lnTo>
                  <a:close/>
                </a:path>
              </a:pathLst>
            </a:custGeom>
            <a:solidFill>
              <a:srgbClr val="5F6F52"/>
            </a:solidFill>
          </p:spPr>
        </p:sp>
        <p:sp>
          <p:nvSpPr>
            <p:cNvPr name="TextBox 17" id="17"/>
            <p:cNvSpPr txBox="true"/>
            <p:nvPr/>
          </p:nvSpPr>
          <p:spPr>
            <a:xfrm>
              <a:off x="0" y="-57150"/>
              <a:ext cx="1429102" cy="219611"/>
            </a:xfrm>
            <a:prstGeom prst="rect">
              <a:avLst/>
            </a:prstGeom>
          </p:spPr>
          <p:txBody>
            <a:bodyPr anchor="ctr" rtlCol="false" tIns="50800" lIns="50800" bIns="50800" rIns="50800"/>
            <a:lstStyle/>
            <a:p>
              <a:pPr algn="ctr">
                <a:lnSpc>
                  <a:spcPts val="3852"/>
                </a:lnSpc>
              </a:pPr>
              <a:r>
                <a:rPr lang="en-US" b="true" sz="2751">
                  <a:solidFill>
                    <a:srgbClr val="FFFFFF"/>
                  </a:solidFill>
                  <a:latin typeface="Gotham Bold"/>
                  <a:ea typeface="Gotham Bold"/>
                  <a:cs typeface="Gotham Bold"/>
                  <a:sym typeface="Gotham Bold"/>
                </a:rPr>
                <a:t>Raditya Erlang Arkananta</a:t>
              </a:r>
            </a:p>
          </p:txBody>
        </p:sp>
      </p:grpSp>
      <p:sp>
        <p:nvSpPr>
          <p:cNvPr name="Freeform 18" id="18"/>
          <p:cNvSpPr/>
          <p:nvPr/>
        </p:nvSpPr>
        <p:spPr>
          <a:xfrm flipH="false" flipV="false" rot="0">
            <a:off x="10311654" y="7269869"/>
            <a:ext cx="416467" cy="631808"/>
          </a:xfrm>
          <a:custGeom>
            <a:avLst/>
            <a:gdLst/>
            <a:ahLst/>
            <a:cxnLst/>
            <a:rect r="r" b="b" t="t" l="l"/>
            <a:pathLst>
              <a:path h="631808" w="416467">
                <a:moveTo>
                  <a:pt x="0" y="0"/>
                </a:moveTo>
                <a:lnTo>
                  <a:pt x="416467" y="0"/>
                </a:lnTo>
                <a:lnTo>
                  <a:pt x="416467" y="631808"/>
                </a:lnTo>
                <a:lnTo>
                  <a:pt x="0" y="631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9" id="19"/>
          <p:cNvGrpSpPr/>
          <p:nvPr/>
        </p:nvGrpSpPr>
        <p:grpSpPr>
          <a:xfrm rot="0">
            <a:off x="3577983" y="5948444"/>
            <a:ext cx="11629868" cy="47625"/>
            <a:chOff x="0" y="0"/>
            <a:chExt cx="3063010" cy="12543"/>
          </a:xfrm>
        </p:grpSpPr>
        <p:sp>
          <p:nvSpPr>
            <p:cNvPr name="Freeform 20" id="20"/>
            <p:cNvSpPr/>
            <p:nvPr/>
          </p:nvSpPr>
          <p:spPr>
            <a:xfrm flipH="false" flipV="false" rot="0">
              <a:off x="0" y="0"/>
              <a:ext cx="3063011" cy="12543"/>
            </a:xfrm>
            <a:custGeom>
              <a:avLst/>
              <a:gdLst/>
              <a:ahLst/>
              <a:cxnLst/>
              <a:rect r="r" b="b" t="t" l="l"/>
              <a:pathLst>
                <a:path h="12543" w="3063011">
                  <a:moveTo>
                    <a:pt x="0" y="0"/>
                  </a:moveTo>
                  <a:lnTo>
                    <a:pt x="3063011" y="0"/>
                  </a:lnTo>
                  <a:lnTo>
                    <a:pt x="3063011" y="12543"/>
                  </a:lnTo>
                  <a:lnTo>
                    <a:pt x="0" y="12543"/>
                  </a:lnTo>
                  <a:close/>
                </a:path>
              </a:pathLst>
            </a:custGeom>
            <a:solidFill>
              <a:srgbClr val="5F6F52"/>
            </a:solidFill>
          </p:spPr>
        </p:sp>
        <p:sp>
          <p:nvSpPr>
            <p:cNvPr name="TextBox 21" id="21"/>
            <p:cNvSpPr txBox="true"/>
            <p:nvPr/>
          </p:nvSpPr>
          <p:spPr>
            <a:xfrm>
              <a:off x="0" y="-47625"/>
              <a:ext cx="3063010" cy="60168"/>
            </a:xfrm>
            <a:prstGeom prst="rect">
              <a:avLst/>
            </a:prstGeom>
          </p:spPr>
          <p:txBody>
            <a:bodyPr anchor="ctr" rtlCol="false" tIns="50800" lIns="50800" bIns="50800" rIns="50800"/>
            <a:lstStyle/>
            <a:p>
              <a:pPr algn="ctr">
                <a:lnSpc>
                  <a:spcPts val="3012"/>
                </a:lnSpc>
              </a:pPr>
            </a:p>
          </p:txBody>
        </p:sp>
      </p:grpSp>
      <p:grpSp>
        <p:nvGrpSpPr>
          <p:cNvPr name="Group 22" id="22"/>
          <p:cNvGrpSpPr/>
          <p:nvPr/>
        </p:nvGrpSpPr>
        <p:grpSpPr>
          <a:xfrm rot="0">
            <a:off x="4704954" y="6338479"/>
            <a:ext cx="11629868" cy="47625"/>
            <a:chOff x="0" y="0"/>
            <a:chExt cx="3063010" cy="12543"/>
          </a:xfrm>
        </p:grpSpPr>
        <p:sp>
          <p:nvSpPr>
            <p:cNvPr name="Freeform 23" id="23"/>
            <p:cNvSpPr/>
            <p:nvPr/>
          </p:nvSpPr>
          <p:spPr>
            <a:xfrm flipH="false" flipV="false" rot="0">
              <a:off x="0" y="0"/>
              <a:ext cx="3063011" cy="12543"/>
            </a:xfrm>
            <a:custGeom>
              <a:avLst/>
              <a:gdLst/>
              <a:ahLst/>
              <a:cxnLst/>
              <a:rect r="r" b="b" t="t" l="l"/>
              <a:pathLst>
                <a:path h="12543" w="3063011">
                  <a:moveTo>
                    <a:pt x="0" y="0"/>
                  </a:moveTo>
                  <a:lnTo>
                    <a:pt x="3063011" y="0"/>
                  </a:lnTo>
                  <a:lnTo>
                    <a:pt x="3063011" y="12543"/>
                  </a:lnTo>
                  <a:lnTo>
                    <a:pt x="0" y="12543"/>
                  </a:lnTo>
                  <a:close/>
                </a:path>
              </a:pathLst>
            </a:custGeom>
            <a:solidFill>
              <a:srgbClr val="5F6F52"/>
            </a:solidFill>
          </p:spPr>
        </p:sp>
        <p:sp>
          <p:nvSpPr>
            <p:cNvPr name="TextBox 24" id="24"/>
            <p:cNvSpPr txBox="true"/>
            <p:nvPr/>
          </p:nvSpPr>
          <p:spPr>
            <a:xfrm>
              <a:off x="0" y="-47625"/>
              <a:ext cx="3063010" cy="60168"/>
            </a:xfrm>
            <a:prstGeom prst="rect">
              <a:avLst/>
            </a:prstGeom>
          </p:spPr>
          <p:txBody>
            <a:bodyPr anchor="ctr" rtlCol="false" tIns="50800" lIns="50800" bIns="50800" rIns="50800"/>
            <a:lstStyle/>
            <a:p>
              <a:pPr algn="ctr">
                <a:lnSpc>
                  <a:spcPts val="3012"/>
                </a:lnSpc>
              </a:pPr>
            </a:p>
          </p:txBody>
        </p:sp>
      </p:grpSp>
      <p:sp>
        <p:nvSpPr>
          <p:cNvPr name="Freeform 25" id="25"/>
          <p:cNvSpPr/>
          <p:nvPr/>
        </p:nvSpPr>
        <p:spPr>
          <a:xfrm flipH="false" flipV="false" rot="0">
            <a:off x="2598806" y="7330257"/>
            <a:ext cx="628798" cy="571420"/>
          </a:xfrm>
          <a:custGeom>
            <a:avLst/>
            <a:gdLst/>
            <a:ahLst/>
            <a:cxnLst/>
            <a:rect r="r" b="b" t="t" l="l"/>
            <a:pathLst>
              <a:path h="571420" w="628798">
                <a:moveTo>
                  <a:pt x="0" y="0"/>
                </a:moveTo>
                <a:lnTo>
                  <a:pt x="628798" y="0"/>
                </a:lnTo>
                <a:lnTo>
                  <a:pt x="628798" y="571420"/>
                </a:lnTo>
                <a:lnTo>
                  <a:pt x="0" y="5714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2620686" y="9413451"/>
            <a:ext cx="585038" cy="585038"/>
          </a:xfrm>
          <a:custGeom>
            <a:avLst/>
            <a:gdLst/>
            <a:ahLst/>
            <a:cxnLst/>
            <a:rect r="r" b="b" t="t" l="l"/>
            <a:pathLst>
              <a:path h="585038" w="585038">
                <a:moveTo>
                  <a:pt x="0" y="0"/>
                </a:moveTo>
                <a:lnTo>
                  <a:pt x="585038" y="0"/>
                </a:lnTo>
                <a:lnTo>
                  <a:pt x="585038" y="585038"/>
                </a:lnTo>
                <a:lnTo>
                  <a:pt x="0" y="5850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2642566" y="8774163"/>
            <a:ext cx="541278" cy="541278"/>
          </a:xfrm>
          <a:custGeom>
            <a:avLst/>
            <a:gdLst/>
            <a:ahLst/>
            <a:cxnLst/>
            <a:rect r="r" b="b" t="t" l="l"/>
            <a:pathLst>
              <a:path h="541278" w="541278">
                <a:moveTo>
                  <a:pt x="0" y="0"/>
                </a:moveTo>
                <a:lnTo>
                  <a:pt x="541278" y="0"/>
                </a:lnTo>
                <a:lnTo>
                  <a:pt x="541278" y="541277"/>
                </a:lnTo>
                <a:lnTo>
                  <a:pt x="0" y="5412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2620686" y="8035794"/>
            <a:ext cx="604253" cy="604253"/>
          </a:xfrm>
          <a:custGeom>
            <a:avLst/>
            <a:gdLst/>
            <a:ahLst/>
            <a:cxnLst/>
            <a:rect r="r" b="b" t="t" l="l"/>
            <a:pathLst>
              <a:path h="604253" w="604253">
                <a:moveTo>
                  <a:pt x="0" y="0"/>
                </a:moveTo>
                <a:lnTo>
                  <a:pt x="604253" y="0"/>
                </a:lnTo>
                <a:lnTo>
                  <a:pt x="604253" y="604253"/>
                </a:lnTo>
                <a:lnTo>
                  <a:pt x="0" y="60425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9" id="29"/>
          <p:cNvSpPr txBox="true"/>
          <p:nvPr/>
        </p:nvSpPr>
        <p:spPr>
          <a:xfrm rot="0">
            <a:off x="11062622" y="7046262"/>
            <a:ext cx="5080373" cy="1082261"/>
          </a:xfrm>
          <a:prstGeom prst="rect">
            <a:avLst/>
          </a:prstGeom>
        </p:spPr>
        <p:txBody>
          <a:bodyPr anchor="t" rtlCol="false" tIns="0" lIns="0" bIns="0" rIns="0">
            <a:spAutoFit/>
          </a:bodyPr>
          <a:lstStyle/>
          <a:p>
            <a:pPr algn="just" marL="0" indent="0" lvl="0">
              <a:lnSpc>
                <a:spcPts val="4397"/>
              </a:lnSpc>
              <a:spcBef>
                <a:spcPct val="0"/>
              </a:spcBef>
            </a:pPr>
            <a:r>
              <a:rPr lang="en-US" b="true" sz="3141">
                <a:solidFill>
                  <a:srgbClr val="5F6F52"/>
                </a:solidFill>
                <a:latin typeface="Gotham Bold"/>
                <a:ea typeface="Gotham Bold"/>
                <a:cs typeface="Gotham Bold"/>
                <a:sym typeface="Gotham Bold"/>
              </a:rPr>
              <a:t>Slides &amp; Graphic used are Created Using Canva</a:t>
            </a:r>
          </a:p>
        </p:txBody>
      </p:sp>
      <p:grpSp>
        <p:nvGrpSpPr>
          <p:cNvPr name="Group 30" id="30"/>
          <p:cNvGrpSpPr/>
          <p:nvPr/>
        </p:nvGrpSpPr>
        <p:grpSpPr>
          <a:xfrm rot="0">
            <a:off x="3386864" y="8029497"/>
            <a:ext cx="5426122" cy="616846"/>
            <a:chOff x="0" y="0"/>
            <a:chExt cx="1429102" cy="162461"/>
          </a:xfrm>
        </p:grpSpPr>
        <p:sp>
          <p:nvSpPr>
            <p:cNvPr name="Freeform 31" id="31"/>
            <p:cNvSpPr/>
            <p:nvPr/>
          </p:nvSpPr>
          <p:spPr>
            <a:xfrm flipH="false" flipV="false" rot="0">
              <a:off x="0" y="0"/>
              <a:ext cx="1429102" cy="162461"/>
            </a:xfrm>
            <a:custGeom>
              <a:avLst/>
              <a:gdLst/>
              <a:ahLst/>
              <a:cxnLst/>
              <a:rect r="r" b="b" t="t" l="l"/>
              <a:pathLst>
                <a:path h="162461" w="1429102">
                  <a:moveTo>
                    <a:pt x="0" y="0"/>
                  </a:moveTo>
                  <a:lnTo>
                    <a:pt x="1429102" y="0"/>
                  </a:lnTo>
                  <a:lnTo>
                    <a:pt x="1429102" y="162461"/>
                  </a:lnTo>
                  <a:lnTo>
                    <a:pt x="0" y="162461"/>
                  </a:lnTo>
                  <a:close/>
                </a:path>
              </a:pathLst>
            </a:custGeom>
            <a:solidFill>
              <a:srgbClr val="5F6F52"/>
            </a:solidFill>
          </p:spPr>
        </p:sp>
        <p:sp>
          <p:nvSpPr>
            <p:cNvPr name="TextBox 32" id="32"/>
            <p:cNvSpPr txBox="true"/>
            <p:nvPr/>
          </p:nvSpPr>
          <p:spPr>
            <a:xfrm>
              <a:off x="0" y="-57150"/>
              <a:ext cx="1429102" cy="219611"/>
            </a:xfrm>
            <a:prstGeom prst="rect">
              <a:avLst/>
            </a:prstGeom>
          </p:spPr>
          <p:txBody>
            <a:bodyPr anchor="ctr" rtlCol="false" tIns="50800" lIns="50800" bIns="50800" rIns="50800"/>
            <a:lstStyle/>
            <a:p>
              <a:pPr algn="ctr">
                <a:lnSpc>
                  <a:spcPts val="3852"/>
                </a:lnSpc>
              </a:pPr>
              <a:r>
                <a:rPr lang="en-US" b="true" sz="2751">
                  <a:solidFill>
                    <a:srgbClr val="FFFFFF"/>
                  </a:solidFill>
                  <a:latin typeface="Gotham Bold"/>
                  <a:ea typeface="Gotham Bold"/>
                  <a:cs typeface="Gotham Bold"/>
                  <a:sym typeface="Gotham Bold"/>
                </a:rPr>
                <a:t>Erlang_work@yahoo.com</a:t>
              </a:r>
            </a:p>
          </p:txBody>
        </p:sp>
      </p:grpSp>
      <p:grpSp>
        <p:nvGrpSpPr>
          <p:cNvPr name="Group 33" id="33"/>
          <p:cNvGrpSpPr/>
          <p:nvPr/>
        </p:nvGrpSpPr>
        <p:grpSpPr>
          <a:xfrm rot="0">
            <a:off x="3386864" y="8736379"/>
            <a:ext cx="5426122" cy="616846"/>
            <a:chOff x="0" y="0"/>
            <a:chExt cx="1429102" cy="162461"/>
          </a:xfrm>
        </p:grpSpPr>
        <p:sp>
          <p:nvSpPr>
            <p:cNvPr name="Freeform 34" id="34"/>
            <p:cNvSpPr/>
            <p:nvPr/>
          </p:nvSpPr>
          <p:spPr>
            <a:xfrm flipH="false" flipV="false" rot="0">
              <a:off x="0" y="0"/>
              <a:ext cx="1429102" cy="162461"/>
            </a:xfrm>
            <a:custGeom>
              <a:avLst/>
              <a:gdLst/>
              <a:ahLst/>
              <a:cxnLst/>
              <a:rect r="r" b="b" t="t" l="l"/>
              <a:pathLst>
                <a:path h="162461" w="1429102">
                  <a:moveTo>
                    <a:pt x="0" y="0"/>
                  </a:moveTo>
                  <a:lnTo>
                    <a:pt x="1429102" y="0"/>
                  </a:lnTo>
                  <a:lnTo>
                    <a:pt x="1429102" y="162461"/>
                  </a:lnTo>
                  <a:lnTo>
                    <a:pt x="0" y="162461"/>
                  </a:lnTo>
                  <a:close/>
                </a:path>
              </a:pathLst>
            </a:custGeom>
            <a:solidFill>
              <a:srgbClr val="5F6F52"/>
            </a:solidFill>
          </p:spPr>
        </p:sp>
        <p:sp>
          <p:nvSpPr>
            <p:cNvPr name="TextBox 35" id="35"/>
            <p:cNvSpPr txBox="true"/>
            <p:nvPr/>
          </p:nvSpPr>
          <p:spPr>
            <a:xfrm>
              <a:off x="0" y="-57150"/>
              <a:ext cx="1429102" cy="219611"/>
            </a:xfrm>
            <a:prstGeom prst="rect">
              <a:avLst/>
            </a:prstGeom>
          </p:spPr>
          <p:txBody>
            <a:bodyPr anchor="ctr" rtlCol="false" tIns="50800" lIns="50800" bIns="50800" rIns="50800"/>
            <a:lstStyle/>
            <a:p>
              <a:pPr algn="ctr">
                <a:lnSpc>
                  <a:spcPts val="3852"/>
                </a:lnSpc>
              </a:pPr>
              <a:r>
                <a:rPr lang="en-US" b="true" sz="2751" u="sng">
                  <a:solidFill>
                    <a:srgbClr val="FFFFFF"/>
                  </a:solidFill>
                  <a:latin typeface="Gotham Bold"/>
                  <a:ea typeface="Gotham Bold"/>
                  <a:cs typeface="Gotham Bold"/>
                  <a:sym typeface="Gotham Bold"/>
                  <a:hlinkClick r:id="rId14" tooltip="https://www.linkedin.com/in/raditya-erlang-arkananta"/>
                </a:rPr>
                <a:t>Raditya Erlang A.</a:t>
              </a:r>
            </a:p>
          </p:txBody>
        </p:sp>
      </p:grpSp>
      <p:grpSp>
        <p:nvGrpSpPr>
          <p:cNvPr name="Group 36" id="36"/>
          <p:cNvGrpSpPr/>
          <p:nvPr/>
        </p:nvGrpSpPr>
        <p:grpSpPr>
          <a:xfrm rot="0">
            <a:off x="3386864" y="9413451"/>
            <a:ext cx="5426122" cy="616846"/>
            <a:chOff x="0" y="0"/>
            <a:chExt cx="1429102" cy="162461"/>
          </a:xfrm>
        </p:grpSpPr>
        <p:sp>
          <p:nvSpPr>
            <p:cNvPr name="Freeform 37" id="37"/>
            <p:cNvSpPr/>
            <p:nvPr/>
          </p:nvSpPr>
          <p:spPr>
            <a:xfrm flipH="false" flipV="false" rot="0">
              <a:off x="0" y="0"/>
              <a:ext cx="1429102" cy="162461"/>
            </a:xfrm>
            <a:custGeom>
              <a:avLst/>
              <a:gdLst/>
              <a:ahLst/>
              <a:cxnLst/>
              <a:rect r="r" b="b" t="t" l="l"/>
              <a:pathLst>
                <a:path h="162461" w="1429102">
                  <a:moveTo>
                    <a:pt x="0" y="0"/>
                  </a:moveTo>
                  <a:lnTo>
                    <a:pt x="1429102" y="0"/>
                  </a:lnTo>
                  <a:lnTo>
                    <a:pt x="1429102" y="162461"/>
                  </a:lnTo>
                  <a:lnTo>
                    <a:pt x="0" y="162461"/>
                  </a:lnTo>
                  <a:close/>
                </a:path>
              </a:pathLst>
            </a:custGeom>
            <a:solidFill>
              <a:srgbClr val="5F6F52"/>
            </a:solidFill>
          </p:spPr>
        </p:sp>
        <p:sp>
          <p:nvSpPr>
            <p:cNvPr name="TextBox 38" id="38"/>
            <p:cNvSpPr txBox="true"/>
            <p:nvPr/>
          </p:nvSpPr>
          <p:spPr>
            <a:xfrm>
              <a:off x="0" y="-57150"/>
              <a:ext cx="1429102" cy="219611"/>
            </a:xfrm>
            <a:prstGeom prst="rect">
              <a:avLst/>
            </a:prstGeom>
          </p:spPr>
          <p:txBody>
            <a:bodyPr anchor="ctr" rtlCol="false" tIns="50800" lIns="50800" bIns="50800" rIns="50800"/>
            <a:lstStyle/>
            <a:p>
              <a:pPr algn="ctr">
                <a:lnSpc>
                  <a:spcPts val="3852"/>
                </a:lnSpc>
              </a:pPr>
              <a:r>
                <a:rPr lang="en-US" b="true" sz="2751">
                  <a:solidFill>
                    <a:srgbClr val="FFFFFF"/>
                  </a:solidFill>
                  <a:latin typeface="Gotham Bold"/>
                  <a:ea typeface="Gotham Bold"/>
                  <a:cs typeface="Gotham Bold"/>
                  <a:sym typeface="Gotham Bold"/>
                </a:rPr>
                <a:t>wa.me/6281218900315</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343332" y="6814845"/>
            <a:ext cx="19118866" cy="4558913"/>
            <a:chOff x="0" y="0"/>
            <a:chExt cx="5035422" cy="1200701"/>
          </a:xfrm>
        </p:grpSpPr>
        <p:sp>
          <p:nvSpPr>
            <p:cNvPr name="Freeform 3" id="3"/>
            <p:cNvSpPr/>
            <p:nvPr/>
          </p:nvSpPr>
          <p:spPr>
            <a:xfrm flipH="false" flipV="false" rot="0">
              <a:off x="0" y="0"/>
              <a:ext cx="5035422" cy="1200701"/>
            </a:xfrm>
            <a:custGeom>
              <a:avLst/>
              <a:gdLst/>
              <a:ahLst/>
              <a:cxnLst/>
              <a:rect r="r" b="b" t="t" l="l"/>
              <a:pathLst>
                <a:path h="1200701" w="5035422">
                  <a:moveTo>
                    <a:pt x="0" y="0"/>
                  </a:moveTo>
                  <a:lnTo>
                    <a:pt x="5035422" y="0"/>
                  </a:lnTo>
                  <a:lnTo>
                    <a:pt x="5035422" y="1200701"/>
                  </a:lnTo>
                  <a:lnTo>
                    <a:pt x="0" y="1200701"/>
                  </a:lnTo>
                  <a:close/>
                </a:path>
              </a:pathLst>
            </a:custGeom>
            <a:solidFill>
              <a:srgbClr val="D6DAC8"/>
            </a:solidFill>
          </p:spPr>
        </p:sp>
        <p:sp>
          <p:nvSpPr>
            <p:cNvPr name="TextBox 4" id="4"/>
            <p:cNvSpPr txBox="true"/>
            <p:nvPr/>
          </p:nvSpPr>
          <p:spPr>
            <a:xfrm>
              <a:off x="0" y="-47625"/>
              <a:ext cx="5035422" cy="1248326"/>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343332" y="-807462"/>
            <a:ext cx="12419568" cy="11094462"/>
            <a:chOff x="0" y="0"/>
            <a:chExt cx="3270997" cy="2921998"/>
          </a:xfrm>
        </p:grpSpPr>
        <p:sp>
          <p:nvSpPr>
            <p:cNvPr name="Freeform 6" id="6"/>
            <p:cNvSpPr/>
            <p:nvPr/>
          </p:nvSpPr>
          <p:spPr>
            <a:xfrm flipH="false" flipV="false" rot="0">
              <a:off x="0" y="0"/>
              <a:ext cx="3270997" cy="2921998"/>
            </a:xfrm>
            <a:custGeom>
              <a:avLst/>
              <a:gdLst/>
              <a:ahLst/>
              <a:cxnLst/>
              <a:rect r="r" b="b" t="t" l="l"/>
              <a:pathLst>
                <a:path h="2921998" w="3270997">
                  <a:moveTo>
                    <a:pt x="0" y="0"/>
                  </a:moveTo>
                  <a:lnTo>
                    <a:pt x="3270997" y="0"/>
                  </a:lnTo>
                  <a:lnTo>
                    <a:pt x="3270997" y="2921998"/>
                  </a:lnTo>
                  <a:lnTo>
                    <a:pt x="0" y="2921998"/>
                  </a:lnTo>
                  <a:close/>
                </a:path>
              </a:pathLst>
            </a:custGeom>
            <a:solidFill>
              <a:srgbClr val="D6DAC8"/>
            </a:solidFill>
          </p:spPr>
        </p:sp>
        <p:sp>
          <p:nvSpPr>
            <p:cNvPr name="TextBox 7" id="7"/>
            <p:cNvSpPr txBox="true"/>
            <p:nvPr/>
          </p:nvSpPr>
          <p:spPr>
            <a:xfrm>
              <a:off x="0" y="-47625"/>
              <a:ext cx="3270997" cy="2969623"/>
            </a:xfrm>
            <a:prstGeom prst="rect">
              <a:avLst/>
            </a:prstGeom>
          </p:spPr>
          <p:txBody>
            <a:bodyPr anchor="ctr" rtlCol="false" tIns="50800" lIns="50800" bIns="50800" rIns="50800"/>
            <a:lstStyle/>
            <a:p>
              <a:pPr algn="ctr">
                <a:lnSpc>
                  <a:spcPts val="3012"/>
                </a:lnSpc>
              </a:pPr>
            </a:p>
          </p:txBody>
        </p:sp>
      </p:grpSp>
      <p:sp>
        <p:nvSpPr>
          <p:cNvPr name="Freeform 8" id="8"/>
          <p:cNvSpPr/>
          <p:nvPr/>
        </p:nvSpPr>
        <p:spPr>
          <a:xfrm flipH="false" flipV="false" rot="0">
            <a:off x="1047707" y="9050076"/>
            <a:ext cx="416467" cy="631808"/>
          </a:xfrm>
          <a:custGeom>
            <a:avLst/>
            <a:gdLst/>
            <a:ahLst/>
            <a:cxnLst/>
            <a:rect r="r" b="b" t="t" l="l"/>
            <a:pathLst>
              <a:path h="631808" w="416467">
                <a:moveTo>
                  <a:pt x="0" y="0"/>
                </a:moveTo>
                <a:lnTo>
                  <a:pt x="416467" y="0"/>
                </a:lnTo>
                <a:lnTo>
                  <a:pt x="416467" y="631808"/>
                </a:lnTo>
                <a:lnTo>
                  <a:pt x="0" y="631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90932" y="10056526"/>
            <a:ext cx="18478932" cy="4068486"/>
            <a:chOff x="0" y="0"/>
            <a:chExt cx="4866879" cy="1071535"/>
          </a:xfrm>
        </p:grpSpPr>
        <p:sp>
          <p:nvSpPr>
            <p:cNvPr name="Freeform 10" id="10"/>
            <p:cNvSpPr/>
            <p:nvPr/>
          </p:nvSpPr>
          <p:spPr>
            <a:xfrm flipH="false" flipV="false" rot="0">
              <a:off x="0" y="0"/>
              <a:ext cx="4866879" cy="1071535"/>
            </a:xfrm>
            <a:custGeom>
              <a:avLst/>
              <a:gdLst/>
              <a:ahLst/>
              <a:cxnLst/>
              <a:rect r="r" b="b" t="t" l="l"/>
              <a:pathLst>
                <a:path h="1071535" w="4866879">
                  <a:moveTo>
                    <a:pt x="0" y="0"/>
                  </a:moveTo>
                  <a:lnTo>
                    <a:pt x="4866879" y="0"/>
                  </a:lnTo>
                  <a:lnTo>
                    <a:pt x="4866879" y="1071535"/>
                  </a:lnTo>
                  <a:lnTo>
                    <a:pt x="0" y="1071535"/>
                  </a:lnTo>
                  <a:close/>
                </a:path>
              </a:pathLst>
            </a:custGeom>
            <a:solidFill>
              <a:srgbClr val="5F6F52"/>
            </a:solidFill>
          </p:spPr>
        </p:sp>
        <p:sp>
          <p:nvSpPr>
            <p:cNvPr name="TextBox 11" id="11"/>
            <p:cNvSpPr txBox="true"/>
            <p:nvPr/>
          </p:nvSpPr>
          <p:spPr>
            <a:xfrm>
              <a:off x="0" y="-47625"/>
              <a:ext cx="4866879" cy="1119160"/>
            </a:xfrm>
            <a:prstGeom prst="rect">
              <a:avLst/>
            </a:prstGeom>
          </p:spPr>
          <p:txBody>
            <a:bodyPr anchor="ctr" rtlCol="false" tIns="50800" lIns="50800" bIns="50800" rIns="50800"/>
            <a:lstStyle/>
            <a:p>
              <a:pPr algn="ctr">
                <a:lnSpc>
                  <a:spcPts val="3012"/>
                </a:lnSpc>
              </a:pPr>
            </a:p>
          </p:txBody>
        </p:sp>
      </p:grpSp>
      <p:grpSp>
        <p:nvGrpSpPr>
          <p:cNvPr name="Group 12" id="12"/>
          <p:cNvGrpSpPr/>
          <p:nvPr/>
        </p:nvGrpSpPr>
        <p:grpSpPr>
          <a:xfrm rot="-10800000">
            <a:off x="1047707" y="1976171"/>
            <a:ext cx="5637918" cy="47625"/>
            <a:chOff x="0" y="0"/>
            <a:chExt cx="1484884" cy="12543"/>
          </a:xfrm>
        </p:grpSpPr>
        <p:sp>
          <p:nvSpPr>
            <p:cNvPr name="Freeform 13" id="13"/>
            <p:cNvSpPr/>
            <p:nvPr/>
          </p:nvSpPr>
          <p:spPr>
            <a:xfrm flipH="false" flipV="false" rot="0">
              <a:off x="0" y="0"/>
              <a:ext cx="1484884" cy="12543"/>
            </a:xfrm>
            <a:custGeom>
              <a:avLst/>
              <a:gdLst/>
              <a:ahLst/>
              <a:cxnLst/>
              <a:rect r="r" b="b" t="t" l="l"/>
              <a:pathLst>
                <a:path h="12543" w="1484884">
                  <a:moveTo>
                    <a:pt x="0" y="0"/>
                  </a:moveTo>
                  <a:lnTo>
                    <a:pt x="1484884" y="0"/>
                  </a:lnTo>
                  <a:lnTo>
                    <a:pt x="1484884" y="12543"/>
                  </a:lnTo>
                  <a:lnTo>
                    <a:pt x="0" y="12543"/>
                  </a:lnTo>
                  <a:close/>
                </a:path>
              </a:pathLst>
            </a:custGeom>
            <a:solidFill>
              <a:srgbClr val="5F6F52"/>
            </a:solidFill>
          </p:spPr>
        </p:sp>
        <p:sp>
          <p:nvSpPr>
            <p:cNvPr name="TextBox 14" id="14"/>
            <p:cNvSpPr txBox="true"/>
            <p:nvPr/>
          </p:nvSpPr>
          <p:spPr>
            <a:xfrm>
              <a:off x="0" y="-47625"/>
              <a:ext cx="1484884" cy="60168"/>
            </a:xfrm>
            <a:prstGeom prst="rect">
              <a:avLst/>
            </a:prstGeom>
          </p:spPr>
          <p:txBody>
            <a:bodyPr anchor="ctr" rtlCol="false" tIns="50800" lIns="50800" bIns="50800" rIns="50800"/>
            <a:lstStyle/>
            <a:p>
              <a:pPr algn="ctr">
                <a:lnSpc>
                  <a:spcPts val="3012"/>
                </a:lnSpc>
              </a:pPr>
            </a:p>
          </p:txBody>
        </p:sp>
      </p:grpSp>
      <p:grpSp>
        <p:nvGrpSpPr>
          <p:cNvPr name="Group 15" id="15"/>
          <p:cNvGrpSpPr/>
          <p:nvPr/>
        </p:nvGrpSpPr>
        <p:grpSpPr>
          <a:xfrm rot="0">
            <a:off x="15149881" y="8795803"/>
            <a:ext cx="5839223" cy="924994"/>
            <a:chOff x="0" y="0"/>
            <a:chExt cx="7785630" cy="1233325"/>
          </a:xfrm>
        </p:grpSpPr>
        <p:sp>
          <p:nvSpPr>
            <p:cNvPr name="Freeform 16" id="16"/>
            <p:cNvSpPr/>
            <p:nvPr/>
          </p:nvSpPr>
          <p:spPr>
            <a:xfrm flipH="false" flipV="true" rot="5400000">
              <a:off x="5767462"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true" rot="5400000">
              <a:off x="784843" y="-784843"/>
              <a:ext cx="1233325" cy="2803012"/>
            </a:xfrm>
            <a:custGeom>
              <a:avLst/>
              <a:gdLst/>
              <a:ahLst/>
              <a:cxnLst/>
              <a:rect r="r" b="b" t="t" l="l"/>
              <a:pathLst>
                <a:path h="2803012" w="1233325">
                  <a:moveTo>
                    <a:pt x="0" y="2803011"/>
                  </a:moveTo>
                  <a:lnTo>
                    <a:pt x="1233325" y="2803011"/>
                  </a:lnTo>
                  <a:lnTo>
                    <a:pt x="1233325" y="0"/>
                  </a:lnTo>
                  <a:lnTo>
                    <a:pt x="0" y="0"/>
                  </a:lnTo>
                  <a:lnTo>
                    <a:pt x="0" y="280301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true" flipV="true" rot="5400000">
              <a:off x="3218179" y="-784843"/>
              <a:ext cx="1233325" cy="2803012"/>
            </a:xfrm>
            <a:custGeom>
              <a:avLst/>
              <a:gdLst/>
              <a:ahLst/>
              <a:cxnLst/>
              <a:rect r="r" b="b" t="t" l="l"/>
              <a:pathLst>
                <a:path h="2803012" w="1233325">
                  <a:moveTo>
                    <a:pt x="1233325" y="2803011"/>
                  </a:moveTo>
                  <a:lnTo>
                    <a:pt x="0" y="2803011"/>
                  </a:lnTo>
                  <a:lnTo>
                    <a:pt x="0" y="0"/>
                  </a:lnTo>
                  <a:lnTo>
                    <a:pt x="1233325" y="0"/>
                  </a:lnTo>
                  <a:lnTo>
                    <a:pt x="1233325" y="2803011"/>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9" id="19"/>
          <p:cNvGrpSpPr/>
          <p:nvPr/>
        </p:nvGrpSpPr>
        <p:grpSpPr>
          <a:xfrm rot="-10800000">
            <a:off x="13802780" y="6814845"/>
            <a:ext cx="5637918" cy="47625"/>
            <a:chOff x="0" y="0"/>
            <a:chExt cx="1484884" cy="12543"/>
          </a:xfrm>
        </p:grpSpPr>
        <p:sp>
          <p:nvSpPr>
            <p:cNvPr name="Freeform 20" id="20"/>
            <p:cNvSpPr/>
            <p:nvPr/>
          </p:nvSpPr>
          <p:spPr>
            <a:xfrm flipH="false" flipV="false" rot="0">
              <a:off x="0" y="0"/>
              <a:ext cx="1484884" cy="12543"/>
            </a:xfrm>
            <a:custGeom>
              <a:avLst/>
              <a:gdLst/>
              <a:ahLst/>
              <a:cxnLst/>
              <a:rect r="r" b="b" t="t" l="l"/>
              <a:pathLst>
                <a:path h="12543" w="1484884">
                  <a:moveTo>
                    <a:pt x="0" y="0"/>
                  </a:moveTo>
                  <a:lnTo>
                    <a:pt x="1484884" y="0"/>
                  </a:lnTo>
                  <a:lnTo>
                    <a:pt x="1484884" y="12543"/>
                  </a:lnTo>
                  <a:lnTo>
                    <a:pt x="0" y="12543"/>
                  </a:lnTo>
                  <a:close/>
                </a:path>
              </a:pathLst>
            </a:custGeom>
            <a:solidFill>
              <a:srgbClr val="5F6F52"/>
            </a:solidFill>
          </p:spPr>
        </p:sp>
        <p:sp>
          <p:nvSpPr>
            <p:cNvPr name="TextBox 21" id="21"/>
            <p:cNvSpPr txBox="true"/>
            <p:nvPr/>
          </p:nvSpPr>
          <p:spPr>
            <a:xfrm>
              <a:off x="0" y="-47625"/>
              <a:ext cx="1484884" cy="60168"/>
            </a:xfrm>
            <a:prstGeom prst="rect">
              <a:avLst/>
            </a:prstGeom>
          </p:spPr>
          <p:txBody>
            <a:bodyPr anchor="ctr" rtlCol="false" tIns="50800" lIns="50800" bIns="50800" rIns="50800"/>
            <a:lstStyle/>
            <a:p>
              <a:pPr algn="ctr">
                <a:lnSpc>
                  <a:spcPts val="3012"/>
                </a:lnSpc>
              </a:pPr>
            </a:p>
          </p:txBody>
        </p:sp>
      </p:grpSp>
      <p:grpSp>
        <p:nvGrpSpPr>
          <p:cNvPr name="Group 22" id="22"/>
          <p:cNvGrpSpPr/>
          <p:nvPr/>
        </p:nvGrpSpPr>
        <p:grpSpPr>
          <a:xfrm rot="5400000">
            <a:off x="10537379" y="1490860"/>
            <a:ext cx="3029717" cy="47997"/>
            <a:chOff x="0" y="0"/>
            <a:chExt cx="797950" cy="12641"/>
          </a:xfrm>
        </p:grpSpPr>
        <p:sp>
          <p:nvSpPr>
            <p:cNvPr name="Freeform 23" id="23"/>
            <p:cNvSpPr/>
            <p:nvPr/>
          </p:nvSpPr>
          <p:spPr>
            <a:xfrm flipH="false" flipV="false" rot="0">
              <a:off x="0" y="0"/>
              <a:ext cx="797950" cy="12641"/>
            </a:xfrm>
            <a:custGeom>
              <a:avLst/>
              <a:gdLst/>
              <a:ahLst/>
              <a:cxnLst/>
              <a:rect r="r" b="b" t="t" l="l"/>
              <a:pathLst>
                <a:path h="12641" w="797950">
                  <a:moveTo>
                    <a:pt x="0" y="0"/>
                  </a:moveTo>
                  <a:lnTo>
                    <a:pt x="797950" y="0"/>
                  </a:lnTo>
                  <a:lnTo>
                    <a:pt x="797950" y="12641"/>
                  </a:lnTo>
                  <a:lnTo>
                    <a:pt x="0" y="12641"/>
                  </a:lnTo>
                  <a:close/>
                </a:path>
              </a:pathLst>
            </a:custGeom>
            <a:solidFill>
              <a:srgbClr val="5F6F52"/>
            </a:solidFill>
          </p:spPr>
        </p:sp>
        <p:sp>
          <p:nvSpPr>
            <p:cNvPr name="TextBox 24" id="24"/>
            <p:cNvSpPr txBox="true"/>
            <p:nvPr/>
          </p:nvSpPr>
          <p:spPr>
            <a:xfrm>
              <a:off x="0" y="-47625"/>
              <a:ext cx="797950" cy="60266"/>
            </a:xfrm>
            <a:prstGeom prst="rect">
              <a:avLst/>
            </a:prstGeom>
          </p:spPr>
          <p:txBody>
            <a:bodyPr anchor="ctr" rtlCol="false" tIns="50800" lIns="50800" bIns="50800" rIns="50800"/>
            <a:lstStyle/>
            <a:p>
              <a:pPr algn="ctr">
                <a:lnSpc>
                  <a:spcPts val="3012"/>
                </a:lnSpc>
              </a:pPr>
            </a:p>
          </p:txBody>
        </p:sp>
      </p:grpSp>
      <p:sp>
        <p:nvSpPr>
          <p:cNvPr name="Freeform 25" id="25"/>
          <p:cNvSpPr/>
          <p:nvPr/>
        </p:nvSpPr>
        <p:spPr>
          <a:xfrm flipH="false" flipV="false" rot="0">
            <a:off x="12363995" y="731012"/>
            <a:ext cx="5705497" cy="5893332"/>
          </a:xfrm>
          <a:custGeom>
            <a:avLst/>
            <a:gdLst/>
            <a:ahLst/>
            <a:cxnLst/>
            <a:rect r="r" b="b" t="t" l="l"/>
            <a:pathLst>
              <a:path h="5893332" w="5705497">
                <a:moveTo>
                  <a:pt x="0" y="0"/>
                </a:moveTo>
                <a:lnTo>
                  <a:pt x="5705497" y="0"/>
                </a:lnTo>
                <a:lnTo>
                  <a:pt x="5705497" y="5893333"/>
                </a:lnTo>
                <a:lnTo>
                  <a:pt x="0" y="5893333"/>
                </a:lnTo>
                <a:lnTo>
                  <a:pt x="0" y="0"/>
                </a:lnTo>
                <a:close/>
              </a:path>
            </a:pathLst>
          </a:custGeom>
          <a:blipFill>
            <a:blip r:embed="rId6"/>
            <a:stretch>
              <a:fillRect l="0" t="0" r="0" b="0"/>
            </a:stretch>
          </a:blipFill>
        </p:spPr>
      </p:sp>
      <p:sp>
        <p:nvSpPr>
          <p:cNvPr name="Freeform 26" id="26"/>
          <p:cNvSpPr/>
          <p:nvPr/>
        </p:nvSpPr>
        <p:spPr>
          <a:xfrm flipH="false" flipV="false" rot="0">
            <a:off x="4117894" y="3029717"/>
            <a:ext cx="613302" cy="613302"/>
          </a:xfrm>
          <a:custGeom>
            <a:avLst/>
            <a:gdLst/>
            <a:ahLst/>
            <a:cxnLst/>
            <a:rect r="r" b="b" t="t" l="l"/>
            <a:pathLst>
              <a:path h="613302" w="613302">
                <a:moveTo>
                  <a:pt x="0" y="0"/>
                </a:moveTo>
                <a:lnTo>
                  <a:pt x="613302" y="0"/>
                </a:lnTo>
                <a:lnTo>
                  <a:pt x="613302" y="613302"/>
                </a:lnTo>
                <a:lnTo>
                  <a:pt x="0" y="6133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0">
            <a:off x="3899613" y="6186129"/>
            <a:ext cx="707854" cy="381357"/>
          </a:xfrm>
          <a:custGeom>
            <a:avLst/>
            <a:gdLst/>
            <a:ahLst/>
            <a:cxnLst/>
            <a:rect r="r" b="b" t="t" l="l"/>
            <a:pathLst>
              <a:path h="381357" w="707854">
                <a:moveTo>
                  <a:pt x="0" y="0"/>
                </a:moveTo>
                <a:lnTo>
                  <a:pt x="707854" y="0"/>
                </a:lnTo>
                <a:lnTo>
                  <a:pt x="707854" y="381357"/>
                </a:lnTo>
                <a:lnTo>
                  <a:pt x="0" y="38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8" id="28"/>
          <p:cNvSpPr txBox="true"/>
          <p:nvPr/>
        </p:nvSpPr>
        <p:spPr>
          <a:xfrm rot="0">
            <a:off x="1028700" y="996396"/>
            <a:ext cx="7695376" cy="1027400"/>
          </a:xfrm>
          <a:prstGeom prst="rect">
            <a:avLst/>
          </a:prstGeom>
        </p:spPr>
        <p:txBody>
          <a:bodyPr anchor="t" rtlCol="false" tIns="0" lIns="0" bIns="0" rIns="0">
            <a:spAutoFit/>
          </a:bodyPr>
          <a:lstStyle/>
          <a:p>
            <a:pPr algn="l" marL="0" indent="0" lvl="0">
              <a:lnSpc>
                <a:spcPts val="8081"/>
              </a:lnSpc>
            </a:pPr>
            <a:r>
              <a:rPr lang="en-US" sz="6678">
                <a:solidFill>
                  <a:srgbClr val="5F6F52"/>
                </a:solidFill>
                <a:latin typeface="Sunborn"/>
                <a:ea typeface="Sunborn"/>
                <a:cs typeface="Sunborn"/>
                <a:sym typeface="Sunborn"/>
              </a:rPr>
              <a:t>about me</a:t>
            </a:r>
          </a:p>
        </p:txBody>
      </p:sp>
      <p:sp>
        <p:nvSpPr>
          <p:cNvPr name="TextBox 29" id="29"/>
          <p:cNvSpPr txBox="true"/>
          <p:nvPr/>
        </p:nvSpPr>
        <p:spPr>
          <a:xfrm rot="0">
            <a:off x="12625211" y="7005522"/>
            <a:ext cx="5183064" cy="1380947"/>
          </a:xfrm>
          <a:prstGeom prst="rect">
            <a:avLst/>
          </a:prstGeom>
        </p:spPr>
        <p:txBody>
          <a:bodyPr anchor="t" rtlCol="false" tIns="0" lIns="0" bIns="0" rIns="0">
            <a:spAutoFit/>
          </a:bodyPr>
          <a:lstStyle/>
          <a:p>
            <a:pPr algn="just" marL="0" indent="0" lvl="0">
              <a:lnSpc>
                <a:spcPts val="3684"/>
              </a:lnSpc>
            </a:pPr>
            <a:r>
              <a:rPr lang="en-US" b="true" sz="2632">
                <a:solidFill>
                  <a:srgbClr val="5F6F52"/>
                </a:solidFill>
                <a:latin typeface="Gotham Bold"/>
                <a:ea typeface="Gotham Bold"/>
                <a:cs typeface="Gotham Bold"/>
                <a:sym typeface="Gotham Bold"/>
              </a:rPr>
              <a:t>"To Bring Value by Turning Complex Data into Actionable Insights”</a:t>
            </a:r>
          </a:p>
        </p:txBody>
      </p:sp>
      <p:sp>
        <p:nvSpPr>
          <p:cNvPr name="TextBox 30" id="30"/>
          <p:cNvSpPr txBox="true"/>
          <p:nvPr/>
        </p:nvSpPr>
        <p:spPr>
          <a:xfrm rot="0">
            <a:off x="1028700" y="2095661"/>
            <a:ext cx="8249539" cy="697685"/>
          </a:xfrm>
          <a:prstGeom prst="rect">
            <a:avLst/>
          </a:prstGeom>
        </p:spPr>
        <p:txBody>
          <a:bodyPr anchor="t" rtlCol="false" tIns="0" lIns="0" bIns="0" rIns="0">
            <a:spAutoFit/>
          </a:bodyPr>
          <a:lstStyle/>
          <a:p>
            <a:pPr algn="l" marL="0" indent="0" lvl="0">
              <a:lnSpc>
                <a:spcPts val="5644"/>
              </a:lnSpc>
            </a:pPr>
            <a:r>
              <a:rPr lang="en-US" b="true" sz="4032">
                <a:solidFill>
                  <a:srgbClr val="5F6F52"/>
                </a:solidFill>
                <a:latin typeface="Gotham Bold"/>
                <a:ea typeface="Gotham Bold"/>
                <a:cs typeface="Gotham Bold"/>
                <a:sym typeface="Gotham Bold"/>
              </a:rPr>
              <a:t>Raditya Erlang Arkananta</a:t>
            </a:r>
          </a:p>
        </p:txBody>
      </p:sp>
      <p:sp>
        <p:nvSpPr>
          <p:cNvPr name="TextBox 31" id="31"/>
          <p:cNvSpPr txBox="true"/>
          <p:nvPr/>
        </p:nvSpPr>
        <p:spPr>
          <a:xfrm rot="0">
            <a:off x="1028700" y="2901295"/>
            <a:ext cx="3224840" cy="679450"/>
          </a:xfrm>
          <a:prstGeom prst="rect">
            <a:avLst/>
          </a:prstGeom>
        </p:spPr>
        <p:txBody>
          <a:bodyPr anchor="t" rtlCol="false" tIns="0" lIns="0" bIns="0" rIns="0">
            <a:spAutoFit/>
          </a:bodyPr>
          <a:lstStyle/>
          <a:p>
            <a:pPr algn="l" marL="0" indent="0" lvl="0">
              <a:lnSpc>
                <a:spcPts val="5599"/>
              </a:lnSpc>
            </a:pPr>
            <a:r>
              <a:rPr lang="en-US" b="true" sz="3999">
                <a:solidFill>
                  <a:srgbClr val="5F6F52"/>
                </a:solidFill>
                <a:latin typeface="Gotham Bold"/>
                <a:ea typeface="Gotham Bold"/>
                <a:cs typeface="Gotham Bold"/>
                <a:sym typeface="Gotham Bold"/>
              </a:rPr>
              <a:t>Experience</a:t>
            </a:r>
          </a:p>
        </p:txBody>
      </p:sp>
      <p:sp>
        <p:nvSpPr>
          <p:cNvPr name="TextBox 32" id="32"/>
          <p:cNvSpPr txBox="true"/>
          <p:nvPr/>
        </p:nvSpPr>
        <p:spPr>
          <a:xfrm rot="0">
            <a:off x="1009693" y="5998983"/>
            <a:ext cx="3224840" cy="679450"/>
          </a:xfrm>
          <a:prstGeom prst="rect">
            <a:avLst/>
          </a:prstGeom>
        </p:spPr>
        <p:txBody>
          <a:bodyPr anchor="t" rtlCol="false" tIns="0" lIns="0" bIns="0" rIns="0">
            <a:spAutoFit/>
          </a:bodyPr>
          <a:lstStyle/>
          <a:p>
            <a:pPr algn="l" marL="0" indent="0" lvl="0">
              <a:lnSpc>
                <a:spcPts val="5599"/>
              </a:lnSpc>
            </a:pPr>
            <a:r>
              <a:rPr lang="en-US" b="true" sz="3999">
                <a:solidFill>
                  <a:srgbClr val="5F6F52"/>
                </a:solidFill>
                <a:latin typeface="Gotham Bold"/>
                <a:ea typeface="Gotham Bold"/>
                <a:cs typeface="Gotham Bold"/>
                <a:sym typeface="Gotham Bold"/>
              </a:rPr>
              <a:t>Education</a:t>
            </a:r>
          </a:p>
        </p:txBody>
      </p:sp>
      <p:sp>
        <p:nvSpPr>
          <p:cNvPr name="TextBox 33" id="33"/>
          <p:cNvSpPr txBox="true"/>
          <p:nvPr/>
        </p:nvSpPr>
        <p:spPr>
          <a:xfrm rot="0">
            <a:off x="555977" y="3749464"/>
            <a:ext cx="7737137" cy="2039969"/>
          </a:xfrm>
          <a:prstGeom prst="rect">
            <a:avLst/>
          </a:prstGeom>
        </p:spPr>
        <p:txBody>
          <a:bodyPr anchor="t" rtlCol="false" tIns="0" lIns="0" bIns="0" rIns="0">
            <a:spAutoFit/>
          </a:bodyPr>
          <a:lstStyle/>
          <a:p>
            <a:pPr algn="l" marL="633940" indent="-316970" lvl="1">
              <a:lnSpc>
                <a:spcPts val="4110"/>
              </a:lnSpc>
              <a:buFont typeface="Arial"/>
              <a:buChar char="•"/>
            </a:pPr>
            <a:r>
              <a:rPr lang="en-US" b="true" sz="2936">
                <a:solidFill>
                  <a:srgbClr val="5F6F52"/>
                </a:solidFill>
                <a:latin typeface="Gotham Bold"/>
                <a:ea typeface="Gotham Bold"/>
                <a:cs typeface="Gotham Bold"/>
                <a:sym typeface="Gotham Bold"/>
              </a:rPr>
              <a:t>PT Hekikai Indonesia - QA QC Japanese Translator </a:t>
            </a:r>
          </a:p>
          <a:p>
            <a:pPr algn="l" marL="633940" indent="-316970" lvl="1">
              <a:lnSpc>
                <a:spcPts val="4110"/>
              </a:lnSpc>
              <a:spcBef>
                <a:spcPct val="0"/>
              </a:spcBef>
              <a:buFont typeface="Arial"/>
              <a:buChar char="•"/>
            </a:pPr>
            <a:r>
              <a:rPr lang="en-US" b="true" sz="2936">
                <a:solidFill>
                  <a:srgbClr val="5F6F52"/>
                </a:solidFill>
                <a:latin typeface="Gotham Bold"/>
                <a:ea typeface="Gotham Bold"/>
                <a:cs typeface="Gotham Bold"/>
                <a:sym typeface="Gotham Bold"/>
              </a:rPr>
              <a:t>PT Indonesia Indicator - HR Officer Staff</a:t>
            </a:r>
          </a:p>
        </p:txBody>
      </p:sp>
      <p:sp>
        <p:nvSpPr>
          <p:cNvPr name="TextBox 34" id="34"/>
          <p:cNvSpPr txBox="true"/>
          <p:nvPr/>
        </p:nvSpPr>
        <p:spPr>
          <a:xfrm rot="0">
            <a:off x="603253" y="6781507"/>
            <a:ext cx="10110065" cy="2039969"/>
          </a:xfrm>
          <a:prstGeom prst="rect">
            <a:avLst/>
          </a:prstGeom>
        </p:spPr>
        <p:txBody>
          <a:bodyPr anchor="t" rtlCol="false" tIns="0" lIns="0" bIns="0" rIns="0">
            <a:spAutoFit/>
          </a:bodyPr>
          <a:lstStyle/>
          <a:p>
            <a:pPr algn="l" marL="633940" indent="-316970" lvl="1">
              <a:lnSpc>
                <a:spcPts val="4110"/>
              </a:lnSpc>
              <a:buFont typeface="Arial"/>
              <a:buChar char="•"/>
            </a:pPr>
            <a:r>
              <a:rPr lang="en-US" b="true" sz="2936">
                <a:solidFill>
                  <a:srgbClr val="5F6F52"/>
                </a:solidFill>
                <a:latin typeface="Gotham Bold"/>
                <a:ea typeface="Gotham Bold"/>
                <a:cs typeface="Gotham Bold"/>
                <a:sym typeface="Gotham Bold"/>
              </a:rPr>
              <a:t>Institute Technology of Sepuluh Nopember</a:t>
            </a:r>
          </a:p>
          <a:p>
            <a:pPr algn="l">
              <a:lnSpc>
                <a:spcPts val="4110"/>
              </a:lnSpc>
            </a:pPr>
            <a:r>
              <a:rPr lang="en-US" sz="2936" b="true">
                <a:solidFill>
                  <a:srgbClr val="5F6F52"/>
                </a:solidFill>
                <a:latin typeface="Gotham Bold"/>
                <a:ea typeface="Gotham Bold"/>
                <a:cs typeface="Gotham Bold"/>
                <a:sym typeface="Gotham Bold"/>
              </a:rPr>
              <a:t>      </a:t>
            </a:r>
            <a:r>
              <a:rPr lang="en-US" sz="2936">
                <a:solidFill>
                  <a:srgbClr val="5F6F52"/>
                </a:solidFill>
                <a:latin typeface="Gotham"/>
                <a:ea typeface="Gotham"/>
                <a:cs typeface="Gotham"/>
                <a:sym typeface="Gotham"/>
              </a:rPr>
              <a:t>Bachelor of Science in Industrial Engineering</a:t>
            </a:r>
          </a:p>
          <a:p>
            <a:pPr algn="l" marL="633940" indent="-316970" lvl="1">
              <a:lnSpc>
                <a:spcPts val="4110"/>
              </a:lnSpc>
              <a:buFont typeface="Arial"/>
              <a:buChar char="•"/>
            </a:pPr>
            <a:r>
              <a:rPr lang="en-US" b="true" sz="2936">
                <a:solidFill>
                  <a:srgbClr val="5F6F52"/>
                </a:solidFill>
                <a:latin typeface="Gotham Bold"/>
                <a:ea typeface="Gotham Bold"/>
                <a:cs typeface="Gotham Bold"/>
                <a:sym typeface="Gotham Bold"/>
              </a:rPr>
              <a:t>Dibimbing Data Science</a:t>
            </a:r>
          </a:p>
          <a:p>
            <a:pPr algn="l">
              <a:lnSpc>
                <a:spcPts val="4110"/>
              </a:lnSpc>
              <a:spcBef>
                <a:spcPct val="0"/>
              </a:spcBef>
            </a:pPr>
            <a:r>
              <a:rPr lang="en-US" b="true" sz="2936">
                <a:solidFill>
                  <a:srgbClr val="5F6F52"/>
                </a:solidFill>
                <a:latin typeface="Gotham Bold"/>
                <a:ea typeface="Gotham Bold"/>
                <a:cs typeface="Gotham Bold"/>
                <a:sym typeface="Gotham Bold"/>
              </a:rPr>
              <a:t>      </a:t>
            </a:r>
            <a:r>
              <a:rPr lang="en-US" sz="2936">
                <a:solidFill>
                  <a:srgbClr val="5F6F52"/>
                </a:solidFill>
                <a:latin typeface="Gotham"/>
                <a:ea typeface="Gotham"/>
                <a:cs typeface="Gotham"/>
                <a:sym typeface="Gotham"/>
              </a:rPr>
              <a:t>Currently Learning Data Scientist Skills</a:t>
            </a:r>
          </a:p>
        </p:txBody>
      </p:sp>
      <p:sp>
        <p:nvSpPr>
          <p:cNvPr name="TextBox 35" id="35"/>
          <p:cNvSpPr txBox="true"/>
          <p:nvPr/>
        </p:nvSpPr>
        <p:spPr>
          <a:xfrm rot="0">
            <a:off x="8716134" y="3739939"/>
            <a:ext cx="3224840" cy="523874"/>
          </a:xfrm>
          <a:prstGeom prst="rect">
            <a:avLst/>
          </a:prstGeom>
        </p:spPr>
        <p:txBody>
          <a:bodyPr anchor="t" rtlCol="false" tIns="0" lIns="0" bIns="0" rIns="0">
            <a:spAutoFit/>
          </a:bodyPr>
          <a:lstStyle/>
          <a:p>
            <a:pPr algn="l" marL="0" indent="0" lvl="0">
              <a:lnSpc>
                <a:spcPts val="4200"/>
              </a:lnSpc>
            </a:pPr>
            <a:r>
              <a:rPr lang="en-US" b="true" sz="3000">
                <a:solidFill>
                  <a:srgbClr val="5F6F52"/>
                </a:solidFill>
                <a:latin typeface="Gotham Bold"/>
                <a:ea typeface="Gotham Bold"/>
                <a:cs typeface="Gotham Bold"/>
                <a:sym typeface="Gotham Bold"/>
              </a:rPr>
              <a:t>2024 - 2025</a:t>
            </a:r>
          </a:p>
        </p:txBody>
      </p:sp>
      <p:sp>
        <p:nvSpPr>
          <p:cNvPr name="TextBox 36" id="36"/>
          <p:cNvSpPr txBox="true"/>
          <p:nvPr/>
        </p:nvSpPr>
        <p:spPr>
          <a:xfrm rot="0">
            <a:off x="9278239" y="4850100"/>
            <a:ext cx="1223407" cy="523874"/>
          </a:xfrm>
          <a:prstGeom prst="rect">
            <a:avLst/>
          </a:prstGeom>
        </p:spPr>
        <p:txBody>
          <a:bodyPr anchor="t" rtlCol="false" tIns="0" lIns="0" bIns="0" rIns="0">
            <a:spAutoFit/>
          </a:bodyPr>
          <a:lstStyle/>
          <a:p>
            <a:pPr algn="l" marL="0" indent="0" lvl="0">
              <a:lnSpc>
                <a:spcPts val="4200"/>
              </a:lnSpc>
            </a:pPr>
            <a:r>
              <a:rPr lang="en-US" b="true" sz="3000">
                <a:solidFill>
                  <a:srgbClr val="5F6F52"/>
                </a:solidFill>
                <a:latin typeface="Gotham Bold"/>
                <a:ea typeface="Gotham Bold"/>
                <a:cs typeface="Gotham Bold"/>
                <a:sym typeface="Gotham Bold"/>
              </a:rPr>
              <a:t>2024</a:t>
            </a:r>
          </a:p>
        </p:txBody>
      </p:sp>
      <p:sp>
        <p:nvSpPr>
          <p:cNvPr name="TextBox 37" id="37"/>
          <p:cNvSpPr txBox="true"/>
          <p:nvPr/>
        </p:nvSpPr>
        <p:spPr>
          <a:xfrm rot="0">
            <a:off x="9760510" y="6748170"/>
            <a:ext cx="3224840" cy="523874"/>
          </a:xfrm>
          <a:prstGeom prst="rect">
            <a:avLst/>
          </a:prstGeom>
        </p:spPr>
        <p:txBody>
          <a:bodyPr anchor="t" rtlCol="false" tIns="0" lIns="0" bIns="0" rIns="0">
            <a:spAutoFit/>
          </a:bodyPr>
          <a:lstStyle/>
          <a:p>
            <a:pPr algn="l" marL="0" indent="0" lvl="0">
              <a:lnSpc>
                <a:spcPts val="4200"/>
              </a:lnSpc>
            </a:pPr>
            <a:r>
              <a:rPr lang="en-US" b="true" sz="3000">
                <a:solidFill>
                  <a:srgbClr val="5F6F52"/>
                </a:solidFill>
                <a:latin typeface="Gotham Bold"/>
                <a:ea typeface="Gotham Bold"/>
                <a:cs typeface="Gotham Bold"/>
                <a:sym typeface="Gotham Bold"/>
              </a:rPr>
              <a:t>2019 - 2023</a:t>
            </a:r>
          </a:p>
        </p:txBody>
      </p:sp>
      <p:sp>
        <p:nvSpPr>
          <p:cNvPr name="TextBox 38" id="38"/>
          <p:cNvSpPr txBox="true"/>
          <p:nvPr/>
        </p:nvSpPr>
        <p:spPr>
          <a:xfrm rot="0">
            <a:off x="9760510" y="7862594"/>
            <a:ext cx="3224840" cy="523874"/>
          </a:xfrm>
          <a:prstGeom prst="rect">
            <a:avLst/>
          </a:prstGeom>
        </p:spPr>
        <p:txBody>
          <a:bodyPr anchor="t" rtlCol="false" tIns="0" lIns="0" bIns="0" rIns="0">
            <a:spAutoFit/>
          </a:bodyPr>
          <a:lstStyle/>
          <a:p>
            <a:pPr algn="l" marL="0" indent="0" lvl="0">
              <a:lnSpc>
                <a:spcPts val="4200"/>
              </a:lnSpc>
            </a:pPr>
            <a:r>
              <a:rPr lang="en-US" b="true" sz="3000">
                <a:solidFill>
                  <a:srgbClr val="5F6F52"/>
                </a:solidFill>
                <a:latin typeface="Gotham Bold"/>
                <a:ea typeface="Gotham Bold"/>
                <a:cs typeface="Gotham Bold"/>
                <a:sym typeface="Gotham Bold"/>
              </a:rPr>
              <a:t>2024 - 2025</a:t>
            </a:r>
          </a:p>
        </p:txBody>
      </p:sp>
      <p:sp>
        <p:nvSpPr>
          <p:cNvPr name="TextBox 39" id="39"/>
          <p:cNvSpPr txBox="true"/>
          <p:nvPr/>
        </p:nvSpPr>
        <p:spPr>
          <a:xfrm rot="0">
            <a:off x="1651548" y="9061176"/>
            <a:ext cx="3224840" cy="679450"/>
          </a:xfrm>
          <a:prstGeom prst="rect">
            <a:avLst/>
          </a:prstGeom>
        </p:spPr>
        <p:txBody>
          <a:bodyPr anchor="t" rtlCol="false" tIns="0" lIns="0" bIns="0" rIns="0">
            <a:spAutoFit/>
          </a:bodyPr>
          <a:lstStyle/>
          <a:p>
            <a:pPr algn="l" marL="0" indent="0" lvl="0">
              <a:lnSpc>
                <a:spcPts val="5599"/>
              </a:lnSpc>
            </a:pPr>
            <a:r>
              <a:rPr lang="en-US" b="true" sz="3999" u="sng">
                <a:solidFill>
                  <a:srgbClr val="5F6F52"/>
                </a:solidFill>
                <a:latin typeface="Gotham Bold"/>
                <a:ea typeface="Gotham Bold"/>
                <a:cs typeface="Gotham Bold"/>
                <a:sym typeface="Gotham Bold"/>
                <a:hlinkClick r:id="rId11" tooltip="https://www.linkedin.com/in/raditya-erlang-arkananta/"/>
              </a:rPr>
              <a:t>LinkedIn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1028700" y="0"/>
            <a:ext cx="17259300" cy="4154548"/>
            <a:chOff x="0" y="0"/>
            <a:chExt cx="4545659" cy="1094202"/>
          </a:xfrm>
        </p:grpSpPr>
        <p:sp>
          <p:nvSpPr>
            <p:cNvPr name="Freeform 3" id="3"/>
            <p:cNvSpPr/>
            <p:nvPr/>
          </p:nvSpPr>
          <p:spPr>
            <a:xfrm flipH="false" flipV="false" rot="0">
              <a:off x="0" y="0"/>
              <a:ext cx="4545659" cy="1094202"/>
            </a:xfrm>
            <a:custGeom>
              <a:avLst/>
              <a:gdLst/>
              <a:ahLst/>
              <a:cxnLst/>
              <a:rect r="r" b="b" t="t" l="l"/>
              <a:pathLst>
                <a:path h="1094202" w="4545659">
                  <a:moveTo>
                    <a:pt x="0" y="0"/>
                  </a:moveTo>
                  <a:lnTo>
                    <a:pt x="4545659" y="0"/>
                  </a:lnTo>
                  <a:lnTo>
                    <a:pt x="4545659" y="1094202"/>
                  </a:lnTo>
                  <a:lnTo>
                    <a:pt x="0" y="1094202"/>
                  </a:lnTo>
                  <a:close/>
                </a:path>
              </a:pathLst>
            </a:custGeom>
            <a:solidFill>
              <a:srgbClr val="D6DAC8"/>
            </a:solidFill>
          </p:spPr>
        </p:sp>
        <p:sp>
          <p:nvSpPr>
            <p:cNvPr name="TextBox 4" id="4"/>
            <p:cNvSpPr txBox="true"/>
            <p:nvPr/>
          </p:nvSpPr>
          <p:spPr>
            <a:xfrm>
              <a:off x="0" y="-47625"/>
              <a:ext cx="4545659" cy="1141827"/>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566013" y="10048226"/>
            <a:ext cx="19159252" cy="824754"/>
            <a:chOff x="0" y="0"/>
            <a:chExt cx="5046058" cy="217219"/>
          </a:xfrm>
        </p:grpSpPr>
        <p:sp>
          <p:nvSpPr>
            <p:cNvPr name="Freeform 6" id="6"/>
            <p:cNvSpPr/>
            <p:nvPr/>
          </p:nvSpPr>
          <p:spPr>
            <a:xfrm flipH="false" flipV="false" rot="0">
              <a:off x="0" y="0"/>
              <a:ext cx="5046058" cy="217219"/>
            </a:xfrm>
            <a:custGeom>
              <a:avLst/>
              <a:gdLst/>
              <a:ahLst/>
              <a:cxnLst/>
              <a:rect r="r" b="b" t="t" l="l"/>
              <a:pathLst>
                <a:path h="217219" w="5046058">
                  <a:moveTo>
                    <a:pt x="0" y="0"/>
                  </a:moveTo>
                  <a:lnTo>
                    <a:pt x="5046058" y="0"/>
                  </a:lnTo>
                  <a:lnTo>
                    <a:pt x="5046058" y="217219"/>
                  </a:lnTo>
                  <a:lnTo>
                    <a:pt x="0" y="217219"/>
                  </a:lnTo>
                  <a:close/>
                </a:path>
              </a:pathLst>
            </a:custGeom>
            <a:solidFill>
              <a:srgbClr val="DDD0B9"/>
            </a:solidFill>
          </p:spPr>
        </p:sp>
        <p:sp>
          <p:nvSpPr>
            <p:cNvPr name="TextBox 7" id="7"/>
            <p:cNvSpPr txBox="true"/>
            <p:nvPr/>
          </p:nvSpPr>
          <p:spPr>
            <a:xfrm>
              <a:off x="0" y="-47625"/>
              <a:ext cx="5046058" cy="264844"/>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1562436" y="4430306"/>
            <a:ext cx="4660920" cy="5856694"/>
            <a:chOff x="0" y="0"/>
            <a:chExt cx="1357123" cy="1705298"/>
          </a:xfrm>
        </p:grpSpPr>
        <p:sp>
          <p:nvSpPr>
            <p:cNvPr name="Freeform 9" id="9"/>
            <p:cNvSpPr/>
            <p:nvPr/>
          </p:nvSpPr>
          <p:spPr>
            <a:xfrm flipH="false" flipV="false" rot="0">
              <a:off x="0" y="0"/>
              <a:ext cx="1357123" cy="1705297"/>
            </a:xfrm>
            <a:custGeom>
              <a:avLst/>
              <a:gdLst/>
              <a:ahLst/>
              <a:cxnLst/>
              <a:rect r="r" b="b" t="t" l="l"/>
              <a:pathLst>
                <a:path h="1705297" w="1357123">
                  <a:moveTo>
                    <a:pt x="0" y="0"/>
                  </a:moveTo>
                  <a:lnTo>
                    <a:pt x="1357123" y="0"/>
                  </a:lnTo>
                  <a:lnTo>
                    <a:pt x="1357123" y="1705297"/>
                  </a:lnTo>
                  <a:lnTo>
                    <a:pt x="0" y="1705297"/>
                  </a:lnTo>
                  <a:close/>
                </a:path>
              </a:pathLst>
            </a:custGeom>
            <a:solidFill>
              <a:srgbClr val="D6DAC8"/>
            </a:solidFill>
          </p:spPr>
        </p:sp>
        <p:sp>
          <p:nvSpPr>
            <p:cNvPr name="TextBox 10" id="10"/>
            <p:cNvSpPr txBox="true"/>
            <p:nvPr/>
          </p:nvSpPr>
          <p:spPr>
            <a:xfrm>
              <a:off x="0" y="-47625"/>
              <a:ext cx="1357123" cy="1752923"/>
            </a:xfrm>
            <a:prstGeom prst="rect">
              <a:avLst/>
            </a:prstGeom>
          </p:spPr>
          <p:txBody>
            <a:bodyPr anchor="ctr" rtlCol="false" tIns="50800" lIns="50800" bIns="50800" rIns="50800"/>
            <a:lstStyle/>
            <a:p>
              <a:pPr algn="ctr">
                <a:lnSpc>
                  <a:spcPts val="3012"/>
                </a:lnSpc>
              </a:pPr>
            </a:p>
          </p:txBody>
        </p:sp>
      </p:grpSp>
      <p:grpSp>
        <p:nvGrpSpPr>
          <p:cNvPr name="Group 11" id="11"/>
          <p:cNvGrpSpPr/>
          <p:nvPr/>
        </p:nvGrpSpPr>
        <p:grpSpPr>
          <a:xfrm rot="0">
            <a:off x="6922650" y="4430306"/>
            <a:ext cx="4660920" cy="5856694"/>
            <a:chOff x="0" y="0"/>
            <a:chExt cx="1357123" cy="1705298"/>
          </a:xfrm>
        </p:grpSpPr>
        <p:sp>
          <p:nvSpPr>
            <p:cNvPr name="Freeform 12" id="12"/>
            <p:cNvSpPr/>
            <p:nvPr/>
          </p:nvSpPr>
          <p:spPr>
            <a:xfrm flipH="false" flipV="false" rot="0">
              <a:off x="0" y="0"/>
              <a:ext cx="1357123" cy="1705297"/>
            </a:xfrm>
            <a:custGeom>
              <a:avLst/>
              <a:gdLst/>
              <a:ahLst/>
              <a:cxnLst/>
              <a:rect r="r" b="b" t="t" l="l"/>
              <a:pathLst>
                <a:path h="1705297" w="1357123">
                  <a:moveTo>
                    <a:pt x="0" y="0"/>
                  </a:moveTo>
                  <a:lnTo>
                    <a:pt x="1357123" y="0"/>
                  </a:lnTo>
                  <a:lnTo>
                    <a:pt x="1357123" y="1705297"/>
                  </a:lnTo>
                  <a:lnTo>
                    <a:pt x="0" y="1705297"/>
                  </a:lnTo>
                  <a:close/>
                </a:path>
              </a:pathLst>
            </a:custGeom>
            <a:solidFill>
              <a:srgbClr val="D6DAC8"/>
            </a:solidFill>
          </p:spPr>
        </p:sp>
        <p:sp>
          <p:nvSpPr>
            <p:cNvPr name="TextBox 13" id="13"/>
            <p:cNvSpPr txBox="true"/>
            <p:nvPr/>
          </p:nvSpPr>
          <p:spPr>
            <a:xfrm>
              <a:off x="0" y="-47625"/>
              <a:ext cx="1357123" cy="1752923"/>
            </a:xfrm>
            <a:prstGeom prst="rect">
              <a:avLst/>
            </a:prstGeom>
          </p:spPr>
          <p:txBody>
            <a:bodyPr anchor="ctr" rtlCol="false" tIns="50800" lIns="50800" bIns="50800" rIns="50800"/>
            <a:lstStyle/>
            <a:p>
              <a:pPr algn="ctr">
                <a:lnSpc>
                  <a:spcPts val="3012"/>
                </a:lnSpc>
              </a:pPr>
            </a:p>
          </p:txBody>
        </p:sp>
      </p:grpSp>
      <p:grpSp>
        <p:nvGrpSpPr>
          <p:cNvPr name="Group 14" id="14"/>
          <p:cNvGrpSpPr/>
          <p:nvPr/>
        </p:nvGrpSpPr>
        <p:grpSpPr>
          <a:xfrm rot="0">
            <a:off x="12282864" y="4430306"/>
            <a:ext cx="4976436" cy="5856694"/>
            <a:chOff x="0" y="0"/>
            <a:chExt cx="1448992" cy="1705298"/>
          </a:xfrm>
        </p:grpSpPr>
        <p:sp>
          <p:nvSpPr>
            <p:cNvPr name="Freeform 15" id="15"/>
            <p:cNvSpPr/>
            <p:nvPr/>
          </p:nvSpPr>
          <p:spPr>
            <a:xfrm flipH="false" flipV="false" rot="0">
              <a:off x="0" y="0"/>
              <a:ext cx="1448992" cy="1705297"/>
            </a:xfrm>
            <a:custGeom>
              <a:avLst/>
              <a:gdLst/>
              <a:ahLst/>
              <a:cxnLst/>
              <a:rect r="r" b="b" t="t" l="l"/>
              <a:pathLst>
                <a:path h="1705297" w="1448992">
                  <a:moveTo>
                    <a:pt x="0" y="0"/>
                  </a:moveTo>
                  <a:lnTo>
                    <a:pt x="1448992" y="0"/>
                  </a:lnTo>
                  <a:lnTo>
                    <a:pt x="1448992" y="1705297"/>
                  </a:lnTo>
                  <a:lnTo>
                    <a:pt x="0" y="1705297"/>
                  </a:lnTo>
                  <a:close/>
                </a:path>
              </a:pathLst>
            </a:custGeom>
            <a:solidFill>
              <a:srgbClr val="D6DAC8"/>
            </a:solidFill>
          </p:spPr>
        </p:sp>
        <p:sp>
          <p:nvSpPr>
            <p:cNvPr name="TextBox 16" id="16"/>
            <p:cNvSpPr txBox="true"/>
            <p:nvPr/>
          </p:nvSpPr>
          <p:spPr>
            <a:xfrm>
              <a:off x="0" y="-47625"/>
              <a:ext cx="1448992" cy="1752923"/>
            </a:xfrm>
            <a:prstGeom prst="rect">
              <a:avLst/>
            </a:prstGeom>
          </p:spPr>
          <p:txBody>
            <a:bodyPr anchor="ctr" rtlCol="false" tIns="50800" lIns="50800" bIns="50800" rIns="50800"/>
            <a:lstStyle/>
            <a:p>
              <a:pPr algn="ctr">
                <a:lnSpc>
                  <a:spcPts val="3012"/>
                </a:lnSpc>
              </a:pPr>
            </a:p>
          </p:txBody>
        </p:sp>
      </p:grpSp>
      <p:sp>
        <p:nvSpPr>
          <p:cNvPr name="Freeform 17" id="17"/>
          <p:cNvSpPr/>
          <p:nvPr/>
        </p:nvSpPr>
        <p:spPr>
          <a:xfrm flipH="false" flipV="false" rot="0">
            <a:off x="249155" y="8406963"/>
            <a:ext cx="1075701" cy="2444776"/>
          </a:xfrm>
          <a:custGeom>
            <a:avLst/>
            <a:gdLst/>
            <a:ahLst/>
            <a:cxnLst/>
            <a:rect r="r" b="b" t="t" l="l"/>
            <a:pathLst>
              <a:path h="2444776" w="1075701">
                <a:moveTo>
                  <a:pt x="0" y="0"/>
                </a:moveTo>
                <a:lnTo>
                  <a:pt x="1075701" y="0"/>
                </a:lnTo>
                <a:lnTo>
                  <a:pt x="1075701"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true" rot="-10800000">
            <a:off x="17439084" y="8750842"/>
            <a:ext cx="797995" cy="1813624"/>
          </a:xfrm>
          <a:custGeom>
            <a:avLst/>
            <a:gdLst/>
            <a:ahLst/>
            <a:cxnLst/>
            <a:rect r="r" b="b" t="t" l="l"/>
            <a:pathLst>
              <a:path h="1813624" w="797995">
                <a:moveTo>
                  <a:pt x="0" y="1813624"/>
                </a:moveTo>
                <a:lnTo>
                  <a:pt x="797995" y="1813624"/>
                </a:lnTo>
                <a:lnTo>
                  <a:pt x="797995" y="0"/>
                </a:lnTo>
                <a:lnTo>
                  <a:pt x="0" y="0"/>
                </a:lnTo>
                <a:lnTo>
                  <a:pt x="0" y="18136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true" rot="-10800000">
            <a:off x="17439084" y="7101387"/>
            <a:ext cx="797995" cy="1813624"/>
          </a:xfrm>
          <a:custGeom>
            <a:avLst/>
            <a:gdLst/>
            <a:ahLst/>
            <a:cxnLst/>
            <a:rect r="r" b="b" t="t" l="l"/>
            <a:pathLst>
              <a:path h="1813624" w="797995">
                <a:moveTo>
                  <a:pt x="797995" y="1813624"/>
                </a:moveTo>
                <a:lnTo>
                  <a:pt x="0" y="1813624"/>
                </a:lnTo>
                <a:lnTo>
                  <a:pt x="0" y="0"/>
                </a:lnTo>
                <a:lnTo>
                  <a:pt x="797995" y="0"/>
                </a:lnTo>
                <a:lnTo>
                  <a:pt x="797995" y="1813624"/>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427630" y="-3495760"/>
            <a:ext cx="19155717" cy="3781510"/>
            <a:chOff x="0" y="0"/>
            <a:chExt cx="5045127" cy="995953"/>
          </a:xfrm>
        </p:grpSpPr>
        <p:sp>
          <p:nvSpPr>
            <p:cNvPr name="Freeform 21" id="21"/>
            <p:cNvSpPr/>
            <p:nvPr/>
          </p:nvSpPr>
          <p:spPr>
            <a:xfrm flipH="false" flipV="false" rot="0">
              <a:off x="0" y="0"/>
              <a:ext cx="5045127" cy="995953"/>
            </a:xfrm>
            <a:custGeom>
              <a:avLst/>
              <a:gdLst/>
              <a:ahLst/>
              <a:cxnLst/>
              <a:rect r="r" b="b" t="t" l="l"/>
              <a:pathLst>
                <a:path h="995953" w="5045127">
                  <a:moveTo>
                    <a:pt x="0" y="0"/>
                  </a:moveTo>
                  <a:lnTo>
                    <a:pt x="5045127" y="0"/>
                  </a:lnTo>
                  <a:lnTo>
                    <a:pt x="5045127" y="995953"/>
                  </a:lnTo>
                  <a:lnTo>
                    <a:pt x="0" y="995953"/>
                  </a:lnTo>
                  <a:close/>
                </a:path>
              </a:pathLst>
            </a:custGeom>
            <a:solidFill>
              <a:srgbClr val="5F6F52"/>
            </a:solidFill>
          </p:spPr>
        </p:sp>
        <p:sp>
          <p:nvSpPr>
            <p:cNvPr name="TextBox 22" id="22"/>
            <p:cNvSpPr txBox="true"/>
            <p:nvPr/>
          </p:nvSpPr>
          <p:spPr>
            <a:xfrm>
              <a:off x="0" y="-47625"/>
              <a:ext cx="5045127" cy="1043578"/>
            </a:xfrm>
            <a:prstGeom prst="rect">
              <a:avLst/>
            </a:prstGeom>
          </p:spPr>
          <p:txBody>
            <a:bodyPr anchor="ctr" rtlCol="false" tIns="50800" lIns="50800" bIns="50800" rIns="50800"/>
            <a:lstStyle/>
            <a:p>
              <a:pPr algn="ctr">
                <a:lnSpc>
                  <a:spcPts val="3012"/>
                </a:lnSpc>
              </a:pPr>
            </a:p>
          </p:txBody>
        </p:sp>
      </p:grpSp>
      <p:grpSp>
        <p:nvGrpSpPr>
          <p:cNvPr name="Group 23" id="23"/>
          <p:cNvGrpSpPr/>
          <p:nvPr/>
        </p:nvGrpSpPr>
        <p:grpSpPr>
          <a:xfrm rot="0">
            <a:off x="13199812" y="4089869"/>
            <a:ext cx="7487943" cy="129358"/>
            <a:chOff x="0" y="0"/>
            <a:chExt cx="1972133" cy="34070"/>
          </a:xfrm>
        </p:grpSpPr>
        <p:sp>
          <p:nvSpPr>
            <p:cNvPr name="Freeform 24" id="24"/>
            <p:cNvSpPr/>
            <p:nvPr/>
          </p:nvSpPr>
          <p:spPr>
            <a:xfrm flipH="false" flipV="false" rot="0">
              <a:off x="0" y="0"/>
              <a:ext cx="1972133" cy="34070"/>
            </a:xfrm>
            <a:custGeom>
              <a:avLst/>
              <a:gdLst/>
              <a:ahLst/>
              <a:cxnLst/>
              <a:rect r="r" b="b" t="t" l="l"/>
              <a:pathLst>
                <a:path h="34070" w="1972133">
                  <a:moveTo>
                    <a:pt x="0" y="0"/>
                  </a:moveTo>
                  <a:lnTo>
                    <a:pt x="1972133" y="0"/>
                  </a:lnTo>
                  <a:lnTo>
                    <a:pt x="1972133" y="34070"/>
                  </a:lnTo>
                  <a:lnTo>
                    <a:pt x="0" y="34070"/>
                  </a:lnTo>
                  <a:close/>
                </a:path>
              </a:pathLst>
            </a:custGeom>
            <a:solidFill>
              <a:srgbClr val="333D2B"/>
            </a:solidFill>
          </p:spPr>
        </p:sp>
        <p:sp>
          <p:nvSpPr>
            <p:cNvPr name="TextBox 25" id="25"/>
            <p:cNvSpPr txBox="true"/>
            <p:nvPr/>
          </p:nvSpPr>
          <p:spPr>
            <a:xfrm>
              <a:off x="0" y="-47625"/>
              <a:ext cx="1972133" cy="81695"/>
            </a:xfrm>
            <a:prstGeom prst="rect">
              <a:avLst/>
            </a:prstGeom>
          </p:spPr>
          <p:txBody>
            <a:bodyPr anchor="ctr" rtlCol="false" tIns="50800" lIns="50800" bIns="50800" rIns="50800"/>
            <a:lstStyle/>
            <a:p>
              <a:pPr algn="ctr">
                <a:lnSpc>
                  <a:spcPts val="3012"/>
                </a:lnSpc>
              </a:pPr>
            </a:p>
          </p:txBody>
        </p:sp>
      </p:grpSp>
      <p:grpSp>
        <p:nvGrpSpPr>
          <p:cNvPr name="Group 26" id="26"/>
          <p:cNvGrpSpPr/>
          <p:nvPr/>
        </p:nvGrpSpPr>
        <p:grpSpPr>
          <a:xfrm rot="-5400000">
            <a:off x="1016407" y="9633841"/>
            <a:ext cx="10413899" cy="47625"/>
            <a:chOff x="0" y="0"/>
            <a:chExt cx="2742755" cy="12543"/>
          </a:xfrm>
        </p:grpSpPr>
        <p:sp>
          <p:nvSpPr>
            <p:cNvPr name="Freeform 27" id="27"/>
            <p:cNvSpPr/>
            <p:nvPr/>
          </p:nvSpPr>
          <p:spPr>
            <a:xfrm flipH="false" flipV="false" rot="0">
              <a:off x="0" y="0"/>
              <a:ext cx="2742755" cy="12543"/>
            </a:xfrm>
            <a:custGeom>
              <a:avLst/>
              <a:gdLst/>
              <a:ahLst/>
              <a:cxnLst/>
              <a:rect r="r" b="b" t="t" l="l"/>
              <a:pathLst>
                <a:path h="12543" w="2742755">
                  <a:moveTo>
                    <a:pt x="0" y="0"/>
                  </a:moveTo>
                  <a:lnTo>
                    <a:pt x="2742755" y="0"/>
                  </a:lnTo>
                  <a:lnTo>
                    <a:pt x="2742755" y="12543"/>
                  </a:lnTo>
                  <a:lnTo>
                    <a:pt x="0" y="12543"/>
                  </a:lnTo>
                  <a:close/>
                </a:path>
              </a:pathLst>
            </a:custGeom>
            <a:solidFill>
              <a:srgbClr val="5F6F52"/>
            </a:solidFill>
          </p:spPr>
        </p:sp>
        <p:sp>
          <p:nvSpPr>
            <p:cNvPr name="TextBox 28" id="28"/>
            <p:cNvSpPr txBox="true"/>
            <p:nvPr/>
          </p:nvSpPr>
          <p:spPr>
            <a:xfrm>
              <a:off x="0" y="-47625"/>
              <a:ext cx="2742755" cy="60168"/>
            </a:xfrm>
            <a:prstGeom prst="rect">
              <a:avLst/>
            </a:prstGeom>
          </p:spPr>
          <p:txBody>
            <a:bodyPr anchor="ctr" rtlCol="false" tIns="50800" lIns="50800" bIns="50800" rIns="50800"/>
            <a:lstStyle/>
            <a:p>
              <a:pPr algn="ctr">
                <a:lnSpc>
                  <a:spcPts val="3012"/>
                </a:lnSpc>
              </a:pPr>
            </a:p>
          </p:txBody>
        </p:sp>
      </p:grpSp>
      <p:grpSp>
        <p:nvGrpSpPr>
          <p:cNvPr name="Group 29" id="29"/>
          <p:cNvGrpSpPr/>
          <p:nvPr/>
        </p:nvGrpSpPr>
        <p:grpSpPr>
          <a:xfrm rot="-5400000">
            <a:off x="6400433" y="9633841"/>
            <a:ext cx="10413899" cy="47625"/>
            <a:chOff x="0" y="0"/>
            <a:chExt cx="2742755" cy="12543"/>
          </a:xfrm>
        </p:grpSpPr>
        <p:sp>
          <p:nvSpPr>
            <p:cNvPr name="Freeform 30" id="30"/>
            <p:cNvSpPr/>
            <p:nvPr/>
          </p:nvSpPr>
          <p:spPr>
            <a:xfrm flipH="false" flipV="false" rot="0">
              <a:off x="0" y="0"/>
              <a:ext cx="2742755" cy="12543"/>
            </a:xfrm>
            <a:custGeom>
              <a:avLst/>
              <a:gdLst/>
              <a:ahLst/>
              <a:cxnLst/>
              <a:rect r="r" b="b" t="t" l="l"/>
              <a:pathLst>
                <a:path h="12543" w="2742755">
                  <a:moveTo>
                    <a:pt x="0" y="0"/>
                  </a:moveTo>
                  <a:lnTo>
                    <a:pt x="2742755" y="0"/>
                  </a:lnTo>
                  <a:lnTo>
                    <a:pt x="2742755" y="12543"/>
                  </a:lnTo>
                  <a:lnTo>
                    <a:pt x="0" y="12543"/>
                  </a:lnTo>
                  <a:close/>
                </a:path>
              </a:pathLst>
            </a:custGeom>
            <a:solidFill>
              <a:srgbClr val="5F6F52"/>
            </a:solidFill>
          </p:spPr>
        </p:sp>
        <p:sp>
          <p:nvSpPr>
            <p:cNvPr name="TextBox 31" id="31"/>
            <p:cNvSpPr txBox="true"/>
            <p:nvPr/>
          </p:nvSpPr>
          <p:spPr>
            <a:xfrm>
              <a:off x="0" y="-47625"/>
              <a:ext cx="2742755" cy="60168"/>
            </a:xfrm>
            <a:prstGeom prst="rect">
              <a:avLst/>
            </a:prstGeom>
          </p:spPr>
          <p:txBody>
            <a:bodyPr anchor="ctr" rtlCol="false" tIns="50800" lIns="50800" bIns="50800" rIns="50800"/>
            <a:lstStyle/>
            <a:p>
              <a:pPr algn="ctr">
                <a:lnSpc>
                  <a:spcPts val="3012"/>
                </a:lnSpc>
              </a:pPr>
            </a:p>
          </p:txBody>
        </p:sp>
      </p:grpSp>
      <p:grpSp>
        <p:nvGrpSpPr>
          <p:cNvPr name="Group 32" id="32"/>
          <p:cNvGrpSpPr/>
          <p:nvPr/>
        </p:nvGrpSpPr>
        <p:grpSpPr>
          <a:xfrm rot="-5400000">
            <a:off x="12104738" y="9633841"/>
            <a:ext cx="10413899" cy="47625"/>
            <a:chOff x="0" y="0"/>
            <a:chExt cx="2742755" cy="12543"/>
          </a:xfrm>
        </p:grpSpPr>
        <p:sp>
          <p:nvSpPr>
            <p:cNvPr name="Freeform 33" id="33"/>
            <p:cNvSpPr/>
            <p:nvPr/>
          </p:nvSpPr>
          <p:spPr>
            <a:xfrm flipH="false" flipV="false" rot="0">
              <a:off x="0" y="0"/>
              <a:ext cx="2742755" cy="12543"/>
            </a:xfrm>
            <a:custGeom>
              <a:avLst/>
              <a:gdLst/>
              <a:ahLst/>
              <a:cxnLst/>
              <a:rect r="r" b="b" t="t" l="l"/>
              <a:pathLst>
                <a:path h="12543" w="2742755">
                  <a:moveTo>
                    <a:pt x="0" y="0"/>
                  </a:moveTo>
                  <a:lnTo>
                    <a:pt x="2742755" y="0"/>
                  </a:lnTo>
                  <a:lnTo>
                    <a:pt x="2742755" y="12543"/>
                  </a:lnTo>
                  <a:lnTo>
                    <a:pt x="0" y="12543"/>
                  </a:lnTo>
                  <a:close/>
                </a:path>
              </a:pathLst>
            </a:custGeom>
            <a:solidFill>
              <a:srgbClr val="5F6F52"/>
            </a:solidFill>
          </p:spPr>
        </p:sp>
        <p:sp>
          <p:nvSpPr>
            <p:cNvPr name="TextBox 34" id="34"/>
            <p:cNvSpPr txBox="true"/>
            <p:nvPr/>
          </p:nvSpPr>
          <p:spPr>
            <a:xfrm>
              <a:off x="0" y="-47625"/>
              <a:ext cx="2742755" cy="60168"/>
            </a:xfrm>
            <a:prstGeom prst="rect">
              <a:avLst/>
            </a:prstGeom>
          </p:spPr>
          <p:txBody>
            <a:bodyPr anchor="ctr" rtlCol="false" tIns="50800" lIns="50800" bIns="50800" rIns="50800"/>
            <a:lstStyle/>
            <a:p>
              <a:pPr algn="ctr">
                <a:lnSpc>
                  <a:spcPts val="3012"/>
                </a:lnSpc>
              </a:pPr>
            </a:p>
          </p:txBody>
        </p:sp>
      </p:grpSp>
      <p:sp>
        <p:nvSpPr>
          <p:cNvPr name="Freeform 35" id="35"/>
          <p:cNvSpPr/>
          <p:nvPr/>
        </p:nvSpPr>
        <p:spPr>
          <a:xfrm flipH="false" flipV="false" rot="-557989">
            <a:off x="936847" y="3561686"/>
            <a:ext cx="1251178" cy="1199567"/>
          </a:xfrm>
          <a:custGeom>
            <a:avLst/>
            <a:gdLst/>
            <a:ahLst/>
            <a:cxnLst/>
            <a:rect r="r" b="b" t="t" l="l"/>
            <a:pathLst>
              <a:path h="1199567" w="1251178">
                <a:moveTo>
                  <a:pt x="0" y="0"/>
                </a:moveTo>
                <a:lnTo>
                  <a:pt x="1251178" y="0"/>
                </a:lnTo>
                <a:lnTo>
                  <a:pt x="1251178" y="1199567"/>
                </a:lnTo>
                <a:lnTo>
                  <a:pt x="0" y="1199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655097">
            <a:off x="6357065" y="3723177"/>
            <a:ext cx="1131170" cy="1236866"/>
          </a:xfrm>
          <a:custGeom>
            <a:avLst/>
            <a:gdLst/>
            <a:ahLst/>
            <a:cxnLst/>
            <a:rect r="r" b="b" t="t" l="l"/>
            <a:pathLst>
              <a:path h="1236866" w="1131170">
                <a:moveTo>
                  <a:pt x="0" y="0"/>
                </a:moveTo>
                <a:lnTo>
                  <a:pt x="1131170" y="0"/>
                </a:lnTo>
                <a:lnTo>
                  <a:pt x="1131170" y="1236866"/>
                </a:lnTo>
                <a:lnTo>
                  <a:pt x="0" y="12368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1747971" y="3627245"/>
            <a:ext cx="1069785" cy="1068448"/>
          </a:xfrm>
          <a:custGeom>
            <a:avLst/>
            <a:gdLst/>
            <a:ahLst/>
            <a:cxnLst/>
            <a:rect r="r" b="b" t="t" l="l"/>
            <a:pathLst>
              <a:path h="1068448" w="1069785">
                <a:moveTo>
                  <a:pt x="0" y="0"/>
                </a:moveTo>
                <a:lnTo>
                  <a:pt x="1069785" y="0"/>
                </a:lnTo>
                <a:lnTo>
                  <a:pt x="1069785" y="1068448"/>
                </a:lnTo>
                <a:lnTo>
                  <a:pt x="0" y="10684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1562436" y="1019175"/>
            <a:ext cx="7075536" cy="2323962"/>
          </a:xfrm>
          <a:prstGeom prst="rect">
            <a:avLst/>
          </a:prstGeom>
        </p:spPr>
        <p:txBody>
          <a:bodyPr anchor="t" rtlCol="false" tIns="0" lIns="0" bIns="0" rIns="0">
            <a:spAutoFit/>
          </a:bodyPr>
          <a:lstStyle/>
          <a:p>
            <a:pPr algn="l">
              <a:lnSpc>
                <a:spcPts val="9206"/>
              </a:lnSpc>
            </a:pPr>
            <a:r>
              <a:rPr lang="en-US" sz="7608">
                <a:solidFill>
                  <a:srgbClr val="5F6F52"/>
                </a:solidFill>
                <a:latin typeface="Sunborn"/>
                <a:ea typeface="Sunborn"/>
                <a:cs typeface="Sunborn"/>
                <a:sym typeface="Sunborn"/>
              </a:rPr>
              <a:t>previous</a:t>
            </a:r>
          </a:p>
          <a:p>
            <a:pPr algn="l" marL="0" indent="0" lvl="0">
              <a:lnSpc>
                <a:spcPts val="9206"/>
              </a:lnSpc>
            </a:pPr>
            <a:r>
              <a:rPr lang="en-US" sz="7608">
                <a:solidFill>
                  <a:srgbClr val="5F6F52"/>
                </a:solidFill>
                <a:latin typeface="Sunborn"/>
                <a:ea typeface="Sunborn"/>
                <a:cs typeface="Sunborn"/>
                <a:sym typeface="Sunborn"/>
              </a:rPr>
              <a:t>projects</a:t>
            </a:r>
          </a:p>
        </p:txBody>
      </p:sp>
      <p:sp>
        <p:nvSpPr>
          <p:cNvPr name="TextBox 39" id="39"/>
          <p:cNvSpPr txBox="true"/>
          <p:nvPr/>
        </p:nvSpPr>
        <p:spPr>
          <a:xfrm rot="0">
            <a:off x="8898421" y="1570766"/>
            <a:ext cx="7737137" cy="1580229"/>
          </a:xfrm>
          <a:prstGeom prst="rect">
            <a:avLst/>
          </a:prstGeom>
        </p:spPr>
        <p:txBody>
          <a:bodyPr anchor="t" rtlCol="false" tIns="0" lIns="0" bIns="0" rIns="0">
            <a:spAutoFit/>
          </a:bodyPr>
          <a:lstStyle/>
          <a:p>
            <a:pPr algn="l" marL="655529" indent="-327765" lvl="1">
              <a:lnSpc>
                <a:spcPts val="4250"/>
              </a:lnSpc>
              <a:buFont typeface="Arial"/>
              <a:buChar char="•"/>
            </a:pPr>
            <a:r>
              <a:rPr lang="en-US" sz="3036">
                <a:solidFill>
                  <a:srgbClr val="5F6F52"/>
                </a:solidFill>
                <a:latin typeface="Gotham"/>
                <a:ea typeface="Gotham"/>
                <a:cs typeface="Gotham"/>
                <a:sym typeface="Gotham"/>
              </a:rPr>
              <a:t>E-Commerce Customer Analysis</a:t>
            </a:r>
          </a:p>
          <a:p>
            <a:pPr algn="l" marL="655529" indent="-327765" lvl="1">
              <a:lnSpc>
                <a:spcPts val="4250"/>
              </a:lnSpc>
              <a:buFont typeface="Arial"/>
              <a:buChar char="•"/>
            </a:pPr>
            <a:r>
              <a:rPr lang="en-US" sz="3036">
                <a:solidFill>
                  <a:srgbClr val="5F6F52"/>
                </a:solidFill>
                <a:latin typeface="Gotham"/>
                <a:ea typeface="Gotham"/>
                <a:cs typeface="Gotham"/>
                <a:sym typeface="Gotham"/>
              </a:rPr>
              <a:t>Advertisement A/B Testing</a:t>
            </a:r>
          </a:p>
          <a:p>
            <a:pPr algn="l" marL="655529" indent="-327765" lvl="1">
              <a:lnSpc>
                <a:spcPts val="4250"/>
              </a:lnSpc>
              <a:spcBef>
                <a:spcPct val="0"/>
              </a:spcBef>
              <a:buFont typeface="Arial"/>
              <a:buChar char="•"/>
            </a:pPr>
            <a:r>
              <a:rPr lang="en-US" sz="3036">
                <a:solidFill>
                  <a:srgbClr val="5F6F52"/>
                </a:solidFill>
                <a:latin typeface="Gotham"/>
                <a:ea typeface="Gotham"/>
                <a:cs typeface="Gotham"/>
                <a:sym typeface="Gotham"/>
              </a:rPr>
              <a:t>Customer Sentiment Analysis</a:t>
            </a:r>
          </a:p>
        </p:txBody>
      </p:sp>
      <p:sp>
        <p:nvSpPr>
          <p:cNvPr name="TextBox 40" id="40"/>
          <p:cNvSpPr txBox="true"/>
          <p:nvPr/>
        </p:nvSpPr>
        <p:spPr>
          <a:xfrm rot="0">
            <a:off x="9206647" y="971550"/>
            <a:ext cx="7737137" cy="513429"/>
          </a:xfrm>
          <a:prstGeom prst="rect">
            <a:avLst/>
          </a:prstGeom>
        </p:spPr>
        <p:txBody>
          <a:bodyPr anchor="t" rtlCol="false" tIns="0" lIns="0" bIns="0" rIns="0">
            <a:spAutoFit/>
          </a:bodyPr>
          <a:lstStyle/>
          <a:p>
            <a:pPr algn="l" marL="0" indent="0" lvl="0">
              <a:lnSpc>
                <a:spcPts val="4250"/>
              </a:lnSpc>
              <a:spcBef>
                <a:spcPct val="0"/>
              </a:spcBef>
            </a:pPr>
            <a:r>
              <a:rPr lang="en-US" b="true" sz="3036">
                <a:solidFill>
                  <a:srgbClr val="5F6F52"/>
                </a:solidFill>
                <a:latin typeface="Gotham Bold"/>
                <a:ea typeface="Gotham Bold"/>
                <a:cs typeface="Gotham Bold"/>
                <a:sym typeface="Gotham Bold"/>
              </a:rPr>
              <a:t>Overview</a:t>
            </a:r>
          </a:p>
        </p:txBody>
      </p:sp>
      <p:sp>
        <p:nvSpPr>
          <p:cNvPr name="TextBox 41" id="41"/>
          <p:cNvSpPr txBox="true"/>
          <p:nvPr/>
        </p:nvSpPr>
        <p:spPr>
          <a:xfrm rot="0">
            <a:off x="1824200" y="4770810"/>
            <a:ext cx="4044467" cy="878709"/>
          </a:xfrm>
          <a:prstGeom prst="rect">
            <a:avLst/>
          </a:prstGeom>
        </p:spPr>
        <p:txBody>
          <a:bodyPr anchor="t" rtlCol="false" tIns="0" lIns="0" bIns="0" rIns="0">
            <a:spAutoFit/>
          </a:bodyPr>
          <a:lstStyle/>
          <a:p>
            <a:pPr algn="ctr" marL="0" indent="0" lvl="0">
              <a:lnSpc>
                <a:spcPts val="3542"/>
              </a:lnSpc>
              <a:spcBef>
                <a:spcPct val="0"/>
              </a:spcBef>
            </a:pPr>
            <a:r>
              <a:rPr lang="en-US" b="true" sz="2530" u="sng">
                <a:solidFill>
                  <a:srgbClr val="5F6F52"/>
                </a:solidFill>
                <a:latin typeface="Gotham Bold"/>
                <a:ea typeface="Gotham Bold"/>
                <a:cs typeface="Gotham Bold"/>
                <a:sym typeface="Gotham Bold"/>
                <a:hlinkClick r:id="rId10" tooltip="https://www.linkedin.com/posts/raditya-erlang-arkananta_data-analytic-mini-project-activity-7285836901125632000-iQst?utm_source=share&amp;utm_medium=member_desktop&amp;rcm=ACoAADiyO6EBx6a4fqJD_m7OFCDweRwKoPFwa6Q"/>
              </a:rPr>
              <a:t>Product &amp; Customer Analysis in E-Commerce</a:t>
            </a:r>
          </a:p>
        </p:txBody>
      </p:sp>
      <p:sp>
        <p:nvSpPr>
          <p:cNvPr name="TextBox 42" id="42"/>
          <p:cNvSpPr txBox="true"/>
          <p:nvPr/>
        </p:nvSpPr>
        <p:spPr>
          <a:xfrm rot="0">
            <a:off x="7242783" y="4729020"/>
            <a:ext cx="4044467" cy="940304"/>
          </a:xfrm>
          <a:prstGeom prst="rect">
            <a:avLst/>
          </a:prstGeom>
        </p:spPr>
        <p:txBody>
          <a:bodyPr anchor="t" rtlCol="false" tIns="0" lIns="0" bIns="0" rIns="0">
            <a:spAutoFit/>
          </a:bodyPr>
          <a:lstStyle/>
          <a:p>
            <a:pPr algn="ctr" marL="0" indent="0" lvl="0">
              <a:lnSpc>
                <a:spcPts val="3822"/>
              </a:lnSpc>
              <a:spcBef>
                <a:spcPct val="0"/>
              </a:spcBef>
            </a:pPr>
            <a:r>
              <a:rPr lang="en-US" b="true" sz="2730" u="sng">
                <a:solidFill>
                  <a:srgbClr val="5F6F52"/>
                </a:solidFill>
                <a:latin typeface="Gotham Bold"/>
                <a:ea typeface="Gotham Bold"/>
                <a:cs typeface="Gotham Bold"/>
                <a:sym typeface="Gotham Bold"/>
                <a:hlinkClick r:id="rId11" tooltip="https://drive.google.com/drive/u/1/folders/1Rea5Xnx6cX-vLKoRX2CuLzGL43AsLZOh"/>
              </a:rPr>
              <a:t>Advertisement Impact A/B Testing</a:t>
            </a:r>
          </a:p>
        </p:txBody>
      </p:sp>
      <p:sp>
        <p:nvSpPr>
          <p:cNvPr name="TextBox 43" id="43"/>
          <p:cNvSpPr txBox="true"/>
          <p:nvPr/>
        </p:nvSpPr>
        <p:spPr>
          <a:xfrm rot="0">
            <a:off x="1716549" y="5817762"/>
            <a:ext cx="4352694" cy="3999549"/>
          </a:xfrm>
          <a:prstGeom prst="rect">
            <a:avLst/>
          </a:prstGeom>
        </p:spPr>
        <p:txBody>
          <a:bodyPr anchor="t" rtlCol="false" tIns="0" lIns="0" bIns="0" rIns="0">
            <a:spAutoFit/>
          </a:bodyPr>
          <a:lstStyle/>
          <a:p>
            <a:pPr algn="l" marL="493858" indent="-246929" lvl="1">
              <a:lnSpc>
                <a:spcPts val="3202"/>
              </a:lnSpc>
              <a:buFont typeface="Arial"/>
              <a:buChar char="•"/>
            </a:pPr>
            <a:r>
              <a:rPr lang="en-US" sz="2287">
                <a:solidFill>
                  <a:srgbClr val="5F6F52"/>
                </a:solidFill>
                <a:latin typeface="Gotham"/>
                <a:ea typeface="Gotham"/>
                <a:cs typeface="Gotham"/>
                <a:sym typeface="Gotham"/>
              </a:rPr>
              <a:t>Identified the most popular item overall and during peak hours, </a:t>
            </a:r>
          </a:p>
          <a:p>
            <a:pPr algn="l" marL="493858" indent="-246929" lvl="1">
              <a:lnSpc>
                <a:spcPts val="3202"/>
              </a:lnSpc>
              <a:buFont typeface="Arial"/>
              <a:buChar char="•"/>
            </a:pPr>
            <a:r>
              <a:rPr lang="en-US" sz="2287">
                <a:solidFill>
                  <a:srgbClr val="5F6F52"/>
                </a:solidFill>
                <a:latin typeface="Gotham"/>
                <a:ea typeface="Gotham"/>
                <a:cs typeface="Gotham"/>
                <a:sym typeface="Gotham"/>
              </a:rPr>
              <a:t>Uncovered a clear seasonal trend</a:t>
            </a:r>
          </a:p>
          <a:p>
            <a:pPr algn="l" marL="493858" indent="-246929" lvl="1">
              <a:lnSpc>
                <a:spcPts val="3202"/>
              </a:lnSpc>
              <a:buFont typeface="Arial"/>
              <a:buChar char="•"/>
            </a:pPr>
            <a:r>
              <a:rPr lang="en-US" sz="2287">
                <a:solidFill>
                  <a:srgbClr val="5F6F52"/>
                </a:solidFill>
                <a:latin typeface="Gotham"/>
                <a:ea typeface="Gotham"/>
                <a:cs typeface="Gotham"/>
                <a:sym typeface="Gotham"/>
              </a:rPr>
              <a:t>Discovered a promising potential foreign market</a:t>
            </a:r>
          </a:p>
          <a:p>
            <a:pPr algn="l" marL="493858" indent="-246929" lvl="1">
              <a:lnSpc>
                <a:spcPts val="3202"/>
              </a:lnSpc>
              <a:buFont typeface="Arial"/>
              <a:buChar char="•"/>
            </a:pPr>
            <a:r>
              <a:rPr lang="en-US" sz="2287">
                <a:solidFill>
                  <a:srgbClr val="5F6F52"/>
                </a:solidFill>
                <a:latin typeface="Gotham"/>
                <a:ea typeface="Gotham"/>
                <a:cs typeface="Gotham"/>
                <a:sym typeface="Gotham"/>
              </a:rPr>
              <a:t>Found that most revenue comes from the top 20% customer</a:t>
            </a:r>
          </a:p>
        </p:txBody>
      </p:sp>
      <p:sp>
        <p:nvSpPr>
          <p:cNvPr name="TextBox 44" id="44"/>
          <p:cNvSpPr txBox="true"/>
          <p:nvPr/>
        </p:nvSpPr>
        <p:spPr>
          <a:xfrm rot="0">
            <a:off x="6922650" y="5779825"/>
            <a:ext cx="4352694" cy="3999549"/>
          </a:xfrm>
          <a:prstGeom prst="rect">
            <a:avLst/>
          </a:prstGeom>
        </p:spPr>
        <p:txBody>
          <a:bodyPr anchor="t" rtlCol="false" tIns="0" lIns="0" bIns="0" rIns="0">
            <a:spAutoFit/>
          </a:bodyPr>
          <a:lstStyle/>
          <a:p>
            <a:pPr algn="l" marL="493858" indent="-246929" lvl="1">
              <a:lnSpc>
                <a:spcPts val="3202"/>
              </a:lnSpc>
              <a:buFont typeface="Arial"/>
              <a:buChar char="•"/>
            </a:pPr>
            <a:r>
              <a:rPr lang="en-US" sz="2287">
                <a:solidFill>
                  <a:srgbClr val="5F6F52"/>
                </a:solidFill>
                <a:latin typeface="Gotham"/>
                <a:ea typeface="Gotham"/>
                <a:cs typeface="Gotham"/>
                <a:sym typeface="Gotham"/>
              </a:rPr>
              <a:t>Analyzed the test results of two groups, each exposed to different ads, and identified the one with significantly better performance</a:t>
            </a:r>
          </a:p>
          <a:p>
            <a:pPr algn="l" marL="493858" indent="-246929" lvl="1">
              <a:lnSpc>
                <a:spcPts val="3202"/>
              </a:lnSpc>
              <a:buFont typeface="Arial"/>
              <a:buChar char="•"/>
            </a:pPr>
            <a:r>
              <a:rPr lang="en-US" sz="2287">
                <a:solidFill>
                  <a:srgbClr val="5F6F52"/>
                </a:solidFill>
                <a:latin typeface="Gotham"/>
                <a:ea typeface="Gotham"/>
                <a:cs typeface="Gotham"/>
                <a:sym typeface="Gotham"/>
              </a:rPr>
              <a:t>Calculated the duration and sample size for the A/B test ro be held  reliable.</a:t>
            </a:r>
          </a:p>
        </p:txBody>
      </p:sp>
      <p:sp>
        <p:nvSpPr>
          <p:cNvPr name="TextBox 45" id="45"/>
          <p:cNvSpPr txBox="true"/>
          <p:nvPr/>
        </p:nvSpPr>
        <p:spPr>
          <a:xfrm rot="0">
            <a:off x="12591091" y="4638543"/>
            <a:ext cx="4044467" cy="940304"/>
          </a:xfrm>
          <a:prstGeom prst="rect">
            <a:avLst/>
          </a:prstGeom>
        </p:spPr>
        <p:txBody>
          <a:bodyPr anchor="t" rtlCol="false" tIns="0" lIns="0" bIns="0" rIns="0">
            <a:spAutoFit/>
          </a:bodyPr>
          <a:lstStyle/>
          <a:p>
            <a:pPr algn="ctr" marL="0" indent="0" lvl="0">
              <a:lnSpc>
                <a:spcPts val="3822"/>
              </a:lnSpc>
              <a:spcBef>
                <a:spcPct val="0"/>
              </a:spcBef>
            </a:pPr>
            <a:r>
              <a:rPr lang="en-US" b="true" sz="2730" u="sng">
                <a:solidFill>
                  <a:srgbClr val="5F6F52"/>
                </a:solidFill>
                <a:latin typeface="Gotham Bold"/>
                <a:ea typeface="Gotham Bold"/>
                <a:cs typeface="Gotham Bold"/>
                <a:sym typeface="Gotham Bold"/>
                <a:hlinkClick r:id="rId12" tooltip="https://www.linkedin.com/posts/raditya-erlang-arkananta_ticketing-system-customer-sentiment-analysis-activity-7296356891981488128-kzGS?utm_source=share&amp;utm_medium=member_desktop&amp;rcm=ACoAADiyO6EBx6a4fqJD_m7OFCDweRwKoPFwa6Q"/>
              </a:rPr>
              <a:t>Customer Sentiment in Ticketing System</a:t>
            </a:r>
          </a:p>
        </p:txBody>
      </p:sp>
      <p:sp>
        <p:nvSpPr>
          <p:cNvPr name="TextBox 46" id="46"/>
          <p:cNvSpPr txBox="true"/>
          <p:nvPr/>
        </p:nvSpPr>
        <p:spPr>
          <a:xfrm rot="0">
            <a:off x="12397885" y="5601894"/>
            <a:ext cx="4746394" cy="4183064"/>
          </a:xfrm>
          <a:prstGeom prst="rect">
            <a:avLst/>
          </a:prstGeom>
        </p:spPr>
        <p:txBody>
          <a:bodyPr anchor="t" rtlCol="false" tIns="0" lIns="0" bIns="0" rIns="0">
            <a:spAutoFit/>
          </a:bodyPr>
          <a:lstStyle/>
          <a:p>
            <a:pPr algn="l" marL="472269" indent="-236134" lvl="1">
              <a:lnSpc>
                <a:spcPts val="3062"/>
              </a:lnSpc>
              <a:buFont typeface="Arial"/>
              <a:buChar char="•"/>
            </a:pPr>
            <a:r>
              <a:rPr lang="en-US" sz="2187">
                <a:solidFill>
                  <a:srgbClr val="5F6F52"/>
                </a:solidFill>
                <a:latin typeface="Gotham"/>
                <a:ea typeface="Gotham"/>
                <a:cs typeface="Gotham"/>
                <a:sym typeface="Gotham"/>
              </a:rPr>
              <a:t>Analyzed customer satisfaction using key metrics such as CSAT, CES, and NPS </a:t>
            </a:r>
          </a:p>
          <a:p>
            <a:pPr algn="l" marL="472269" indent="-236134" lvl="1">
              <a:lnSpc>
                <a:spcPts val="3062"/>
              </a:lnSpc>
              <a:buFont typeface="Arial"/>
              <a:buChar char="•"/>
            </a:pPr>
            <a:r>
              <a:rPr lang="en-US" sz="2187">
                <a:solidFill>
                  <a:srgbClr val="5F6F52"/>
                </a:solidFill>
                <a:latin typeface="Gotham"/>
                <a:ea typeface="Gotham"/>
                <a:cs typeface="Gotham"/>
                <a:sym typeface="Gotham"/>
              </a:rPr>
              <a:t>gathered insights oncustomer sentiment and feedback by Analyzing comments</a:t>
            </a:r>
          </a:p>
          <a:p>
            <a:pPr algn="l" marL="472269" indent="-236134" lvl="1">
              <a:lnSpc>
                <a:spcPts val="3062"/>
              </a:lnSpc>
              <a:buFont typeface="Arial"/>
              <a:buChar char="•"/>
            </a:pPr>
            <a:r>
              <a:rPr lang="en-US" sz="2187">
                <a:solidFill>
                  <a:srgbClr val="5F6F52"/>
                </a:solidFill>
                <a:latin typeface="Gotham"/>
                <a:ea typeface="Gotham"/>
                <a:cs typeface="Gotham"/>
                <a:sym typeface="Gotham"/>
              </a:rPr>
              <a:t>Found that customer service  area need improvement</a:t>
            </a:r>
          </a:p>
          <a:p>
            <a:pPr algn="l" marL="472269" indent="-236134" lvl="1">
              <a:lnSpc>
                <a:spcPts val="3062"/>
              </a:lnSpc>
              <a:buFont typeface="Arial"/>
              <a:buChar char="•"/>
            </a:pPr>
            <a:r>
              <a:rPr lang="en-US" sz="2187">
                <a:solidFill>
                  <a:srgbClr val="5F6F52"/>
                </a:solidFill>
                <a:latin typeface="Gotham"/>
                <a:ea typeface="Gotham"/>
                <a:cs typeface="Gotham"/>
                <a:sym typeface="Gotham"/>
              </a:rPr>
              <a:t>Found the need to make more people recommend the product</a:t>
            </a:r>
          </a:p>
        </p:txBody>
      </p:sp>
      <p:grpSp>
        <p:nvGrpSpPr>
          <p:cNvPr name="Group 47" id="47"/>
          <p:cNvGrpSpPr/>
          <p:nvPr/>
        </p:nvGrpSpPr>
        <p:grpSpPr>
          <a:xfrm rot="-10800000">
            <a:off x="1604865" y="3230348"/>
            <a:ext cx="5637918" cy="47625"/>
            <a:chOff x="0" y="0"/>
            <a:chExt cx="1484884" cy="12543"/>
          </a:xfrm>
        </p:grpSpPr>
        <p:sp>
          <p:nvSpPr>
            <p:cNvPr name="Freeform 48" id="48"/>
            <p:cNvSpPr/>
            <p:nvPr/>
          </p:nvSpPr>
          <p:spPr>
            <a:xfrm flipH="false" flipV="false" rot="0">
              <a:off x="0" y="0"/>
              <a:ext cx="1484884" cy="12543"/>
            </a:xfrm>
            <a:custGeom>
              <a:avLst/>
              <a:gdLst/>
              <a:ahLst/>
              <a:cxnLst/>
              <a:rect r="r" b="b" t="t" l="l"/>
              <a:pathLst>
                <a:path h="12543" w="1484884">
                  <a:moveTo>
                    <a:pt x="0" y="0"/>
                  </a:moveTo>
                  <a:lnTo>
                    <a:pt x="1484884" y="0"/>
                  </a:lnTo>
                  <a:lnTo>
                    <a:pt x="1484884" y="12543"/>
                  </a:lnTo>
                  <a:lnTo>
                    <a:pt x="0" y="12543"/>
                  </a:lnTo>
                  <a:close/>
                </a:path>
              </a:pathLst>
            </a:custGeom>
            <a:solidFill>
              <a:srgbClr val="5F6F52"/>
            </a:solidFill>
          </p:spPr>
        </p:sp>
        <p:sp>
          <p:nvSpPr>
            <p:cNvPr name="TextBox 49" id="49"/>
            <p:cNvSpPr txBox="true"/>
            <p:nvPr/>
          </p:nvSpPr>
          <p:spPr>
            <a:xfrm>
              <a:off x="0" y="-47625"/>
              <a:ext cx="1484884" cy="60168"/>
            </a:xfrm>
            <a:prstGeom prst="rect">
              <a:avLst/>
            </a:prstGeom>
          </p:spPr>
          <p:txBody>
            <a:bodyPr anchor="ctr" rtlCol="false" tIns="50800" lIns="50800" bIns="50800" rIns="50800"/>
            <a:lstStyle/>
            <a:p>
              <a:pPr algn="ctr">
                <a:lnSpc>
                  <a:spcPts val="3012"/>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0" y="2763903"/>
            <a:ext cx="18288000" cy="7319695"/>
            <a:chOff x="0" y="0"/>
            <a:chExt cx="4816593" cy="1927821"/>
          </a:xfrm>
        </p:grpSpPr>
        <p:sp>
          <p:nvSpPr>
            <p:cNvPr name="Freeform 3" id="3"/>
            <p:cNvSpPr/>
            <p:nvPr/>
          </p:nvSpPr>
          <p:spPr>
            <a:xfrm flipH="false" flipV="false" rot="0">
              <a:off x="0" y="0"/>
              <a:ext cx="4816592" cy="1927821"/>
            </a:xfrm>
            <a:custGeom>
              <a:avLst/>
              <a:gdLst/>
              <a:ahLst/>
              <a:cxnLst/>
              <a:rect r="r" b="b" t="t" l="l"/>
              <a:pathLst>
                <a:path h="1927821" w="4816592">
                  <a:moveTo>
                    <a:pt x="0" y="0"/>
                  </a:moveTo>
                  <a:lnTo>
                    <a:pt x="4816592" y="0"/>
                  </a:lnTo>
                  <a:lnTo>
                    <a:pt x="4816592" y="1927821"/>
                  </a:lnTo>
                  <a:lnTo>
                    <a:pt x="0" y="1927821"/>
                  </a:lnTo>
                  <a:close/>
                </a:path>
              </a:pathLst>
            </a:custGeom>
            <a:solidFill>
              <a:srgbClr val="D6DAC8"/>
            </a:solidFill>
          </p:spPr>
        </p:sp>
        <p:sp>
          <p:nvSpPr>
            <p:cNvPr name="TextBox 4" id="4"/>
            <p:cNvSpPr txBox="true"/>
            <p:nvPr/>
          </p:nvSpPr>
          <p:spPr>
            <a:xfrm>
              <a:off x="0" y="-47625"/>
              <a:ext cx="4816593" cy="1975446"/>
            </a:xfrm>
            <a:prstGeom prst="rect">
              <a:avLst/>
            </a:prstGeom>
          </p:spPr>
          <p:txBody>
            <a:bodyPr anchor="ctr" rtlCol="false" tIns="50800" lIns="50800" bIns="50800" rIns="50800"/>
            <a:lstStyle/>
            <a:p>
              <a:pPr algn="ctr">
                <a:lnSpc>
                  <a:spcPts val="3012"/>
                </a:lnSpc>
              </a:pPr>
            </a:p>
          </p:txBody>
        </p:sp>
      </p:grpSp>
      <p:sp>
        <p:nvSpPr>
          <p:cNvPr name="AutoShape 5" id="5"/>
          <p:cNvSpPr/>
          <p:nvPr/>
        </p:nvSpPr>
        <p:spPr>
          <a:xfrm>
            <a:off x="-291952" y="2782953"/>
            <a:ext cx="18871905" cy="0"/>
          </a:xfrm>
          <a:prstGeom prst="line">
            <a:avLst/>
          </a:prstGeom>
          <a:ln cap="flat" w="38100">
            <a:solidFill>
              <a:srgbClr val="5F6F52"/>
            </a:solidFill>
            <a:prstDash val="solid"/>
            <a:headEnd type="oval" len="lg" w="lg"/>
            <a:tailEnd type="oval" len="lg" w="lg"/>
          </a:ln>
        </p:spPr>
      </p:sp>
      <p:grpSp>
        <p:nvGrpSpPr>
          <p:cNvPr name="Group 6" id="6"/>
          <p:cNvGrpSpPr/>
          <p:nvPr/>
        </p:nvGrpSpPr>
        <p:grpSpPr>
          <a:xfrm rot="0">
            <a:off x="-579299" y="-3930304"/>
            <a:ext cx="19159252" cy="4068486"/>
            <a:chOff x="0" y="0"/>
            <a:chExt cx="5046058" cy="1071535"/>
          </a:xfrm>
        </p:grpSpPr>
        <p:sp>
          <p:nvSpPr>
            <p:cNvPr name="Freeform 7" id="7"/>
            <p:cNvSpPr/>
            <p:nvPr/>
          </p:nvSpPr>
          <p:spPr>
            <a:xfrm flipH="false" flipV="false" rot="0">
              <a:off x="0" y="0"/>
              <a:ext cx="5046058" cy="1071535"/>
            </a:xfrm>
            <a:custGeom>
              <a:avLst/>
              <a:gdLst/>
              <a:ahLst/>
              <a:cxnLst/>
              <a:rect r="r" b="b" t="t" l="l"/>
              <a:pathLst>
                <a:path h="1071535" w="5046058">
                  <a:moveTo>
                    <a:pt x="0" y="0"/>
                  </a:moveTo>
                  <a:lnTo>
                    <a:pt x="5046058" y="0"/>
                  </a:lnTo>
                  <a:lnTo>
                    <a:pt x="5046058" y="1071535"/>
                  </a:lnTo>
                  <a:lnTo>
                    <a:pt x="0" y="1071535"/>
                  </a:lnTo>
                  <a:close/>
                </a:path>
              </a:pathLst>
            </a:custGeom>
            <a:solidFill>
              <a:srgbClr val="DDD0B9"/>
            </a:solidFill>
          </p:spPr>
        </p:sp>
        <p:sp>
          <p:nvSpPr>
            <p:cNvPr name="TextBox 8" id="8"/>
            <p:cNvSpPr txBox="true"/>
            <p:nvPr/>
          </p:nvSpPr>
          <p:spPr>
            <a:xfrm>
              <a:off x="0" y="-47625"/>
              <a:ext cx="5046058" cy="1119160"/>
            </a:xfrm>
            <a:prstGeom prst="rect">
              <a:avLst/>
            </a:prstGeom>
          </p:spPr>
          <p:txBody>
            <a:bodyPr anchor="ctr" rtlCol="false" tIns="50800" lIns="50800" bIns="50800" rIns="50800"/>
            <a:lstStyle/>
            <a:p>
              <a:pPr algn="ctr">
                <a:lnSpc>
                  <a:spcPts val="3012"/>
                </a:lnSpc>
              </a:pPr>
            </a:p>
          </p:txBody>
        </p:sp>
      </p:grpSp>
      <p:sp>
        <p:nvSpPr>
          <p:cNvPr name="Freeform 9" id="9"/>
          <p:cNvSpPr/>
          <p:nvPr/>
        </p:nvSpPr>
        <p:spPr>
          <a:xfrm flipH="false" flipV="false" rot="0">
            <a:off x="16721449" y="-266124"/>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349979" y="692594"/>
            <a:ext cx="10861747" cy="1709359"/>
          </a:xfrm>
          <a:prstGeom prst="rect">
            <a:avLst/>
          </a:prstGeom>
        </p:spPr>
        <p:txBody>
          <a:bodyPr anchor="t" rtlCol="false" tIns="0" lIns="0" bIns="0" rIns="0">
            <a:spAutoFit/>
          </a:bodyPr>
          <a:lstStyle/>
          <a:p>
            <a:pPr algn="l" marL="0" indent="0" lvl="0">
              <a:lnSpc>
                <a:spcPts val="14036"/>
              </a:lnSpc>
            </a:pPr>
            <a:r>
              <a:rPr lang="en-US" b="true" sz="10025">
                <a:solidFill>
                  <a:srgbClr val="5F6F52"/>
                </a:solidFill>
                <a:latin typeface="Gotham Bold"/>
                <a:ea typeface="Gotham Bold"/>
                <a:cs typeface="Gotham Bold"/>
                <a:sym typeface="Gotham Bold"/>
              </a:rPr>
              <a:t>MAIN PROJECT</a:t>
            </a:r>
          </a:p>
        </p:txBody>
      </p:sp>
      <p:grpSp>
        <p:nvGrpSpPr>
          <p:cNvPr name="Group 11" id="11"/>
          <p:cNvGrpSpPr/>
          <p:nvPr/>
        </p:nvGrpSpPr>
        <p:grpSpPr>
          <a:xfrm rot="0">
            <a:off x="-190932" y="10083597"/>
            <a:ext cx="18478932" cy="4041414"/>
            <a:chOff x="0" y="0"/>
            <a:chExt cx="4866879" cy="1064405"/>
          </a:xfrm>
        </p:grpSpPr>
        <p:sp>
          <p:nvSpPr>
            <p:cNvPr name="Freeform 12" id="12"/>
            <p:cNvSpPr/>
            <p:nvPr/>
          </p:nvSpPr>
          <p:spPr>
            <a:xfrm flipH="false" flipV="false" rot="0">
              <a:off x="0" y="0"/>
              <a:ext cx="4866879" cy="1064405"/>
            </a:xfrm>
            <a:custGeom>
              <a:avLst/>
              <a:gdLst/>
              <a:ahLst/>
              <a:cxnLst/>
              <a:rect r="r" b="b" t="t" l="l"/>
              <a:pathLst>
                <a:path h="1064405" w="4866879">
                  <a:moveTo>
                    <a:pt x="0" y="0"/>
                  </a:moveTo>
                  <a:lnTo>
                    <a:pt x="4866879" y="0"/>
                  </a:lnTo>
                  <a:lnTo>
                    <a:pt x="4866879" y="1064405"/>
                  </a:lnTo>
                  <a:lnTo>
                    <a:pt x="0" y="1064405"/>
                  </a:lnTo>
                  <a:close/>
                </a:path>
              </a:pathLst>
            </a:custGeom>
            <a:solidFill>
              <a:srgbClr val="333D2B"/>
            </a:solidFill>
          </p:spPr>
        </p:sp>
        <p:sp>
          <p:nvSpPr>
            <p:cNvPr name="TextBox 13" id="13"/>
            <p:cNvSpPr txBox="true"/>
            <p:nvPr/>
          </p:nvSpPr>
          <p:spPr>
            <a:xfrm>
              <a:off x="0" y="-47625"/>
              <a:ext cx="4866879" cy="1112030"/>
            </a:xfrm>
            <a:prstGeom prst="rect">
              <a:avLst/>
            </a:prstGeom>
          </p:spPr>
          <p:txBody>
            <a:bodyPr anchor="ctr" rtlCol="false" tIns="50800" lIns="50800" bIns="50800" rIns="50800"/>
            <a:lstStyle/>
            <a:p>
              <a:pPr algn="ctr">
                <a:lnSpc>
                  <a:spcPts val="3012"/>
                </a:lnSpc>
              </a:pPr>
            </a:p>
          </p:txBody>
        </p:sp>
      </p:grpSp>
      <p:sp>
        <p:nvSpPr>
          <p:cNvPr name="Freeform 14" id="14"/>
          <p:cNvSpPr/>
          <p:nvPr/>
        </p:nvSpPr>
        <p:spPr>
          <a:xfrm flipH="false" flipV="false" rot="0">
            <a:off x="490849" y="8374280"/>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349979" y="3316060"/>
            <a:ext cx="15909321" cy="3107690"/>
          </a:xfrm>
          <a:prstGeom prst="rect">
            <a:avLst/>
          </a:prstGeom>
        </p:spPr>
        <p:txBody>
          <a:bodyPr anchor="t" rtlCol="false" tIns="0" lIns="0" bIns="0" rIns="0">
            <a:spAutoFit/>
          </a:bodyPr>
          <a:lstStyle/>
          <a:p>
            <a:pPr algn="l" marL="0" indent="0" lvl="0">
              <a:lnSpc>
                <a:spcPts val="8259"/>
              </a:lnSpc>
            </a:pPr>
            <a:r>
              <a:rPr lang="en-US" b="true" sz="5899">
                <a:solidFill>
                  <a:srgbClr val="5F6F52"/>
                </a:solidFill>
                <a:latin typeface="Gotham Bold"/>
                <a:ea typeface="Gotham Bold"/>
                <a:cs typeface="Gotham Bold"/>
                <a:sym typeface="Gotham Bold"/>
              </a:rPr>
              <a:t>Optimizing Customer Engagement Using RFM Segmentation in Pakistan’s E-Commerce Market</a:t>
            </a:r>
          </a:p>
        </p:txBody>
      </p:sp>
      <p:pic>
        <p:nvPicPr>
          <p:cNvPr name="Picture 16" id="16"/>
          <p:cNvPicPr>
            <a:picLocks noChangeAspect="true"/>
          </p:cNvPicPr>
          <p:nvPr/>
        </p:nvPicPr>
        <p:blipFill>
          <a:blip r:embed="rId4"/>
          <a:stretch>
            <a:fillRect/>
          </a:stretch>
        </p:blipFill>
        <p:spPr>
          <a:xfrm rot="0">
            <a:off x="6154638" y="6869743"/>
            <a:ext cx="12114176" cy="3736438"/>
          </a:xfrm>
          <a:prstGeom prst="rect">
            <a:avLst/>
          </a:prstGeom>
        </p:spPr>
      </p:pic>
      <p:sp>
        <p:nvSpPr>
          <p:cNvPr name="TextBox 17" id="17"/>
          <p:cNvSpPr txBox="true"/>
          <p:nvPr/>
        </p:nvSpPr>
        <p:spPr>
          <a:xfrm rot="0">
            <a:off x="1349979" y="6686444"/>
            <a:ext cx="7794021" cy="834709"/>
          </a:xfrm>
          <a:prstGeom prst="rect">
            <a:avLst/>
          </a:prstGeom>
        </p:spPr>
        <p:txBody>
          <a:bodyPr anchor="t" rtlCol="false" tIns="0" lIns="0" bIns="0" rIns="0">
            <a:spAutoFit/>
          </a:bodyPr>
          <a:lstStyle/>
          <a:p>
            <a:pPr algn="l" marL="0" indent="0" lvl="0">
              <a:lnSpc>
                <a:spcPts val="3342"/>
              </a:lnSpc>
              <a:spcBef>
                <a:spcPct val="0"/>
              </a:spcBef>
            </a:pPr>
            <a:r>
              <a:rPr lang="en-US" b="true" sz="2387" u="sng">
                <a:solidFill>
                  <a:srgbClr val="5F6F52"/>
                </a:solidFill>
                <a:latin typeface="Gotham Bold"/>
                <a:ea typeface="Gotham Bold"/>
                <a:cs typeface="Gotham Bold"/>
                <a:sym typeface="Gotham Bold"/>
                <a:hlinkClick r:id="rId5" tooltip="https://drive.google.com/drive/folders/1hrzrX24RYKQ1vnjDtF6s_hJcneebijny?usp=sharing"/>
              </a:rPr>
              <a:t>All The Script and other Technical Documentation can be Accessed Here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grpSp>
        <p:nvGrpSpPr>
          <p:cNvPr name="Group 2" id="2"/>
          <p:cNvGrpSpPr/>
          <p:nvPr/>
        </p:nvGrpSpPr>
        <p:grpSpPr>
          <a:xfrm rot="0">
            <a:off x="6597202" y="3033652"/>
            <a:ext cx="5097794" cy="6240641"/>
            <a:chOff x="0" y="0"/>
            <a:chExt cx="1342629" cy="1643626"/>
          </a:xfrm>
        </p:grpSpPr>
        <p:sp>
          <p:nvSpPr>
            <p:cNvPr name="Freeform 3" id="3"/>
            <p:cNvSpPr/>
            <p:nvPr/>
          </p:nvSpPr>
          <p:spPr>
            <a:xfrm flipH="false" flipV="false" rot="0">
              <a:off x="0" y="0"/>
              <a:ext cx="1342629" cy="1643626"/>
            </a:xfrm>
            <a:custGeom>
              <a:avLst/>
              <a:gdLst/>
              <a:ahLst/>
              <a:cxnLst/>
              <a:rect r="r" b="b" t="t" l="l"/>
              <a:pathLst>
                <a:path h="1643626" w="1342629">
                  <a:moveTo>
                    <a:pt x="0" y="0"/>
                  </a:moveTo>
                  <a:lnTo>
                    <a:pt x="1342629" y="0"/>
                  </a:lnTo>
                  <a:lnTo>
                    <a:pt x="1342629" y="1643626"/>
                  </a:lnTo>
                  <a:lnTo>
                    <a:pt x="0" y="1643626"/>
                  </a:lnTo>
                  <a:close/>
                </a:path>
              </a:pathLst>
            </a:custGeom>
            <a:solidFill>
              <a:srgbClr val="5F6F52"/>
            </a:solidFill>
          </p:spPr>
        </p:sp>
        <p:sp>
          <p:nvSpPr>
            <p:cNvPr name="TextBox 4" id="4"/>
            <p:cNvSpPr txBox="true"/>
            <p:nvPr/>
          </p:nvSpPr>
          <p:spPr>
            <a:xfrm>
              <a:off x="0" y="-47625"/>
              <a:ext cx="1342629" cy="1691251"/>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12568601" y="3033652"/>
            <a:ext cx="5097794" cy="6240641"/>
            <a:chOff x="0" y="0"/>
            <a:chExt cx="1342629" cy="1643626"/>
          </a:xfrm>
        </p:grpSpPr>
        <p:sp>
          <p:nvSpPr>
            <p:cNvPr name="Freeform 6" id="6"/>
            <p:cNvSpPr/>
            <p:nvPr/>
          </p:nvSpPr>
          <p:spPr>
            <a:xfrm flipH="false" flipV="false" rot="0">
              <a:off x="0" y="0"/>
              <a:ext cx="1342629" cy="1643626"/>
            </a:xfrm>
            <a:custGeom>
              <a:avLst/>
              <a:gdLst/>
              <a:ahLst/>
              <a:cxnLst/>
              <a:rect r="r" b="b" t="t" l="l"/>
              <a:pathLst>
                <a:path h="1643626" w="1342629">
                  <a:moveTo>
                    <a:pt x="0" y="0"/>
                  </a:moveTo>
                  <a:lnTo>
                    <a:pt x="1342629" y="0"/>
                  </a:lnTo>
                  <a:lnTo>
                    <a:pt x="1342629" y="1643626"/>
                  </a:lnTo>
                  <a:lnTo>
                    <a:pt x="0" y="1643626"/>
                  </a:lnTo>
                  <a:close/>
                </a:path>
              </a:pathLst>
            </a:custGeom>
            <a:solidFill>
              <a:srgbClr val="F6EDDD"/>
            </a:solidFill>
          </p:spPr>
        </p:sp>
        <p:sp>
          <p:nvSpPr>
            <p:cNvPr name="TextBox 7" id="7"/>
            <p:cNvSpPr txBox="true"/>
            <p:nvPr/>
          </p:nvSpPr>
          <p:spPr>
            <a:xfrm>
              <a:off x="0" y="-47625"/>
              <a:ext cx="1342629" cy="1691251"/>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623653" y="3033652"/>
            <a:ext cx="5341437" cy="6240641"/>
            <a:chOff x="0" y="0"/>
            <a:chExt cx="1406798" cy="1643626"/>
          </a:xfrm>
        </p:grpSpPr>
        <p:sp>
          <p:nvSpPr>
            <p:cNvPr name="Freeform 9" id="9"/>
            <p:cNvSpPr/>
            <p:nvPr/>
          </p:nvSpPr>
          <p:spPr>
            <a:xfrm flipH="false" flipV="false" rot="0">
              <a:off x="0" y="0"/>
              <a:ext cx="1406798" cy="1643626"/>
            </a:xfrm>
            <a:custGeom>
              <a:avLst/>
              <a:gdLst/>
              <a:ahLst/>
              <a:cxnLst/>
              <a:rect r="r" b="b" t="t" l="l"/>
              <a:pathLst>
                <a:path h="1643626" w="1406798">
                  <a:moveTo>
                    <a:pt x="0" y="0"/>
                  </a:moveTo>
                  <a:lnTo>
                    <a:pt x="1406798" y="0"/>
                  </a:lnTo>
                  <a:lnTo>
                    <a:pt x="1406798" y="1643626"/>
                  </a:lnTo>
                  <a:lnTo>
                    <a:pt x="0" y="1643626"/>
                  </a:lnTo>
                  <a:close/>
                </a:path>
              </a:pathLst>
            </a:custGeom>
            <a:solidFill>
              <a:srgbClr val="F6EDDD"/>
            </a:solidFill>
          </p:spPr>
        </p:sp>
        <p:sp>
          <p:nvSpPr>
            <p:cNvPr name="TextBox 10" id="10"/>
            <p:cNvSpPr txBox="true"/>
            <p:nvPr/>
          </p:nvSpPr>
          <p:spPr>
            <a:xfrm>
              <a:off x="0" y="-47625"/>
              <a:ext cx="1406798" cy="1691251"/>
            </a:xfrm>
            <a:prstGeom prst="rect">
              <a:avLst/>
            </a:prstGeom>
          </p:spPr>
          <p:txBody>
            <a:bodyPr anchor="ctr" rtlCol="false" tIns="50800" lIns="50800" bIns="50800" rIns="50800"/>
            <a:lstStyle/>
            <a:p>
              <a:pPr algn="ctr">
                <a:lnSpc>
                  <a:spcPts val="3012"/>
                </a:lnSpc>
              </a:pPr>
            </a:p>
          </p:txBody>
        </p:sp>
      </p:grpSp>
      <p:sp>
        <p:nvSpPr>
          <p:cNvPr name="TextBox 11" id="11"/>
          <p:cNvSpPr txBox="true"/>
          <p:nvPr/>
        </p:nvSpPr>
        <p:spPr>
          <a:xfrm rot="0">
            <a:off x="1028700" y="442982"/>
            <a:ext cx="16230600" cy="1161912"/>
          </a:xfrm>
          <a:prstGeom prst="rect">
            <a:avLst/>
          </a:prstGeom>
        </p:spPr>
        <p:txBody>
          <a:bodyPr anchor="t" rtlCol="false" tIns="0" lIns="0" bIns="0" rIns="0">
            <a:spAutoFit/>
          </a:bodyPr>
          <a:lstStyle/>
          <a:p>
            <a:pPr algn="ctr" marL="0" indent="0" lvl="0">
              <a:lnSpc>
                <a:spcPts val="9206"/>
              </a:lnSpc>
            </a:pPr>
            <a:r>
              <a:rPr lang="en-US" sz="7608">
                <a:solidFill>
                  <a:srgbClr val="5F6F52"/>
                </a:solidFill>
                <a:latin typeface="Sunborn"/>
                <a:ea typeface="Sunborn"/>
                <a:cs typeface="Sunborn"/>
                <a:sym typeface="Sunborn"/>
              </a:rPr>
              <a:t>project overview</a:t>
            </a:r>
          </a:p>
        </p:txBody>
      </p:sp>
      <p:sp>
        <p:nvSpPr>
          <p:cNvPr name="TextBox 12" id="12"/>
          <p:cNvSpPr txBox="true"/>
          <p:nvPr/>
        </p:nvSpPr>
        <p:spPr>
          <a:xfrm rot="0">
            <a:off x="1029724" y="1547743"/>
            <a:ext cx="16230600" cy="1029444"/>
          </a:xfrm>
          <a:prstGeom prst="rect">
            <a:avLst/>
          </a:prstGeom>
        </p:spPr>
        <p:txBody>
          <a:bodyPr anchor="t" rtlCol="false" tIns="0" lIns="0" bIns="0" rIns="0">
            <a:spAutoFit/>
          </a:bodyPr>
          <a:lstStyle/>
          <a:p>
            <a:pPr algn="ctr" marL="0" indent="0" lvl="0">
              <a:lnSpc>
                <a:spcPts val="4158"/>
              </a:lnSpc>
              <a:spcBef>
                <a:spcPct val="0"/>
              </a:spcBef>
            </a:pPr>
            <a:r>
              <a:rPr lang="en-US" sz="2970">
                <a:solidFill>
                  <a:srgbClr val="000000"/>
                </a:solidFill>
                <a:latin typeface="Gotham"/>
                <a:ea typeface="Gotham"/>
                <a:cs typeface="Gotham"/>
                <a:sym typeface="Gotham"/>
              </a:rPr>
              <a:t>This project aims to analyze the largest Pakistan e-commerce dataset to gain a deeper understanding and insights into customer behavior.</a:t>
            </a:r>
          </a:p>
        </p:txBody>
      </p:sp>
      <p:sp>
        <p:nvSpPr>
          <p:cNvPr name="TextBox 13" id="13"/>
          <p:cNvSpPr txBox="true"/>
          <p:nvPr/>
        </p:nvSpPr>
        <p:spPr>
          <a:xfrm rot="0">
            <a:off x="7145278" y="4123684"/>
            <a:ext cx="3997443" cy="3758565"/>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FFFFFF"/>
                </a:solidFill>
                <a:latin typeface="Gotham"/>
                <a:ea typeface="Gotham"/>
                <a:cs typeface="Gotham"/>
                <a:sym typeface="Gotham"/>
              </a:rPr>
              <a:t>Without clear segmentation, marketing efforts are often generic, leading to inefficient resource allocation, lower customer engagement, and missed opportunities for personalized strategies.</a:t>
            </a:r>
          </a:p>
        </p:txBody>
      </p:sp>
      <p:sp>
        <p:nvSpPr>
          <p:cNvPr name="TextBox 14" id="14"/>
          <p:cNvSpPr txBox="true"/>
          <p:nvPr/>
        </p:nvSpPr>
        <p:spPr>
          <a:xfrm rot="0">
            <a:off x="12757814" y="4123684"/>
            <a:ext cx="4859681" cy="459676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5F6F52"/>
                </a:solidFill>
                <a:latin typeface="Gotham"/>
                <a:ea typeface="Gotham"/>
                <a:cs typeface="Gotham"/>
                <a:sym typeface="Gotham"/>
              </a:rPr>
              <a:t>Determining customer segmentation.</a:t>
            </a:r>
          </a:p>
          <a:p>
            <a:pPr algn="l" marL="518160" indent="-259080" lvl="1">
              <a:lnSpc>
                <a:spcPts val="3359"/>
              </a:lnSpc>
              <a:buFont typeface="Arial"/>
              <a:buChar char="•"/>
            </a:pPr>
            <a:r>
              <a:rPr lang="en-US" sz="2400">
                <a:solidFill>
                  <a:srgbClr val="5F6F52"/>
                </a:solidFill>
                <a:latin typeface="Gotham"/>
                <a:ea typeface="Gotham"/>
                <a:cs typeface="Gotham"/>
                <a:sym typeface="Gotham"/>
              </a:rPr>
              <a:t>Identifying customer habits and suggesting tailored strategies for each segment.</a:t>
            </a:r>
          </a:p>
          <a:p>
            <a:pPr algn="l" marL="518160" indent="-259080" lvl="1">
              <a:lnSpc>
                <a:spcPts val="3359"/>
              </a:lnSpc>
              <a:buFont typeface="Arial"/>
              <a:buChar char="•"/>
            </a:pPr>
            <a:r>
              <a:rPr lang="en-US" sz="2400">
                <a:solidFill>
                  <a:srgbClr val="5F6F52"/>
                </a:solidFill>
                <a:latin typeface="Gotham"/>
                <a:ea typeface="Gotham"/>
                <a:cs typeface="Gotham"/>
                <a:sym typeface="Gotham"/>
              </a:rPr>
              <a:t>Enhancing personalized marketing to increase sales.</a:t>
            </a:r>
          </a:p>
          <a:p>
            <a:pPr algn="l" marL="518160" indent="-259080" lvl="1">
              <a:lnSpc>
                <a:spcPts val="3359"/>
              </a:lnSpc>
              <a:buFont typeface="Arial"/>
              <a:buChar char="•"/>
            </a:pPr>
            <a:r>
              <a:rPr lang="en-US" sz="2400">
                <a:solidFill>
                  <a:srgbClr val="5F6F52"/>
                </a:solidFill>
                <a:latin typeface="Gotham"/>
                <a:ea typeface="Gotham"/>
                <a:cs typeface="Gotham"/>
                <a:sym typeface="Gotham"/>
              </a:rPr>
              <a:t>Optimizing resource allocation to improve customer acquisition and retention.</a:t>
            </a:r>
          </a:p>
        </p:txBody>
      </p:sp>
      <p:sp>
        <p:nvSpPr>
          <p:cNvPr name="TextBox 15" id="15"/>
          <p:cNvSpPr txBox="true"/>
          <p:nvPr/>
        </p:nvSpPr>
        <p:spPr>
          <a:xfrm rot="0">
            <a:off x="1079110" y="4123684"/>
            <a:ext cx="4430522" cy="5015865"/>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5F6F52"/>
                </a:solidFill>
                <a:latin typeface="Gotham"/>
                <a:ea typeface="Gotham"/>
                <a:cs typeface="Gotham"/>
                <a:sym typeface="Gotham"/>
              </a:rPr>
              <a:t>The Dataset is from Kaggle about the Pakistan E Commerce Data from 2016 - 2018</a:t>
            </a:r>
          </a:p>
          <a:p>
            <a:pPr algn="just" marL="518160" indent="-259080" lvl="1">
              <a:lnSpc>
                <a:spcPts val="3359"/>
              </a:lnSpc>
              <a:buFont typeface="Arial"/>
              <a:buChar char="•"/>
            </a:pPr>
            <a:r>
              <a:rPr lang="en-US" sz="2400">
                <a:solidFill>
                  <a:srgbClr val="5F6F52"/>
                </a:solidFill>
                <a:latin typeface="Gotham"/>
                <a:ea typeface="Gotham"/>
                <a:cs typeface="Gotham"/>
                <a:sym typeface="Gotham"/>
              </a:rPr>
              <a:t>E-Commerce Market is Pakistan is Rapidly growing</a:t>
            </a:r>
          </a:p>
          <a:p>
            <a:pPr algn="just" marL="518160" indent="-259080" lvl="1">
              <a:lnSpc>
                <a:spcPts val="3359"/>
              </a:lnSpc>
              <a:buFont typeface="Arial"/>
              <a:buChar char="•"/>
            </a:pPr>
            <a:r>
              <a:rPr lang="en-US" sz="2400">
                <a:solidFill>
                  <a:srgbClr val="5F6F52"/>
                </a:solidFill>
                <a:latin typeface="Gotham"/>
                <a:ea typeface="Gotham"/>
                <a:cs typeface="Gotham"/>
                <a:sym typeface="Gotham"/>
              </a:rPr>
              <a:t>B</a:t>
            </a:r>
            <a:r>
              <a:rPr lang="en-US" sz="2400">
                <a:solidFill>
                  <a:srgbClr val="5F6F52"/>
                </a:solidFill>
                <a:latin typeface="Gotham"/>
                <a:ea typeface="Gotham"/>
                <a:cs typeface="Gotham"/>
                <a:sym typeface="Gotham"/>
              </a:rPr>
              <a:t>usinesses struggle to understand diverse customer behaviors and preferences.</a:t>
            </a:r>
          </a:p>
          <a:p>
            <a:pPr algn="just">
              <a:lnSpc>
                <a:spcPts val="3359"/>
              </a:lnSpc>
              <a:spcBef>
                <a:spcPct val="0"/>
              </a:spcBef>
            </a:pPr>
          </a:p>
        </p:txBody>
      </p:sp>
      <p:sp>
        <p:nvSpPr>
          <p:cNvPr name="TextBox 16" id="16"/>
          <p:cNvSpPr txBox="true"/>
          <p:nvPr/>
        </p:nvSpPr>
        <p:spPr>
          <a:xfrm rot="0">
            <a:off x="6924536" y="3438517"/>
            <a:ext cx="4443125" cy="598519"/>
          </a:xfrm>
          <a:prstGeom prst="rect">
            <a:avLst/>
          </a:prstGeom>
        </p:spPr>
        <p:txBody>
          <a:bodyPr anchor="t" rtlCol="false" tIns="0" lIns="0" bIns="0" rIns="0">
            <a:spAutoFit/>
          </a:bodyPr>
          <a:lstStyle/>
          <a:p>
            <a:pPr algn="ctr" marL="0" indent="0" lvl="0">
              <a:lnSpc>
                <a:spcPts val="4810"/>
              </a:lnSpc>
              <a:spcBef>
                <a:spcPct val="0"/>
              </a:spcBef>
            </a:pPr>
            <a:r>
              <a:rPr lang="en-US" b="true" sz="3436">
                <a:solidFill>
                  <a:srgbClr val="FFFFFF"/>
                </a:solidFill>
                <a:latin typeface="Gotham Bold"/>
                <a:ea typeface="Gotham Bold"/>
                <a:cs typeface="Gotham Bold"/>
                <a:sym typeface="Gotham Bold"/>
              </a:rPr>
              <a:t>Problem Statement</a:t>
            </a:r>
          </a:p>
        </p:txBody>
      </p:sp>
      <p:sp>
        <p:nvSpPr>
          <p:cNvPr name="TextBox 17" id="17"/>
          <p:cNvSpPr txBox="true"/>
          <p:nvPr/>
        </p:nvSpPr>
        <p:spPr>
          <a:xfrm rot="0">
            <a:off x="13114984" y="3442171"/>
            <a:ext cx="4145340" cy="598519"/>
          </a:xfrm>
          <a:prstGeom prst="rect">
            <a:avLst/>
          </a:prstGeom>
        </p:spPr>
        <p:txBody>
          <a:bodyPr anchor="t" rtlCol="false" tIns="0" lIns="0" bIns="0" rIns="0">
            <a:spAutoFit/>
          </a:bodyPr>
          <a:lstStyle/>
          <a:p>
            <a:pPr algn="ctr" marL="0" indent="0" lvl="0">
              <a:lnSpc>
                <a:spcPts val="4810"/>
              </a:lnSpc>
              <a:spcBef>
                <a:spcPct val="0"/>
              </a:spcBef>
            </a:pPr>
            <a:r>
              <a:rPr lang="en-US" b="true" sz="3436">
                <a:solidFill>
                  <a:srgbClr val="5F6F52"/>
                </a:solidFill>
                <a:latin typeface="Gotham Bold"/>
                <a:ea typeface="Gotham Bold"/>
                <a:cs typeface="Gotham Bold"/>
                <a:sym typeface="Gotham Bold"/>
              </a:rPr>
              <a:t>What We Will Do</a:t>
            </a:r>
          </a:p>
        </p:txBody>
      </p:sp>
      <p:sp>
        <p:nvSpPr>
          <p:cNvPr name="TextBox 18" id="18"/>
          <p:cNvSpPr txBox="true"/>
          <p:nvPr/>
        </p:nvSpPr>
        <p:spPr>
          <a:xfrm rot="0">
            <a:off x="1099880" y="3442171"/>
            <a:ext cx="4145340" cy="598519"/>
          </a:xfrm>
          <a:prstGeom prst="rect">
            <a:avLst/>
          </a:prstGeom>
        </p:spPr>
        <p:txBody>
          <a:bodyPr anchor="t" rtlCol="false" tIns="0" lIns="0" bIns="0" rIns="0">
            <a:spAutoFit/>
          </a:bodyPr>
          <a:lstStyle/>
          <a:p>
            <a:pPr algn="ctr" marL="0" indent="0" lvl="0">
              <a:lnSpc>
                <a:spcPts val="4810"/>
              </a:lnSpc>
              <a:spcBef>
                <a:spcPct val="0"/>
              </a:spcBef>
            </a:pPr>
            <a:r>
              <a:rPr lang="en-US" b="true" sz="3436">
                <a:solidFill>
                  <a:srgbClr val="5F6F52"/>
                </a:solidFill>
                <a:latin typeface="Gotham Bold"/>
                <a:ea typeface="Gotham Bold"/>
                <a:cs typeface="Gotham Bold"/>
                <a:sym typeface="Gotham Bold"/>
              </a:rPr>
              <a:t>Background</a:t>
            </a:r>
          </a:p>
        </p:txBody>
      </p:sp>
      <p:sp>
        <p:nvSpPr>
          <p:cNvPr name="Freeform 19" id="19"/>
          <p:cNvSpPr/>
          <p:nvPr/>
        </p:nvSpPr>
        <p:spPr>
          <a:xfrm flipH="false" flipV="false" rot="5400000">
            <a:off x="401395" y="8665973"/>
            <a:ext cx="930800" cy="2115455"/>
          </a:xfrm>
          <a:custGeom>
            <a:avLst/>
            <a:gdLst/>
            <a:ahLst/>
            <a:cxnLst/>
            <a:rect r="r" b="b" t="t" l="l"/>
            <a:pathLst>
              <a:path h="2115455" w="930800">
                <a:moveTo>
                  <a:pt x="0" y="0"/>
                </a:moveTo>
                <a:lnTo>
                  <a:pt x="930801" y="0"/>
                </a:lnTo>
                <a:lnTo>
                  <a:pt x="930801" y="2115455"/>
                </a:lnTo>
                <a:lnTo>
                  <a:pt x="0" y="21154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true" rot="5400000">
            <a:off x="16721449" y="-155345"/>
            <a:ext cx="1075701" cy="2444776"/>
          </a:xfrm>
          <a:custGeom>
            <a:avLst/>
            <a:gdLst/>
            <a:ahLst/>
            <a:cxnLst/>
            <a:rect r="r" b="b" t="t" l="l"/>
            <a:pathLst>
              <a:path h="2444776" w="1075701">
                <a:moveTo>
                  <a:pt x="0" y="2444776"/>
                </a:moveTo>
                <a:lnTo>
                  <a:pt x="1075702" y="2444776"/>
                </a:lnTo>
                <a:lnTo>
                  <a:pt x="1075702" y="0"/>
                </a:lnTo>
                <a:lnTo>
                  <a:pt x="0" y="0"/>
                </a:lnTo>
                <a:lnTo>
                  <a:pt x="0" y="2444776"/>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90932" y="10056526"/>
            <a:ext cx="18478932" cy="4068486"/>
            <a:chOff x="0" y="0"/>
            <a:chExt cx="4866879" cy="1071535"/>
          </a:xfrm>
        </p:grpSpPr>
        <p:sp>
          <p:nvSpPr>
            <p:cNvPr name="Freeform 22" id="22"/>
            <p:cNvSpPr/>
            <p:nvPr/>
          </p:nvSpPr>
          <p:spPr>
            <a:xfrm flipH="false" flipV="false" rot="0">
              <a:off x="0" y="0"/>
              <a:ext cx="4866879" cy="1071535"/>
            </a:xfrm>
            <a:custGeom>
              <a:avLst/>
              <a:gdLst/>
              <a:ahLst/>
              <a:cxnLst/>
              <a:rect r="r" b="b" t="t" l="l"/>
              <a:pathLst>
                <a:path h="1071535" w="4866879">
                  <a:moveTo>
                    <a:pt x="0" y="0"/>
                  </a:moveTo>
                  <a:lnTo>
                    <a:pt x="4866879" y="0"/>
                  </a:lnTo>
                  <a:lnTo>
                    <a:pt x="4866879" y="1071535"/>
                  </a:lnTo>
                  <a:lnTo>
                    <a:pt x="0" y="1071535"/>
                  </a:lnTo>
                  <a:close/>
                </a:path>
              </a:pathLst>
            </a:custGeom>
            <a:solidFill>
              <a:srgbClr val="333D2B"/>
            </a:solidFill>
          </p:spPr>
        </p:sp>
        <p:sp>
          <p:nvSpPr>
            <p:cNvPr name="TextBox 23" id="23"/>
            <p:cNvSpPr txBox="true"/>
            <p:nvPr/>
          </p:nvSpPr>
          <p:spPr>
            <a:xfrm>
              <a:off x="0" y="-47625"/>
              <a:ext cx="4866879" cy="1119160"/>
            </a:xfrm>
            <a:prstGeom prst="rect">
              <a:avLst/>
            </a:prstGeom>
          </p:spPr>
          <p:txBody>
            <a:bodyPr anchor="ctr" rtlCol="false" tIns="50800" lIns="50800" bIns="50800" rIns="50800"/>
            <a:lstStyle/>
            <a:p>
              <a:pPr algn="ctr">
                <a:lnSpc>
                  <a:spcPts val="3012"/>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6DAC8"/>
        </a:solidFill>
      </p:bgPr>
    </p:bg>
    <p:spTree>
      <p:nvGrpSpPr>
        <p:cNvPr id="1" name=""/>
        <p:cNvGrpSpPr/>
        <p:nvPr/>
      </p:nvGrpSpPr>
      <p:grpSpPr>
        <a:xfrm>
          <a:off x="0" y="0"/>
          <a:ext cx="0" cy="0"/>
          <a:chOff x="0" y="0"/>
          <a:chExt cx="0" cy="0"/>
        </a:xfrm>
      </p:grpSpPr>
      <p:grpSp>
        <p:nvGrpSpPr>
          <p:cNvPr name="Group 2" id="2"/>
          <p:cNvGrpSpPr/>
          <p:nvPr/>
        </p:nvGrpSpPr>
        <p:grpSpPr>
          <a:xfrm rot="0">
            <a:off x="0" y="-171302"/>
            <a:ext cx="17436991" cy="10227827"/>
            <a:chOff x="0" y="0"/>
            <a:chExt cx="4592458" cy="2693749"/>
          </a:xfrm>
        </p:grpSpPr>
        <p:sp>
          <p:nvSpPr>
            <p:cNvPr name="Freeform 3" id="3"/>
            <p:cNvSpPr/>
            <p:nvPr/>
          </p:nvSpPr>
          <p:spPr>
            <a:xfrm flipH="false" flipV="false" rot="0">
              <a:off x="0" y="0"/>
              <a:ext cx="4592458" cy="2693749"/>
            </a:xfrm>
            <a:custGeom>
              <a:avLst/>
              <a:gdLst/>
              <a:ahLst/>
              <a:cxnLst/>
              <a:rect r="r" b="b" t="t" l="l"/>
              <a:pathLst>
                <a:path h="2693749" w="4592458">
                  <a:moveTo>
                    <a:pt x="0" y="0"/>
                  </a:moveTo>
                  <a:lnTo>
                    <a:pt x="4592458" y="0"/>
                  </a:lnTo>
                  <a:lnTo>
                    <a:pt x="4592458" y="2693749"/>
                  </a:lnTo>
                  <a:lnTo>
                    <a:pt x="0" y="2693749"/>
                  </a:lnTo>
                  <a:close/>
                </a:path>
              </a:pathLst>
            </a:custGeom>
            <a:solidFill>
              <a:srgbClr val="F6EDDD"/>
            </a:solidFill>
          </p:spPr>
        </p:sp>
        <p:sp>
          <p:nvSpPr>
            <p:cNvPr name="TextBox 4" id="4"/>
            <p:cNvSpPr txBox="true"/>
            <p:nvPr/>
          </p:nvSpPr>
          <p:spPr>
            <a:xfrm>
              <a:off x="0" y="-47625"/>
              <a:ext cx="4592458" cy="2741374"/>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2670943" y="1439941"/>
            <a:ext cx="14766047" cy="3315628"/>
            <a:chOff x="0" y="0"/>
            <a:chExt cx="5413514" cy="1215573"/>
          </a:xfrm>
        </p:grpSpPr>
        <p:sp>
          <p:nvSpPr>
            <p:cNvPr name="Freeform 6" id="6"/>
            <p:cNvSpPr/>
            <p:nvPr/>
          </p:nvSpPr>
          <p:spPr>
            <a:xfrm flipH="false" flipV="false" rot="0">
              <a:off x="0" y="0"/>
              <a:ext cx="5413514" cy="1215573"/>
            </a:xfrm>
            <a:custGeom>
              <a:avLst/>
              <a:gdLst/>
              <a:ahLst/>
              <a:cxnLst/>
              <a:rect r="r" b="b" t="t" l="l"/>
              <a:pathLst>
                <a:path h="1215573" w="5413514">
                  <a:moveTo>
                    <a:pt x="0" y="0"/>
                  </a:moveTo>
                  <a:lnTo>
                    <a:pt x="5413514" y="0"/>
                  </a:lnTo>
                  <a:lnTo>
                    <a:pt x="5413514" y="1215573"/>
                  </a:lnTo>
                  <a:lnTo>
                    <a:pt x="0" y="1215573"/>
                  </a:lnTo>
                  <a:close/>
                </a:path>
              </a:pathLst>
            </a:custGeom>
            <a:solidFill>
              <a:srgbClr val="D6DAC8"/>
            </a:solidFill>
          </p:spPr>
        </p:sp>
        <p:sp>
          <p:nvSpPr>
            <p:cNvPr name="TextBox 7" id="7"/>
            <p:cNvSpPr txBox="true"/>
            <p:nvPr/>
          </p:nvSpPr>
          <p:spPr>
            <a:xfrm>
              <a:off x="0" y="-47625"/>
              <a:ext cx="5413514" cy="1263198"/>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1466958" y="4942612"/>
            <a:ext cx="19741426" cy="4870271"/>
            <a:chOff x="0" y="0"/>
            <a:chExt cx="3727754" cy="919648"/>
          </a:xfrm>
        </p:grpSpPr>
        <p:sp>
          <p:nvSpPr>
            <p:cNvPr name="Freeform 9" id="9"/>
            <p:cNvSpPr/>
            <p:nvPr/>
          </p:nvSpPr>
          <p:spPr>
            <a:xfrm flipH="false" flipV="false" rot="0">
              <a:off x="0" y="0"/>
              <a:ext cx="3727753" cy="919648"/>
            </a:xfrm>
            <a:custGeom>
              <a:avLst/>
              <a:gdLst/>
              <a:ahLst/>
              <a:cxnLst/>
              <a:rect r="r" b="b" t="t" l="l"/>
              <a:pathLst>
                <a:path h="919648" w="3727753">
                  <a:moveTo>
                    <a:pt x="0" y="0"/>
                  </a:moveTo>
                  <a:lnTo>
                    <a:pt x="3727753" y="0"/>
                  </a:lnTo>
                  <a:lnTo>
                    <a:pt x="3727753" y="919648"/>
                  </a:lnTo>
                  <a:lnTo>
                    <a:pt x="0" y="919648"/>
                  </a:lnTo>
                  <a:close/>
                </a:path>
              </a:pathLst>
            </a:custGeom>
            <a:solidFill>
              <a:srgbClr val="D6DAC8"/>
            </a:solidFill>
          </p:spPr>
        </p:sp>
        <p:sp>
          <p:nvSpPr>
            <p:cNvPr name="TextBox 10" id="10"/>
            <p:cNvSpPr txBox="true"/>
            <p:nvPr/>
          </p:nvSpPr>
          <p:spPr>
            <a:xfrm>
              <a:off x="0" y="-47625"/>
              <a:ext cx="3727754" cy="967273"/>
            </a:xfrm>
            <a:prstGeom prst="rect">
              <a:avLst/>
            </a:prstGeom>
          </p:spPr>
          <p:txBody>
            <a:bodyPr anchor="ctr" rtlCol="false" tIns="50800" lIns="50800" bIns="50800" rIns="50800"/>
            <a:lstStyle/>
            <a:p>
              <a:pPr algn="ctr">
                <a:lnSpc>
                  <a:spcPts val="3012"/>
                </a:lnSpc>
              </a:pPr>
            </a:p>
          </p:txBody>
        </p:sp>
      </p:grpSp>
      <p:grpSp>
        <p:nvGrpSpPr>
          <p:cNvPr name="Group 11" id="11"/>
          <p:cNvGrpSpPr/>
          <p:nvPr/>
        </p:nvGrpSpPr>
        <p:grpSpPr>
          <a:xfrm rot="0">
            <a:off x="1393567" y="1416128"/>
            <a:ext cx="2385884" cy="2385884"/>
            <a:chOff x="0" y="0"/>
            <a:chExt cx="3181178" cy="3181178"/>
          </a:xfrm>
        </p:grpSpPr>
        <p:grpSp>
          <p:nvGrpSpPr>
            <p:cNvPr name="Group 12" id="12"/>
            <p:cNvGrpSpPr/>
            <p:nvPr/>
          </p:nvGrpSpPr>
          <p:grpSpPr>
            <a:xfrm rot="0">
              <a:off x="0" y="0"/>
              <a:ext cx="3181178" cy="318117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012"/>
                  </a:lnSpc>
                </a:pPr>
              </a:p>
            </p:txBody>
          </p:sp>
        </p:grpSp>
        <p:sp>
          <p:nvSpPr>
            <p:cNvPr name="Freeform 15" id="15"/>
            <p:cNvSpPr/>
            <p:nvPr/>
          </p:nvSpPr>
          <p:spPr>
            <a:xfrm flipH="false" flipV="false" rot="0">
              <a:off x="735675" y="738461"/>
              <a:ext cx="1709827" cy="1716263"/>
            </a:xfrm>
            <a:custGeom>
              <a:avLst/>
              <a:gdLst/>
              <a:ahLst/>
              <a:cxnLst/>
              <a:rect r="r" b="b" t="t" l="l"/>
              <a:pathLst>
                <a:path h="1716263" w="1709827">
                  <a:moveTo>
                    <a:pt x="0" y="0"/>
                  </a:moveTo>
                  <a:lnTo>
                    <a:pt x="1709828" y="0"/>
                  </a:lnTo>
                  <a:lnTo>
                    <a:pt x="1709828" y="1716263"/>
                  </a:lnTo>
                  <a:lnTo>
                    <a:pt x="0" y="17162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6" id="16"/>
          <p:cNvGrpSpPr/>
          <p:nvPr/>
        </p:nvGrpSpPr>
        <p:grpSpPr>
          <a:xfrm rot="0">
            <a:off x="262973" y="4764624"/>
            <a:ext cx="2407970" cy="2407970"/>
            <a:chOff x="0" y="0"/>
            <a:chExt cx="3210627" cy="3210627"/>
          </a:xfrm>
        </p:grpSpPr>
        <p:grpSp>
          <p:nvGrpSpPr>
            <p:cNvPr name="Group 17" id="17"/>
            <p:cNvGrpSpPr/>
            <p:nvPr/>
          </p:nvGrpSpPr>
          <p:grpSpPr>
            <a:xfrm rot="0">
              <a:off x="0" y="0"/>
              <a:ext cx="3210627" cy="321062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012"/>
                  </a:lnSpc>
                </a:pPr>
              </a:p>
            </p:txBody>
          </p:sp>
        </p:grpSp>
        <p:sp>
          <p:nvSpPr>
            <p:cNvPr name="Freeform 20" id="20"/>
            <p:cNvSpPr/>
            <p:nvPr/>
          </p:nvSpPr>
          <p:spPr>
            <a:xfrm flipH="false" flipV="false" rot="0">
              <a:off x="614004" y="653520"/>
              <a:ext cx="1982619" cy="1915705"/>
            </a:xfrm>
            <a:custGeom>
              <a:avLst/>
              <a:gdLst/>
              <a:ahLst/>
              <a:cxnLst/>
              <a:rect r="r" b="b" t="t" l="l"/>
              <a:pathLst>
                <a:path h="1915705" w="1982619">
                  <a:moveTo>
                    <a:pt x="0" y="0"/>
                  </a:moveTo>
                  <a:lnTo>
                    <a:pt x="1982619" y="0"/>
                  </a:lnTo>
                  <a:lnTo>
                    <a:pt x="1982619" y="1915705"/>
                  </a:lnTo>
                  <a:lnTo>
                    <a:pt x="0" y="19157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1" id="21"/>
          <p:cNvGrpSpPr/>
          <p:nvPr/>
        </p:nvGrpSpPr>
        <p:grpSpPr>
          <a:xfrm rot="0">
            <a:off x="262973" y="7540636"/>
            <a:ext cx="2407970" cy="240797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sp>
        <p:sp>
          <p:nvSpPr>
            <p:cNvPr name="TextBox 23" id="23"/>
            <p:cNvSpPr txBox="true"/>
            <p:nvPr/>
          </p:nvSpPr>
          <p:spPr>
            <a:xfrm>
              <a:off x="76200" y="28575"/>
              <a:ext cx="660400" cy="708025"/>
            </a:xfrm>
            <a:prstGeom prst="rect">
              <a:avLst/>
            </a:prstGeom>
          </p:spPr>
          <p:txBody>
            <a:bodyPr anchor="ctr" rtlCol="false" tIns="39637" lIns="39637" bIns="39637" rIns="39637"/>
            <a:lstStyle/>
            <a:p>
              <a:pPr algn="ctr">
                <a:lnSpc>
                  <a:spcPts val="3012"/>
                </a:lnSpc>
              </a:pPr>
            </a:p>
          </p:txBody>
        </p:sp>
      </p:grpSp>
      <p:sp>
        <p:nvSpPr>
          <p:cNvPr name="Freeform 24" id="24"/>
          <p:cNvSpPr/>
          <p:nvPr/>
        </p:nvSpPr>
        <p:spPr>
          <a:xfrm flipH="false" flipV="false" rot="0">
            <a:off x="647167" y="7998611"/>
            <a:ext cx="1639582" cy="1492019"/>
          </a:xfrm>
          <a:custGeom>
            <a:avLst/>
            <a:gdLst/>
            <a:ahLst/>
            <a:cxnLst/>
            <a:rect r="r" b="b" t="t" l="l"/>
            <a:pathLst>
              <a:path h="1492019" w="1639582">
                <a:moveTo>
                  <a:pt x="0" y="0"/>
                </a:moveTo>
                <a:lnTo>
                  <a:pt x="1639582" y="0"/>
                </a:lnTo>
                <a:lnTo>
                  <a:pt x="1639582" y="1492020"/>
                </a:lnTo>
                <a:lnTo>
                  <a:pt x="0" y="14920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5" id="25"/>
          <p:cNvSpPr txBox="true"/>
          <p:nvPr/>
        </p:nvSpPr>
        <p:spPr>
          <a:xfrm rot="0">
            <a:off x="4117537" y="2150389"/>
            <a:ext cx="13141763" cy="2184400"/>
          </a:xfrm>
          <a:prstGeom prst="rect">
            <a:avLst/>
          </a:prstGeom>
        </p:spPr>
        <p:txBody>
          <a:bodyPr anchor="t" rtlCol="false" tIns="0" lIns="0" bIns="0" rIns="0">
            <a:spAutoFit/>
          </a:bodyPr>
          <a:lstStyle/>
          <a:p>
            <a:pPr algn="just">
              <a:lnSpc>
                <a:spcPts val="3499"/>
              </a:lnSpc>
            </a:pPr>
            <a:r>
              <a:rPr lang="en-US" sz="2499">
                <a:solidFill>
                  <a:srgbClr val="5F6F52"/>
                </a:solidFill>
                <a:latin typeface="Gotham"/>
                <a:ea typeface="Gotham"/>
                <a:cs typeface="Gotham"/>
                <a:sym typeface="Gotham"/>
              </a:rPr>
              <a:t>This project aims to perform RFM Analysis on e-commerce data to identify distinct customer groups based on behaviors, preferences, and purchasing patterns. Using these insights, businesses can tailor marketing strategies, optimize customer engagement, and enhance retention efforts. The recommendations hopes to drive personalized marketing, improve customer satisfaction, and ultimately boost sales.</a:t>
            </a:r>
          </a:p>
        </p:txBody>
      </p:sp>
      <p:sp>
        <p:nvSpPr>
          <p:cNvPr name="TextBox 26" id="26"/>
          <p:cNvSpPr txBox="true"/>
          <p:nvPr/>
        </p:nvSpPr>
        <p:spPr>
          <a:xfrm rot="0">
            <a:off x="2885788" y="5538518"/>
            <a:ext cx="13671382" cy="3957955"/>
          </a:xfrm>
          <a:prstGeom prst="rect">
            <a:avLst/>
          </a:prstGeom>
        </p:spPr>
        <p:txBody>
          <a:bodyPr anchor="t" rtlCol="false" tIns="0" lIns="0" bIns="0" rIns="0">
            <a:spAutoFit/>
          </a:bodyPr>
          <a:lstStyle/>
          <a:p>
            <a:pPr algn="l" marL="604516" indent="-302258" lvl="1">
              <a:lnSpc>
                <a:spcPts val="3919"/>
              </a:lnSpc>
              <a:buAutoNum type="arabicPeriod" startAt="1"/>
            </a:pPr>
            <a:r>
              <a:rPr lang="en-US" sz="2799">
                <a:solidFill>
                  <a:srgbClr val="5F6F52"/>
                </a:solidFill>
                <a:latin typeface="Gotham"/>
                <a:ea typeface="Gotham"/>
                <a:cs typeface="Gotham"/>
                <a:sym typeface="Gotham"/>
              </a:rPr>
              <a:t>How do sales trends evolve over time?</a:t>
            </a:r>
          </a:p>
          <a:p>
            <a:pPr algn="l" marL="604516" indent="-302258" lvl="1">
              <a:lnSpc>
                <a:spcPts val="3919"/>
              </a:lnSpc>
              <a:buAutoNum type="arabicPeriod" startAt="1"/>
            </a:pPr>
            <a:r>
              <a:rPr lang="en-US" sz="2799">
                <a:solidFill>
                  <a:srgbClr val="5F6F52"/>
                </a:solidFill>
                <a:latin typeface="Gotham"/>
                <a:ea typeface="Gotham"/>
                <a:cs typeface="Gotham"/>
                <a:sym typeface="Gotham"/>
              </a:rPr>
              <a:t>How are customers segmented based on transaction data?</a:t>
            </a:r>
          </a:p>
          <a:p>
            <a:pPr algn="l" marL="604516" indent="-302258" lvl="1">
              <a:lnSpc>
                <a:spcPts val="3919"/>
              </a:lnSpc>
              <a:buAutoNum type="arabicPeriod" startAt="1"/>
            </a:pPr>
            <a:r>
              <a:rPr lang="en-US" sz="2799">
                <a:solidFill>
                  <a:srgbClr val="5F6F52"/>
                </a:solidFill>
                <a:latin typeface="Gotham"/>
                <a:ea typeface="Gotham"/>
                <a:cs typeface="Gotham"/>
                <a:sym typeface="Gotham"/>
              </a:rPr>
              <a:t>What is the profit contribution of each customer segment?</a:t>
            </a:r>
          </a:p>
          <a:p>
            <a:pPr algn="l" marL="604516" indent="-302258" lvl="1">
              <a:lnSpc>
                <a:spcPts val="3919"/>
              </a:lnSpc>
              <a:buAutoNum type="arabicPeriod" startAt="1"/>
            </a:pPr>
            <a:r>
              <a:rPr lang="en-US" sz="2799">
                <a:solidFill>
                  <a:srgbClr val="5F6F52"/>
                </a:solidFill>
                <a:latin typeface="Gotham"/>
                <a:ea typeface="Gotham"/>
                <a:cs typeface="Gotham"/>
                <a:sym typeface="Gotham"/>
              </a:rPr>
              <a:t>What is the most popular product category?</a:t>
            </a:r>
          </a:p>
          <a:p>
            <a:pPr algn="l" marL="604516" indent="-302258" lvl="1">
              <a:lnSpc>
                <a:spcPts val="3919"/>
              </a:lnSpc>
              <a:buAutoNum type="arabicPeriod" startAt="1"/>
            </a:pPr>
            <a:r>
              <a:rPr lang="en-US" sz="2799">
                <a:solidFill>
                  <a:srgbClr val="5F6F52"/>
                </a:solidFill>
                <a:latin typeface="Gotham"/>
                <a:ea typeface="Gotham"/>
                <a:cs typeface="Gotham"/>
                <a:sym typeface="Gotham"/>
              </a:rPr>
              <a:t>Which payment method is used most frequently?</a:t>
            </a:r>
          </a:p>
          <a:p>
            <a:pPr algn="l" marL="604516" indent="-302258" lvl="1">
              <a:lnSpc>
                <a:spcPts val="3919"/>
              </a:lnSpc>
              <a:buAutoNum type="arabicPeriod" startAt="1"/>
            </a:pPr>
            <a:r>
              <a:rPr lang="en-US" sz="2799">
                <a:solidFill>
                  <a:srgbClr val="5F6F52"/>
                </a:solidFill>
                <a:latin typeface="Gotham"/>
                <a:ea typeface="Gotham"/>
                <a:cs typeface="Gotham"/>
                <a:sym typeface="Gotham"/>
              </a:rPr>
              <a:t>How many orders have been canceled?</a:t>
            </a:r>
          </a:p>
          <a:p>
            <a:pPr algn="l" marL="604516" indent="-302258" lvl="1">
              <a:lnSpc>
                <a:spcPts val="3919"/>
              </a:lnSpc>
              <a:buAutoNum type="arabicPeriod" startAt="1"/>
            </a:pPr>
            <a:r>
              <a:rPr lang="en-US" sz="2799">
                <a:solidFill>
                  <a:srgbClr val="5F6F52"/>
                </a:solidFill>
                <a:latin typeface="Gotham"/>
                <a:ea typeface="Gotham"/>
                <a:cs typeface="Gotham"/>
                <a:sym typeface="Gotham"/>
              </a:rPr>
              <a:t>What is the relationship between payment methods and order status?</a:t>
            </a:r>
          </a:p>
          <a:p>
            <a:pPr algn="l" marL="604516" indent="-302258" lvl="1">
              <a:lnSpc>
                <a:spcPts val="3919"/>
              </a:lnSpc>
              <a:buAutoNum type="arabicPeriod" startAt="1"/>
            </a:pPr>
            <a:r>
              <a:rPr lang="en-US" sz="2799">
                <a:solidFill>
                  <a:srgbClr val="5F6F52"/>
                </a:solidFill>
                <a:latin typeface="Gotham"/>
                <a:ea typeface="Gotham"/>
                <a:cs typeface="Gotham"/>
                <a:sym typeface="Gotham"/>
              </a:rPr>
              <a:t>Which payment method generates the highest sales revenue?</a:t>
            </a:r>
          </a:p>
        </p:txBody>
      </p:sp>
      <p:sp>
        <p:nvSpPr>
          <p:cNvPr name="TextBox 27" id="27"/>
          <p:cNvSpPr txBox="true"/>
          <p:nvPr/>
        </p:nvSpPr>
        <p:spPr>
          <a:xfrm rot="0">
            <a:off x="4117537" y="1487566"/>
            <a:ext cx="11207885" cy="562959"/>
          </a:xfrm>
          <a:prstGeom prst="rect">
            <a:avLst/>
          </a:prstGeom>
        </p:spPr>
        <p:txBody>
          <a:bodyPr anchor="t" rtlCol="false" tIns="0" lIns="0" bIns="0" rIns="0">
            <a:spAutoFit/>
          </a:bodyPr>
          <a:lstStyle/>
          <a:p>
            <a:pPr algn="l" marL="0" indent="0" lvl="0">
              <a:lnSpc>
                <a:spcPts val="4670"/>
              </a:lnSpc>
              <a:spcBef>
                <a:spcPct val="0"/>
              </a:spcBef>
            </a:pPr>
            <a:r>
              <a:rPr lang="en-US" b="true" sz="3336">
                <a:solidFill>
                  <a:srgbClr val="5F6F52"/>
                </a:solidFill>
                <a:latin typeface="Gotham Bold"/>
                <a:ea typeface="Gotham Bold"/>
                <a:cs typeface="Gotham Bold"/>
                <a:sym typeface="Gotham Bold"/>
              </a:rPr>
              <a:t>Main Objective</a:t>
            </a:r>
          </a:p>
        </p:txBody>
      </p:sp>
      <p:sp>
        <p:nvSpPr>
          <p:cNvPr name="TextBox 28" id="28"/>
          <p:cNvSpPr txBox="true"/>
          <p:nvPr/>
        </p:nvSpPr>
        <p:spPr>
          <a:xfrm rot="0">
            <a:off x="3309237" y="4937459"/>
            <a:ext cx="11207885" cy="562959"/>
          </a:xfrm>
          <a:prstGeom prst="rect">
            <a:avLst/>
          </a:prstGeom>
        </p:spPr>
        <p:txBody>
          <a:bodyPr anchor="t" rtlCol="false" tIns="0" lIns="0" bIns="0" rIns="0">
            <a:spAutoFit/>
          </a:bodyPr>
          <a:lstStyle/>
          <a:p>
            <a:pPr algn="l" marL="0" indent="0" lvl="0">
              <a:lnSpc>
                <a:spcPts val="4670"/>
              </a:lnSpc>
              <a:spcBef>
                <a:spcPct val="0"/>
              </a:spcBef>
            </a:pPr>
            <a:r>
              <a:rPr lang="en-US" b="true" sz="3336">
                <a:solidFill>
                  <a:srgbClr val="5F6F52"/>
                </a:solidFill>
                <a:latin typeface="Gotham Bold"/>
                <a:ea typeface="Gotham Bold"/>
                <a:cs typeface="Gotham Bold"/>
                <a:sym typeface="Gotham Bold"/>
              </a:rPr>
              <a:t>Key Questions</a:t>
            </a:r>
          </a:p>
        </p:txBody>
      </p:sp>
      <p:sp>
        <p:nvSpPr>
          <p:cNvPr name="TextBox 29" id="29"/>
          <p:cNvSpPr txBox="true"/>
          <p:nvPr/>
        </p:nvSpPr>
        <p:spPr>
          <a:xfrm rot="0">
            <a:off x="647167" y="278029"/>
            <a:ext cx="15080201" cy="1161912"/>
          </a:xfrm>
          <a:prstGeom prst="rect">
            <a:avLst/>
          </a:prstGeom>
        </p:spPr>
        <p:txBody>
          <a:bodyPr anchor="t" rtlCol="false" tIns="0" lIns="0" bIns="0" rIns="0">
            <a:spAutoFit/>
          </a:bodyPr>
          <a:lstStyle/>
          <a:p>
            <a:pPr algn="l" marL="0" indent="0" lvl="0">
              <a:lnSpc>
                <a:spcPts val="9206"/>
              </a:lnSpc>
            </a:pPr>
            <a:r>
              <a:rPr lang="en-US" sz="7608">
                <a:solidFill>
                  <a:srgbClr val="5F6F52"/>
                </a:solidFill>
                <a:latin typeface="Sunborn"/>
                <a:ea typeface="Sunborn"/>
                <a:cs typeface="Sunborn"/>
                <a:sym typeface="Sunborn"/>
              </a:rPr>
              <a:t>objective</a:t>
            </a:r>
          </a:p>
        </p:txBody>
      </p:sp>
      <p:grpSp>
        <p:nvGrpSpPr>
          <p:cNvPr name="Group 30" id="30"/>
          <p:cNvGrpSpPr/>
          <p:nvPr/>
        </p:nvGrpSpPr>
        <p:grpSpPr>
          <a:xfrm rot="0">
            <a:off x="-190932" y="10056526"/>
            <a:ext cx="17450232" cy="4068486"/>
            <a:chOff x="0" y="0"/>
            <a:chExt cx="4595946" cy="1071535"/>
          </a:xfrm>
        </p:grpSpPr>
        <p:sp>
          <p:nvSpPr>
            <p:cNvPr name="Freeform 31" id="31"/>
            <p:cNvSpPr/>
            <p:nvPr/>
          </p:nvSpPr>
          <p:spPr>
            <a:xfrm flipH="false" flipV="false" rot="0">
              <a:off x="0" y="0"/>
              <a:ext cx="4595946" cy="1071535"/>
            </a:xfrm>
            <a:custGeom>
              <a:avLst/>
              <a:gdLst/>
              <a:ahLst/>
              <a:cxnLst/>
              <a:rect r="r" b="b" t="t" l="l"/>
              <a:pathLst>
                <a:path h="1071535" w="4595946">
                  <a:moveTo>
                    <a:pt x="0" y="0"/>
                  </a:moveTo>
                  <a:lnTo>
                    <a:pt x="4595946" y="0"/>
                  </a:lnTo>
                  <a:lnTo>
                    <a:pt x="4595946" y="1071535"/>
                  </a:lnTo>
                  <a:lnTo>
                    <a:pt x="0" y="1071535"/>
                  </a:lnTo>
                  <a:close/>
                </a:path>
              </a:pathLst>
            </a:custGeom>
            <a:solidFill>
              <a:srgbClr val="DDD0B9"/>
            </a:solidFill>
          </p:spPr>
        </p:sp>
        <p:sp>
          <p:nvSpPr>
            <p:cNvPr name="TextBox 32" id="32"/>
            <p:cNvSpPr txBox="true"/>
            <p:nvPr/>
          </p:nvSpPr>
          <p:spPr>
            <a:xfrm>
              <a:off x="0" y="-47625"/>
              <a:ext cx="4595946" cy="1119160"/>
            </a:xfrm>
            <a:prstGeom prst="rect">
              <a:avLst/>
            </a:prstGeom>
          </p:spPr>
          <p:txBody>
            <a:bodyPr anchor="ctr" rtlCol="false" tIns="50800" lIns="50800" bIns="50800" rIns="50800"/>
            <a:lstStyle/>
            <a:p>
              <a:pPr algn="ctr">
                <a:lnSpc>
                  <a:spcPts val="3012"/>
                </a:lnSpc>
              </a:pPr>
            </a:p>
          </p:txBody>
        </p:sp>
      </p:grpSp>
      <p:grpSp>
        <p:nvGrpSpPr>
          <p:cNvPr name="Group 33" id="33"/>
          <p:cNvGrpSpPr/>
          <p:nvPr/>
        </p:nvGrpSpPr>
        <p:grpSpPr>
          <a:xfrm rot="-10800000">
            <a:off x="1814094" y="4907969"/>
            <a:ext cx="5637918" cy="47625"/>
            <a:chOff x="0" y="0"/>
            <a:chExt cx="1484884" cy="12543"/>
          </a:xfrm>
        </p:grpSpPr>
        <p:sp>
          <p:nvSpPr>
            <p:cNvPr name="Freeform 34" id="34"/>
            <p:cNvSpPr/>
            <p:nvPr/>
          </p:nvSpPr>
          <p:spPr>
            <a:xfrm flipH="false" flipV="false" rot="0">
              <a:off x="0" y="0"/>
              <a:ext cx="1484884" cy="12543"/>
            </a:xfrm>
            <a:custGeom>
              <a:avLst/>
              <a:gdLst/>
              <a:ahLst/>
              <a:cxnLst/>
              <a:rect r="r" b="b" t="t" l="l"/>
              <a:pathLst>
                <a:path h="12543" w="1484884">
                  <a:moveTo>
                    <a:pt x="0" y="0"/>
                  </a:moveTo>
                  <a:lnTo>
                    <a:pt x="1484884" y="0"/>
                  </a:lnTo>
                  <a:lnTo>
                    <a:pt x="1484884" y="12543"/>
                  </a:lnTo>
                  <a:lnTo>
                    <a:pt x="0" y="12543"/>
                  </a:lnTo>
                  <a:close/>
                </a:path>
              </a:pathLst>
            </a:custGeom>
            <a:solidFill>
              <a:srgbClr val="5F6F52"/>
            </a:solidFill>
          </p:spPr>
        </p:sp>
        <p:sp>
          <p:nvSpPr>
            <p:cNvPr name="TextBox 35" id="35"/>
            <p:cNvSpPr txBox="true"/>
            <p:nvPr/>
          </p:nvSpPr>
          <p:spPr>
            <a:xfrm>
              <a:off x="0" y="-47625"/>
              <a:ext cx="1484884" cy="60168"/>
            </a:xfrm>
            <a:prstGeom prst="rect">
              <a:avLst/>
            </a:prstGeom>
          </p:spPr>
          <p:txBody>
            <a:bodyPr anchor="ctr" rtlCol="false" tIns="50800" lIns="50800" bIns="50800" rIns="50800"/>
            <a:lstStyle/>
            <a:p>
              <a:pPr algn="ctr">
                <a:lnSpc>
                  <a:spcPts val="3012"/>
                </a:lnSpc>
              </a:pPr>
            </a:p>
          </p:txBody>
        </p:sp>
      </p:grpSp>
      <p:grpSp>
        <p:nvGrpSpPr>
          <p:cNvPr name="Group 36" id="36"/>
          <p:cNvGrpSpPr/>
          <p:nvPr/>
        </p:nvGrpSpPr>
        <p:grpSpPr>
          <a:xfrm rot="-10800000">
            <a:off x="2885788" y="1439941"/>
            <a:ext cx="5637918" cy="47625"/>
            <a:chOff x="0" y="0"/>
            <a:chExt cx="1484884" cy="12543"/>
          </a:xfrm>
        </p:grpSpPr>
        <p:sp>
          <p:nvSpPr>
            <p:cNvPr name="Freeform 37" id="37"/>
            <p:cNvSpPr/>
            <p:nvPr/>
          </p:nvSpPr>
          <p:spPr>
            <a:xfrm flipH="false" flipV="false" rot="0">
              <a:off x="0" y="0"/>
              <a:ext cx="1484884" cy="12543"/>
            </a:xfrm>
            <a:custGeom>
              <a:avLst/>
              <a:gdLst/>
              <a:ahLst/>
              <a:cxnLst/>
              <a:rect r="r" b="b" t="t" l="l"/>
              <a:pathLst>
                <a:path h="12543" w="1484884">
                  <a:moveTo>
                    <a:pt x="0" y="0"/>
                  </a:moveTo>
                  <a:lnTo>
                    <a:pt x="1484884" y="0"/>
                  </a:lnTo>
                  <a:lnTo>
                    <a:pt x="1484884" y="12543"/>
                  </a:lnTo>
                  <a:lnTo>
                    <a:pt x="0" y="12543"/>
                  </a:lnTo>
                  <a:close/>
                </a:path>
              </a:pathLst>
            </a:custGeom>
            <a:solidFill>
              <a:srgbClr val="5F6F52"/>
            </a:solidFill>
          </p:spPr>
        </p:sp>
        <p:sp>
          <p:nvSpPr>
            <p:cNvPr name="TextBox 38" id="38"/>
            <p:cNvSpPr txBox="true"/>
            <p:nvPr/>
          </p:nvSpPr>
          <p:spPr>
            <a:xfrm>
              <a:off x="0" y="-47625"/>
              <a:ext cx="1484884" cy="60168"/>
            </a:xfrm>
            <a:prstGeom prst="rect">
              <a:avLst/>
            </a:prstGeom>
          </p:spPr>
          <p:txBody>
            <a:bodyPr anchor="ctr" rtlCol="false" tIns="50800" lIns="50800" bIns="50800" rIns="50800"/>
            <a:lstStyle/>
            <a:p>
              <a:pPr algn="ctr">
                <a:lnSpc>
                  <a:spcPts val="3012"/>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9832132"/>
            <a:chOff x="0" y="0"/>
            <a:chExt cx="4816593" cy="2589533"/>
          </a:xfrm>
        </p:grpSpPr>
        <p:sp>
          <p:nvSpPr>
            <p:cNvPr name="Freeform 3" id="3"/>
            <p:cNvSpPr/>
            <p:nvPr/>
          </p:nvSpPr>
          <p:spPr>
            <a:xfrm flipH="false" flipV="false" rot="0">
              <a:off x="0" y="0"/>
              <a:ext cx="4816592" cy="2589533"/>
            </a:xfrm>
            <a:custGeom>
              <a:avLst/>
              <a:gdLst/>
              <a:ahLst/>
              <a:cxnLst/>
              <a:rect r="r" b="b" t="t" l="l"/>
              <a:pathLst>
                <a:path h="2589533" w="4816592">
                  <a:moveTo>
                    <a:pt x="0" y="0"/>
                  </a:moveTo>
                  <a:lnTo>
                    <a:pt x="4816592" y="0"/>
                  </a:lnTo>
                  <a:lnTo>
                    <a:pt x="4816592" y="2589533"/>
                  </a:lnTo>
                  <a:lnTo>
                    <a:pt x="0" y="2589533"/>
                  </a:lnTo>
                  <a:close/>
                </a:path>
              </a:pathLst>
            </a:custGeom>
            <a:solidFill>
              <a:srgbClr val="D6DAC8"/>
            </a:solidFill>
          </p:spPr>
        </p:sp>
        <p:sp>
          <p:nvSpPr>
            <p:cNvPr name="TextBox 4" id="4"/>
            <p:cNvSpPr txBox="true"/>
            <p:nvPr/>
          </p:nvSpPr>
          <p:spPr>
            <a:xfrm>
              <a:off x="0" y="-47625"/>
              <a:ext cx="4816593" cy="2637158"/>
            </a:xfrm>
            <a:prstGeom prst="rect">
              <a:avLst/>
            </a:prstGeom>
          </p:spPr>
          <p:txBody>
            <a:bodyPr anchor="ctr" rtlCol="false" tIns="50800" lIns="50800" bIns="50800" rIns="50800"/>
            <a:lstStyle/>
            <a:p>
              <a:pPr algn="ctr">
                <a:lnSpc>
                  <a:spcPts val="3012"/>
                </a:lnSpc>
              </a:pPr>
            </a:p>
          </p:txBody>
        </p:sp>
      </p:grpSp>
      <p:sp>
        <p:nvSpPr>
          <p:cNvPr name="Freeform 5" id="5"/>
          <p:cNvSpPr/>
          <p:nvPr/>
        </p:nvSpPr>
        <p:spPr>
          <a:xfrm flipH="false" flipV="false" rot="0">
            <a:off x="17095919" y="618061"/>
            <a:ext cx="326761" cy="495719"/>
          </a:xfrm>
          <a:custGeom>
            <a:avLst/>
            <a:gdLst/>
            <a:ahLst/>
            <a:cxnLst/>
            <a:rect r="r" b="b" t="t" l="l"/>
            <a:pathLst>
              <a:path h="495719" w="326761">
                <a:moveTo>
                  <a:pt x="0" y="0"/>
                </a:moveTo>
                <a:lnTo>
                  <a:pt x="326762" y="0"/>
                </a:lnTo>
                <a:lnTo>
                  <a:pt x="326762" y="495719"/>
                </a:lnTo>
                <a:lnTo>
                  <a:pt x="0" y="4957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180702" y="8652362"/>
            <a:ext cx="6548120" cy="779960"/>
            <a:chOff x="0" y="0"/>
            <a:chExt cx="8730827" cy="1039947"/>
          </a:xfrm>
        </p:grpSpPr>
        <p:sp>
          <p:nvSpPr>
            <p:cNvPr name="Freeform 7" id="7"/>
            <p:cNvSpPr/>
            <p:nvPr/>
          </p:nvSpPr>
          <p:spPr>
            <a:xfrm flipH="false" flipV="true" rot="5400000">
              <a:off x="661785" y="-661785"/>
              <a:ext cx="1039947" cy="2363516"/>
            </a:xfrm>
            <a:custGeom>
              <a:avLst/>
              <a:gdLst/>
              <a:ahLst/>
              <a:cxnLst/>
              <a:rect r="r" b="b" t="t" l="l"/>
              <a:pathLst>
                <a:path h="2363516" w="1039947">
                  <a:moveTo>
                    <a:pt x="0" y="2363517"/>
                  </a:moveTo>
                  <a:lnTo>
                    <a:pt x="1039947" y="2363517"/>
                  </a:lnTo>
                  <a:lnTo>
                    <a:pt x="1039947" y="0"/>
                  </a:lnTo>
                  <a:lnTo>
                    <a:pt x="0" y="0"/>
                  </a:lnTo>
                  <a:lnTo>
                    <a:pt x="0" y="236351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true" rot="5400000">
              <a:off x="4858218" y="-661785"/>
              <a:ext cx="1039947" cy="2363516"/>
            </a:xfrm>
            <a:custGeom>
              <a:avLst/>
              <a:gdLst/>
              <a:ahLst/>
              <a:cxnLst/>
              <a:rect r="r" b="b" t="t" l="l"/>
              <a:pathLst>
                <a:path h="2363516" w="1039947">
                  <a:moveTo>
                    <a:pt x="0" y="2363517"/>
                  </a:moveTo>
                  <a:lnTo>
                    <a:pt x="1039947" y="2363517"/>
                  </a:lnTo>
                  <a:lnTo>
                    <a:pt x="1039947" y="0"/>
                  </a:lnTo>
                  <a:lnTo>
                    <a:pt x="0" y="0"/>
                  </a:lnTo>
                  <a:lnTo>
                    <a:pt x="0" y="236351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2832662" y="-661785"/>
              <a:ext cx="1039947" cy="2363516"/>
            </a:xfrm>
            <a:custGeom>
              <a:avLst/>
              <a:gdLst/>
              <a:ahLst/>
              <a:cxnLst/>
              <a:rect r="r" b="b" t="t" l="l"/>
              <a:pathLst>
                <a:path h="2363516" w="1039947">
                  <a:moveTo>
                    <a:pt x="1039947" y="2363517"/>
                  </a:moveTo>
                  <a:lnTo>
                    <a:pt x="0" y="2363517"/>
                  </a:lnTo>
                  <a:lnTo>
                    <a:pt x="0" y="0"/>
                  </a:lnTo>
                  <a:lnTo>
                    <a:pt x="1039947" y="0"/>
                  </a:lnTo>
                  <a:lnTo>
                    <a:pt x="1039947" y="236351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7029095" y="-661785"/>
              <a:ext cx="1039947" cy="2363516"/>
            </a:xfrm>
            <a:custGeom>
              <a:avLst/>
              <a:gdLst/>
              <a:ahLst/>
              <a:cxnLst/>
              <a:rect r="r" b="b" t="t" l="l"/>
              <a:pathLst>
                <a:path h="2363516" w="1039947">
                  <a:moveTo>
                    <a:pt x="1039948" y="2363517"/>
                  </a:moveTo>
                  <a:lnTo>
                    <a:pt x="0" y="2363517"/>
                  </a:lnTo>
                  <a:lnTo>
                    <a:pt x="0" y="0"/>
                  </a:lnTo>
                  <a:lnTo>
                    <a:pt x="1039948" y="0"/>
                  </a:lnTo>
                  <a:lnTo>
                    <a:pt x="1039948" y="2363517"/>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1" id="11"/>
          <p:cNvGrpSpPr/>
          <p:nvPr/>
        </p:nvGrpSpPr>
        <p:grpSpPr>
          <a:xfrm rot="0">
            <a:off x="-190932" y="10056526"/>
            <a:ext cx="18478932" cy="4068486"/>
            <a:chOff x="0" y="0"/>
            <a:chExt cx="4866879" cy="1071535"/>
          </a:xfrm>
        </p:grpSpPr>
        <p:sp>
          <p:nvSpPr>
            <p:cNvPr name="Freeform 12" id="12"/>
            <p:cNvSpPr/>
            <p:nvPr/>
          </p:nvSpPr>
          <p:spPr>
            <a:xfrm flipH="false" flipV="false" rot="0">
              <a:off x="0" y="0"/>
              <a:ext cx="4866879" cy="1071535"/>
            </a:xfrm>
            <a:custGeom>
              <a:avLst/>
              <a:gdLst/>
              <a:ahLst/>
              <a:cxnLst/>
              <a:rect r="r" b="b" t="t" l="l"/>
              <a:pathLst>
                <a:path h="1071535" w="4866879">
                  <a:moveTo>
                    <a:pt x="0" y="0"/>
                  </a:moveTo>
                  <a:lnTo>
                    <a:pt x="4866879" y="0"/>
                  </a:lnTo>
                  <a:lnTo>
                    <a:pt x="4866879" y="1071535"/>
                  </a:lnTo>
                  <a:lnTo>
                    <a:pt x="0" y="1071535"/>
                  </a:lnTo>
                  <a:close/>
                </a:path>
              </a:pathLst>
            </a:custGeom>
            <a:solidFill>
              <a:srgbClr val="DDD0B9"/>
            </a:solidFill>
          </p:spPr>
        </p:sp>
        <p:sp>
          <p:nvSpPr>
            <p:cNvPr name="TextBox 13" id="13"/>
            <p:cNvSpPr txBox="true"/>
            <p:nvPr/>
          </p:nvSpPr>
          <p:spPr>
            <a:xfrm>
              <a:off x="0" y="-47625"/>
              <a:ext cx="4866879" cy="1119160"/>
            </a:xfrm>
            <a:prstGeom prst="rect">
              <a:avLst/>
            </a:prstGeom>
          </p:spPr>
          <p:txBody>
            <a:bodyPr anchor="ctr" rtlCol="false" tIns="50800" lIns="50800" bIns="50800" rIns="50800"/>
            <a:lstStyle/>
            <a:p>
              <a:pPr algn="ctr">
                <a:lnSpc>
                  <a:spcPts val="3012"/>
                </a:lnSpc>
              </a:pPr>
            </a:p>
          </p:txBody>
        </p:sp>
      </p:grpSp>
      <p:grpSp>
        <p:nvGrpSpPr>
          <p:cNvPr name="Group 14" id="14"/>
          <p:cNvGrpSpPr/>
          <p:nvPr/>
        </p:nvGrpSpPr>
        <p:grpSpPr>
          <a:xfrm rot="0">
            <a:off x="-528602" y="-3868202"/>
            <a:ext cx="19330972" cy="4068486"/>
            <a:chOff x="0" y="0"/>
            <a:chExt cx="5091285" cy="1071535"/>
          </a:xfrm>
        </p:grpSpPr>
        <p:sp>
          <p:nvSpPr>
            <p:cNvPr name="Freeform 15" id="15"/>
            <p:cNvSpPr/>
            <p:nvPr/>
          </p:nvSpPr>
          <p:spPr>
            <a:xfrm flipH="false" flipV="false" rot="0">
              <a:off x="0" y="0"/>
              <a:ext cx="5091285" cy="1071535"/>
            </a:xfrm>
            <a:custGeom>
              <a:avLst/>
              <a:gdLst/>
              <a:ahLst/>
              <a:cxnLst/>
              <a:rect r="r" b="b" t="t" l="l"/>
              <a:pathLst>
                <a:path h="1071535" w="5091285">
                  <a:moveTo>
                    <a:pt x="0" y="0"/>
                  </a:moveTo>
                  <a:lnTo>
                    <a:pt x="5091285" y="0"/>
                  </a:lnTo>
                  <a:lnTo>
                    <a:pt x="5091285" y="1071535"/>
                  </a:lnTo>
                  <a:lnTo>
                    <a:pt x="0" y="1071535"/>
                  </a:lnTo>
                  <a:close/>
                </a:path>
              </a:pathLst>
            </a:custGeom>
            <a:solidFill>
              <a:srgbClr val="5F6F52"/>
            </a:solidFill>
          </p:spPr>
        </p:sp>
        <p:sp>
          <p:nvSpPr>
            <p:cNvPr name="TextBox 16" id="16"/>
            <p:cNvSpPr txBox="true"/>
            <p:nvPr/>
          </p:nvSpPr>
          <p:spPr>
            <a:xfrm>
              <a:off x="0" y="-47625"/>
              <a:ext cx="5091285" cy="1119160"/>
            </a:xfrm>
            <a:prstGeom prst="rect">
              <a:avLst/>
            </a:prstGeom>
          </p:spPr>
          <p:txBody>
            <a:bodyPr anchor="ctr" rtlCol="false" tIns="50800" lIns="50800" bIns="50800" rIns="50800"/>
            <a:lstStyle/>
            <a:p>
              <a:pPr algn="ctr">
                <a:lnSpc>
                  <a:spcPts val="3012"/>
                </a:lnSpc>
              </a:pPr>
            </a:p>
          </p:txBody>
        </p:sp>
      </p:grpSp>
      <p:sp>
        <p:nvSpPr>
          <p:cNvPr name="Freeform 17" id="17"/>
          <p:cNvSpPr/>
          <p:nvPr/>
        </p:nvSpPr>
        <p:spPr>
          <a:xfrm flipH="false" flipV="false" rot="0">
            <a:off x="8087786" y="6080973"/>
            <a:ext cx="1333446" cy="1333446"/>
          </a:xfrm>
          <a:custGeom>
            <a:avLst/>
            <a:gdLst/>
            <a:ahLst/>
            <a:cxnLst/>
            <a:rect r="r" b="b" t="t" l="l"/>
            <a:pathLst>
              <a:path h="1333446" w="1333446">
                <a:moveTo>
                  <a:pt x="0" y="0"/>
                </a:moveTo>
                <a:lnTo>
                  <a:pt x="1333445" y="0"/>
                </a:lnTo>
                <a:lnTo>
                  <a:pt x="1333445" y="1333446"/>
                </a:lnTo>
                <a:lnTo>
                  <a:pt x="0" y="13334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8087786" y="4245287"/>
            <a:ext cx="1406670" cy="1333446"/>
          </a:xfrm>
          <a:custGeom>
            <a:avLst/>
            <a:gdLst/>
            <a:ahLst/>
            <a:cxnLst/>
            <a:rect r="r" b="b" t="t" l="l"/>
            <a:pathLst>
              <a:path h="1333446" w="1406670">
                <a:moveTo>
                  <a:pt x="0" y="0"/>
                </a:moveTo>
                <a:lnTo>
                  <a:pt x="1406669" y="0"/>
                </a:lnTo>
                <a:lnTo>
                  <a:pt x="1406669" y="1333446"/>
                </a:lnTo>
                <a:lnTo>
                  <a:pt x="0" y="13334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8087786" y="7917006"/>
            <a:ext cx="1406670" cy="1125336"/>
          </a:xfrm>
          <a:custGeom>
            <a:avLst/>
            <a:gdLst/>
            <a:ahLst/>
            <a:cxnLst/>
            <a:rect r="r" b="b" t="t" l="l"/>
            <a:pathLst>
              <a:path h="1125336" w="1406670">
                <a:moveTo>
                  <a:pt x="0" y="0"/>
                </a:moveTo>
                <a:lnTo>
                  <a:pt x="1406669" y="0"/>
                </a:lnTo>
                <a:lnTo>
                  <a:pt x="1406669" y="1125336"/>
                </a:lnTo>
                <a:lnTo>
                  <a:pt x="0" y="11253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0" id="20"/>
          <p:cNvGrpSpPr/>
          <p:nvPr/>
        </p:nvGrpSpPr>
        <p:grpSpPr>
          <a:xfrm rot="0">
            <a:off x="9918109" y="3993897"/>
            <a:ext cx="6830125" cy="1584836"/>
            <a:chOff x="0" y="0"/>
            <a:chExt cx="1620749" cy="376072"/>
          </a:xfrm>
        </p:grpSpPr>
        <p:sp>
          <p:nvSpPr>
            <p:cNvPr name="Freeform 21" id="21"/>
            <p:cNvSpPr/>
            <p:nvPr/>
          </p:nvSpPr>
          <p:spPr>
            <a:xfrm flipH="false" flipV="false" rot="0">
              <a:off x="0" y="0"/>
              <a:ext cx="1620749" cy="376072"/>
            </a:xfrm>
            <a:custGeom>
              <a:avLst/>
              <a:gdLst/>
              <a:ahLst/>
              <a:cxnLst/>
              <a:rect r="r" b="b" t="t" l="l"/>
              <a:pathLst>
                <a:path h="376072" w="1620749">
                  <a:moveTo>
                    <a:pt x="57808" y="0"/>
                  </a:moveTo>
                  <a:lnTo>
                    <a:pt x="1562941" y="0"/>
                  </a:lnTo>
                  <a:cubicBezTo>
                    <a:pt x="1578272" y="0"/>
                    <a:pt x="1592976" y="6091"/>
                    <a:pt x="1603817" y="16932"/>
                  </a:cubicBezTo>
                  <a:cubicBezTo>
                    <a:pt x="1614659" y="27773"/>
                    <a:pt x="1620749" y="42477"/>
                    <a:pt x="1620749" y="57808"/>
                  </a:cubicBezTo>
                  <a:lnTo>
                    <a:pt x="1620749" y="318264"/>
                  </a:lnTo>
                  <a:cubicBezTo>
                    <a:pt x="1620749" y="333596"/>
                    <a:pt x="1614659" y="348300"/>
                    <a:pt x="1603817" y="359141"/>
                  </a:cubicBezTo>
                  <a:cubicBezTo>
                    <a:pt x="1592976" y="369982"/>
                    <a:pt x="1578272" y="376072"/>
                    <a:pt x="1562941" y="376072"/>
                  </a:cubicBezTo>
                  <a:lnTo>
                    <a:pt x="57808" y="376072"/>
                  </a:lnTo>
                  <a:cubicBezTo>
                    <a:pt x="42477" y="376072"/>
                    <a:pt x="27773" y="369982"/>
                    <a:pt x="16932" y="359141"/>
                  </a:cubicBezTo>
                  <a:cubicBezTo>
                    <a:pt x="6091" y="348300"/>
                    <a:pt x="0" y="333596"/>
                    <a:pt x="0" y="318264"/>
                  </a:cubicBezTo>
                  <a:lnTo>
                    <a:pt x="0" y="57808"/>
                  </a:lnTo>
                  <a:cubicBezTo>
                    <a:pt x="0" y="42477"/>
                    <a:pt x="6091" y="27773"/>
                    <a:pt x="16932" y="16932"/>
                  </a:cubicBezTo>
                  <a:cubicBezTo>
                    <a:pt x="27773" y="6091"/>
                    <a:pt x="42477" y="0"/>
                    <a:pt x="57808" y="0"/>
                  </a:cubicBezTo>
                  <a:close/>
                </a:path>
              </a:pathLst>
            </a:custGeom>
            <a:solidFill>
              <a:srgbClr val="869D73"/>
            </a:solidFill>
            <a:ln w="38100" cap="rnd">
              <a:solidFill>
                <a:srgbClr val="000000"/>
              </a:solidFill>
              <a:prstDash val="solid"/>
              <a:round/>
            </a:ln>
          </p:spPr>
        </p:sp>
        <p:sp>
          <p:nvSpPr>
            <p:cNvPr name="TextBox 22" id="22"/>
            <p:cNvSpPr txBox="true"/>
            <p:nvPr/>
          </p:nvSpPr>
          <p:spPr>
            <a:xfrm>
              <a:off x="0" y="-85725"/>
              <a:ext cx="1620749" cy="461797"/>
            </a:xfrm>
            <a:prstGeom prst="rect">
              <a:avLst/>
            </a:prstGeom>
          </p:spPr>
          <p:txBody>
            <a:bodyPr anchor="ctr" rtlCol="false" tIns="50800" lIns="50800" bIns="50800" rIns="50800"/>
            <a:lstStyle/>
            <a:p>
              <a:pPr algn="ctr">
                <a:lnSpc>
                  <a:spcPts val="6232"/>
                </a:lnSpc>
              </a:pPr>
              <a:r>
                <a:rPr lang="en-US" b="true" sz="4451">
                  <a:solidFill>
                    <a:srgbClr val="FFFFFF"/>
                  </a:solidFill>
                  <a:latin typeface="Inter Bold"/>
                  <a:ea typeface="Inter Bold"/>
                  <a:cs typeface="Inter Bold"/>
                  <a:sym typeface="Inter Bold"/>
                </a:rPr>
                <a:t>584 Ribu Data</a:t>
              </a:r>
            </a:p>
          </p:txBody>
        </p:sp>
      </p:grpSp>
      <p:sp>
        <p:nvSpPr>
          <p:cNvPr name="Freeform 23" id="23"/>
          <p:cNvSpPr/>
          <p:nvPr/>
        </p:nvSpPr>
        <p:spPr>
          <a:xfrm flipH="false" flipV="false" rot="0">
            <a:off x="1704379" y="2744841"/>
            <a:ext cx="5278870" cy="5278870"/>
          </a:xfrm>
          <a:custGeom>
            <a:avLst/>
            <a:gdLst/>
            <a:ahLst/>
            <a:cxnLst/>
            <a:rect r="r" b="b" t="t" l="l"/>
            <a:pathLst>
              <a:path h="5278870" w="5278870">
                <a:moveTo>
                  <a:pt x="0" y="0"/>
                </a:moveTo>
                <a:lnTo>
                  <a:pt x="5278870" y="0"/>
                </a:lnTo>
                <a:lnTo>
                  <a:pt x="5278870" y="5278871"/>
                </a:lnTo>
                <a:lnTo>
                  <a:pt x="0" y="527887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4" id="24"/>
          <p:cNvSpPr txBox="true"/>
          <p:nvPr/>
        </p:nvSpPr>
        <p:spPr>
          <a:xfrm rot="0">
            <a:off x="599842" y="327372"/>
            <a:ext cx="12460618" cy="1067573"/>
          </a:xfrm>
          <a:prstGeom prst="rect">
            <a:avLst/>
          </a:prstGeom>
        </p:spPr>
        <p:txBody>
          <a:bodyPr anchor="t" rtlCol="false" tIns="0" lIns="0" bIns="0" rIns="0">
            <a:spAutoFit/>
          </a:bodyPr>
          <a:lstStyle/>
          <a:p>
            <a:pPr algn="l" marL="0" indent="0" lvl="0">
              <a:lnSpc>
                <a:spcPts val="8452"/>
              </a:lnSpc>
            </a:pPr>
            <a:r>
              <a:rPr lang="en-US" sz="6985">
                <a:solidFill>
                  <a:srgbClr val="5F6F52"/>
                </a:solidFill>
                <a:latin typeface="Sunborn"/>
                <a:ea typeface="Sunborn"/>
                <a:cs typeface="Sunborn"/>
                <a:sym typeface="Sunborn"/>
              </a:rPr>
              <a:t>Data understanding</a:t>
            </a:r>
          </a:p>
        </p:txBody>
      </p:sp>
      <p:sp>
        <p:nvSpPr>
          <p:cNvPr name="TextBox 25" id="25"/>
          <p:cNvSpPr txBox="true"/>
          <p:nvPr/>
        </p:nvSpPr>
        <p:spPr>
          <a:xfrm rot="0">
            <a:off x="8622792" y="1380620"/>
            <a:ext cx="8966391" cy="2445733"/>
          </a:xfrm>
          <a:prstGeom prst="rect">
            <a:avLst/>
          </a:prstGeom>
        </p:spPr>
        <p:txBody>
          <a:bodyPr anchor="t" rtlCol="false" tIns="0" lIns="0" bIns="0" rIns="0">
            <a:spAutoFit/>
          </a:bodyPr>
          <a:lstStyle/>
          <a:p>
            <a:pPr algn="just">
              <a:lnSpc>
                <a:spcPts val="3270"/>
              </a:lnSpc>
            </a:pPr>
            <a:r>
              <a:rPr lang="en-US" sz="2336" b="true">
                <a:solidFill>
                  <a:srgbClr val="5F6F52"/>
                </a:solidFill>
                <a:latin typeface="Gotham Bold"/>
                <a:ea typeface="Gotham Bold"/>
                <a:cs typeface="Gotham Bold"/>
                <a:sym typeface="Gotham Bold"/>
              </a:rPr>
              <a:t>This Dataset from </a:t>
            </a:r>
            <a:r>
              <a:rPr lang="en-US" b="true" sz="2336" u="sng">
                <a:solidFill>
                  <a:srgbClr val="5F6F52"/>
                </a:solidFill>
                <a:latin typeface="Gotham Bold"/>
                <a:ea typeface="Gotham Bold"/>
                <a:cs typeface="Gotham Bold"/>
                <a:sym typeface="Gotham Bold"/>
                <a:hlinkClick r:id="rId14" tooltip="https://www.kaggle.com/datasets/umaraziz97/cleaned-data-pakistans-largest-ecommerce-dataset"/>
              </a:rPr>
              <a:t>Kaggle</a:t>
            </a:r>
            <a:r>
              <a:rPr lang="en-US" sz="2336">
                <a:solidFill>
                  <a:srgbClr val="5F6F52"/>
                </a:solidFill>
                <a:latin typeface="Gotham"/>
                <a:ea typeface="Gotham"/>
                <a:cs typeface="Gotham"/>
                <a:sym typeface="Gotham"/>
              </a:rPr>
              <a:t> </a:t>
            </a:r>
            <a:r>
              <a:rPr lang="en-US" sz="2336" b="true">
                <a:solidFill>
                  <a:srgbClr val="5F6F52"/>
                </a:solidFill>
                <a:latin typeface="Gotham Bold"/>
                <a:ea typeface="Gotham Bold"/>
                <a:cs typeface="Gotham Bold"/>
                <a:sym typeface="Gotham Bold"/>
              </a:rPr>
              <a:t>contains transaction records from the largest retail e-commerce platform in Pakistan, covering approximately half a million orders, Collected from various e-commerce merchants as part of a research study.</a:t>
            </a:r>
          </a:p>
          <a:p>
            <a:pPr algn="just">
              <a:lnSpc>
                <a:spcPts val="3270"/>
              </a:lnSpc>
              <a:spcBef>
                <a:spcPct val="0"/>
              </a:spcBef>
            </a:pPr>
            <a:r>
              <a:rPr lang="en-US" b="true" sz="2336">
                <a:solidFill>
                  <a:srgbClr val="5F6F52"/>
                </a:solidFill>
                <a:latin typeface="Gotham Bold"/>
                <a:ea typeface="Gotham Bold"/>
                <a:cs typeface="Gotham Bold"/>
                <a:sym typeface="Gotham Bold"/>
              </a:rPr>
              <a:t>This Dataset Contains : </a:t>
            </a:r>
          </a:p>
        </p:txBody>
      </p:sp>
      <p:grpSp>
        <p:nvGrpSpPr>
          <p:cNvPr name="Group 26" id="26"/>
          <p:cNvGrpSpPr/>
          <p:nvPr/>
        </p:nvGrpSpPr>
        <p:grpSpPr>
          <a:xfrm rot="0">
            <a:off x="599842" y="1361645"/>
            <a:ext cx="7487943" cy="66601"/>
            <a:chOff x="0" y="0"/>
            <a:chExt cx="1972133" cy="17541"/>
          </a:xfrm>
        </p:grpSpPr>
        <p:sp>
          <p:nvSpPr>
            <p:cNvPr name="Freeform 27" id="27"/>
            <p:cNvSpPr/>
            <p:nvPr/>
          </p:nvSpPr>
          <p:spPr>
            <a:xfrm flipH="false" flipV="false" rot="0">
              <a:off x="0" y="0"/>
              <a:ext cx="1972133" cy="17541"/>
            </a:xfrm>
            <a:custGeom>
              <a:avLst/>
              <a:gdLst/>
              <a:ahLst/>
              <a:cxnLst/>
              <a:rect r="r" b="b" t="t" l="l"/>
              <a:pathLst>
                <a:path h="17541" w="1972133">
                  <a:moveTo>
                    <a:pt x="0" y="0"/>
                  </a:moveTo>
                  <a:lnTo>
                    <a:pt x="1972133" y="0"/>
                  </a:lnTo>
                  <a:lnTo>
                    <a:pt x="1972133" y="17541"/>
                  </a:lnTo>
                  <a:lnTo>
                    <a:pt x="0" y="17541"/>
                  </a:lnTo>
                  <a:close/>
                </a:path>
              </a:pathLst>
            </a:custGeom>
            <a:solidFill>
              <a:srgbClr val="5F6F52"/>
            </a:solidFill>
          </p:spPr>
        </p:sp>
        <p:sp>
          <p:nvSpPr>
            <p:cNvPr name="TextBox 28" id="28"/>
            <p:cNvSpPr txBox="true"/>
            <p:nvPr/>
          </p:nvSpPr>
          <p:spPr>
            <a:xfrm>
              <a:off x="0" y="-47625"/>
              <a:ext cx="1972133" cy="65166"/>
            </a:xfrm>
            <a:prstGeom prst="rect">
              <a:avLst/>
            </a:prstGeom>
          </p:spPr>
          <p:txBody>
            <a:bodyPr anchor="ctr" rtlCol="false" tIns="50800" lIns="50800" bIns="50800" rIns="50800"/>
            <a:lstStyle/>
            <a:p>
              <a:pPr algn="ctr">
                <a:lnSpc>
                  <a:spcPts val="3012"/>
                </a:lnSpc>
              </a:pPr>
            </a:p>
          </p:txBody>
        </p:sp>
      </p:grpSp>
      <p:grpSp>
        <p:nvGrpSpPr>
          <p:cNvPr name="Group 29" id="29"/>
          <p:cNvGrpSpPr/>
          <p:nvPr/>
        </p:nvGrpSpPr>
        <p:grpSpPr>
          <a:xfrm rot="0">
            <a:off x="9918109" y="5833681"/>
            <a:ext cx="6830125" cy="1584836"/>
            <a:chOff x="0" y="0"/>
            <a:chExt cx="1620749" cy="376072"/>
          </a:xfrm>
        </p:grpSpPr>
        <p:sp>
          <p:nvSpPr>
            <p:cNvPr name="Freeform 30" id="30"/>
            <p:cNvSpPr/>
            <p:nvPr/>
          </p:nvSpPr>
          <p:spPr>
            <a:xfrm flipH="false" flipV="false" rot="0">
              <a:off x="0" y="0"/>
              <a:ext cx="1620749" cy="376072"/>
            </a:xfrm>
            <a:custGeom>
              <a:avLst/>
              <a:gdLst/>
              <a:ahLst/>
              <a:cxnLst/>
              <a:rect r="r" b="b" t="t" l="l"/>
              <a:pathLst>
                <a:path h="376072" w="1620749">
                  <a:moveTo>
                    <a:pt x="57808" y="0"/>
                  </a:moveTo>
                  <a:lnTo>
                    <a:pt x="1562941" y="0"/>
                  </a:lnTo>
                  <a:cubicBezTo>
                    <a:pt x="1578272" y="0"/>
                    <a:pt x="1592976" y="6091"/>
                    <a:pt x="1603817" y="16932"/>
                  </a:cubicBezTo>
                  <a:cubicBezTo>
                    <a:pt x="1614659" y="27773"/>
                    <a:pt x="1620749" y="42477"/>
                    <a:pt x="1620749" y="57808"/>
                  </a:cubicBezTo>
                  <a:lnTo>
                    <a:pt x="1620749" y="318264"/>
                  </a:lnTo>
                  <a:cubicBezTo>
                    <a:pt x="1620749" y="333596"/>
                    <a:pt x="1614659" y="348300"/>
                    <a:pt x="1603817" y="359141"/>
                  </a:cubicBezTo>
                  <a:cubicBezTo>
                    <a:pt x="1592976" y="369982"/>
                    <a:pt x="1578272" y="376072"/>
                    <a:pt x="1562941" y="376072"/>
                  </a:cubicBezTo>
                  <a:lnTo>
                    <a:pt x="57808" y="376072"/>
                  </a:lnTo>
                  <a:cubicBezTo>
                    <a:pt x="42477" y="376072"/>
                    <a:pt x="27773" y="369982"/>
                    <a:pt x="16932" y="359141"/>
                  </a:cubicBezTo>
                  <a:cubicBezTo>
                    <a:pt x="6091" y="348300"/>
                    <a:pt x="0" y="333596"/>
                    <a:pt x="0" y="318264"/>
                  </a:cubicBezTo>
                  <a:lnTo>
                    <a:pt x="0" y="57808"/>
                  </a:lnTo>
                  <a:cubicBezTo>
                    <a:pt x="0" y="42477"/>
                    <a:pt x="6091" y="27773"/>
                    <a:pt x="16932" y="16932"/>
                  </a:cubicBezTo>
                  <a:cubicBezTo>
                    <a:pt x="27773" y="6091"/>
                    <a:pt x="42477" y="0"/>
                    <a:pt x="57808" y="0"/>
                  </a:cubicBezTo>
                  <a:close/>
                </a:path>
              </a:pathLst>
            </a:custGeom>
            <a:solidFill>
              <a:srgbClr val="869D73"/>
            </a:solidFill>
            <a:ln w="38100" cap="rnd">
              <a:solidFill>
                <a:srgbClr val="000000"/>
              </a:solidFill>
              <a:prstDash val="solid"/>
              <a:round/>
            </a:ln>
          </p:spPr>
        </p:sp>
        <p:sp>
          <p:nvSpPr>
            <p:cNvPr name="TextBox 31" id="31"/>
            <p:cNvSpPr txBox="true"/>
            <p:nvPr/>
          </p:nvSpPr>
          <p:spPr>
            <a:xfrm>
              <a:off x="0" y="-85725"/>
              <a:ext cx="1620749" cy="461797"/>
            </a:xfrm>
            <a:prstGeom prst="rect">
              <a:avLst/>
            </a:prstGeom>
          </p:spPr>
          <p:txBody>
            <a:bodyPr anchor="ctr" rtlCol="false" tIns="50800" lIns="50800" bIns="50800" rIns="50800"/>
            <a:lstStyle/>
            <a:p>
              <a:pPr algn="ctr">
                <a:lnSpc>
                  <a:spcPts val="6232"/>
                </a:lnSpc>
              </a:pPr>
              <a:r>
                <a:rPr lang="en-US" b="true" sz="4451">
                  <a:solidFill>
                    <a:srgbClr val="FFFFFF"/>
                  </a:solidFill>
                  <a:latin typeface="Inter Bold"/>
                  <a:ea typeface="Inter Bold"/>
                  <a:cs typeface="Inter Bold"/>
                  <a:sym typeface="Inter Bold"/>
                </a:rPr>
                <a:t>21 Columns</a:t>
              </a:r>
            </a:p>
          </p:txBody>
        </p:sp>
      </p:grpSp>
      <p:grpSp>
        <p:nvGrpSpPr>
          <p:cNvPr name="Group 32" id="32"/>
          <p:cNvGrpSpPr/>
          <p:nvPr/>
        </p:nvGrpSpPr>
        <p:grpSpPr>
          <a:xfrm rot="0">
            <a:off x="9918109" y="7673464"/>
            <a:ext cx="6830125" cy="1584836"/>
            <a:chOff x="0" y="0"/>
            <a:chExt cx="1620749" cy="376072"/>
          </a:xfrm>
        </p:grpSpPr>
        <p:sp>
          <p:nvSpPr>
            <p:cNvPr name="Freeform 33" id="33"/>
            <p:cNvSpPr/>
            <p:nvPr/>
          </p:nvSpPr>
          <p:spPr>
            <a:xfrm flipH="false" flipV="false" rot="0">
              <a:off x="0" y="0"/>
              <a:ext cx="1620749" cy="376072"/>
            </a:xfrm>
            <a:custGeom>
              <a:avLst/>
              <a:gdLst/>
              <a:ahLst/>
              <a:cxnLst/>
              <a:rect r="r" b="b" t="t" l="l"/>
              <a:pathLst>
                <a:path h="376072" w="1620749">
                  <a:moveTo>
                    <a:pt x="57808" y="0"/>
                  </a:moveTo>
                  <a:lnTo>
                    <a:pt x="1562941" y="0"/>
                  </a:lnTo>
                  <a:cubicBezTo>
                    <a:pt x="1578272" y="0"/>
                    <a:pt x="1592976" y="6091"/>
                    <a:pt x="1603817" y="16932"/>
                  </a:cubicBezTo>
                  <a:cubicBezTo>
                    <a:pt x="1614659" y="27773"/>
                    <a:pt x="1620749" y="42477"/>
                    <a:pt x="1620749" y="57808"/>
                  </a:cubicBezTo>
                  <a:lnTo>
                    <a:pt x="1620749" y="318264"/>
                  </a:lnTo>
                  <a:cubicBezTo>
                    <a:pt x="1620749" y="333596"/>
                    <a:pt x="1614659" y="348300"/>
                    <a:pt x="1603817" y="359141"/>
                  </a:cubicBezTo>
                  <a:cubicBezTo>
                    <a:pt x="1592976" y="369982"/>
                    <a:pt x="1578272" y="376072"/>
                    <a:pt x="1562941" y="376072"/>
                  </a:cubicBezTo>
                  <a:lnTo>
                    <a:pt x="57808" y="376072"/>
                  </a:lnTo>
                  <a:cubicBezTo>
                    <a:pt x="42477" y="376072"/>
                    <a:pt x="27773" y="369982"/>
                    <a:pt x="16932" y="359141"/>
                  </a:cubicBezTo>
                  <a:cubicBezTo>
                    <a:pt x="6091" y="348300"/>
                    <a:pt x="0" y="333596"/>
                    <a:pt x="0" y="318264"/>
                  </a:cubicBezTo>
                  <a:lnTo>
                    <a:pt x="0" y="57808"/>
                  </a:lnTo>
                  <a:cubicBezTo>
                    <a:pt x="0" y="42477"/>
                    <a:pt x="6091" y="27773"/>
                    <a:pt x="16932" y="16932"/>
                  </a:cubicBezTo>
                  <a:cubicBezTo>
                    <a:pt x="27773" y="6091"/>
                    <a:pt x="42477" y="0"/>
                    <a:pt x="57808" y="0"/>
                  </a:cubicBezTo>
                  <a:close/>
                </a:path>
              </a:pathLst>
            </a:custGeom>
            <a:solidFill>
              <a:srgbClr val="869D73"/>
            </a:solidFill>
            <a:ln w="38100" cap="rnd">
              <a:solidFill>
                <a:srgbClr val="000000"/>
              </a:solidFill>
              <a:prstDash val="solid"/>
              <a:round/>
            </a:ln>
          </p:spPr>
        </p:sp>
        <p:sp>
          <p:nvSpPr>
            <p:cNvPr name="TextBox 34" id="34"/>
            <p:cNvSpPr txBox="true"/>
            <p:nvPr/>
          </p:nvSpPr>
          <p:spPr>
            <a:xfrm>
              <a:off x="0" y="-76200"/>
              <a:ext cx="1620749" cy="452272"/>
            </a:xfrm>
            <a:prstGeom prst="rect">
              <a:avLst/>
            </a:prstGeom>
          </p:spPr>
          <p:txBody>
            <a:bodyPr anchor="ctr" rtlCol="false" tIns="50800" lIns="50800" bIns="50800" rIns="50800"/>
            <a:lstStyle/>
            <a:p>
              <a:pPr algn="ctr">
                <a:lnSpc>
                  <a:spcPts val="5532"/>
                </a:lnSpc>
              </a:pPr>
              <a:r>
                <a:rPr lang="en-US" b="true" sz="3951">
                  <a:solidFill>
                    <a:srgbClr val="FFFFFF"/>
                  </a:solidFill>
                  <a:latin typeface="Inter Bold"/>
                  <a:ea typeface="Inter Bold"/>
                  <a:cs typeface="Inter Bold"/>
                  <a:sym typeface="Inter Bold"/>
                </a:rPr>
                <a:t>March 2016 - August 2018</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EDDD"/>
        </a:solidFill>
      </p:bgPr>
    </p:bg>
    <p:spTree>
      <p:nvGrpSpPr>
        <p:cNvPr id="1" name=""/>
        <p:cNvGrpSpPr/>
        <p:nvPr/>
      </p:nvGrpSpPr>
      <p:grpSpPr>
        <a:xfrm>
          <a:off x="0" y="0"/>
          <a:ext cx="0" cy="0"/>
          <a:chOff x="0" y="0"/>
          <a:chExt cx="0" cy="0"/>
        </a:xfrm>
      </p:grpSpPr>
      <p:grpSp>
        <p:nvGrpSpPr>
          <p:cNvPr name="Group 2" id="2"/>
          <p:cNvGrpSpPr/>
          <p:nvPr/>
        </p:nvGrpSpPr>
        <p:grpSpPr>
          <a:xfrm rot="0">
            <a:off x="0" y="2588306"/>
            <a:ext cx="18288000" cy="7698694"/>
            <a:chOff x="0" y="0"/>
            <a:chExt cx="4816593" cy="2027640"/>
          </a:xfrm>
        </p:grpSpPr>
        <p:sp>
          <p:nvSpPr>
            <p:cNvPr name="Freeform 3" id="3"/>
            <p:cNvSpPr/>
            <p:nvPr/>
          </p:nvSpPr>
          <p:spPr>
            <a:xfrm flipH="false" flipV="false" rot="0">
              <a:off x="0" y="0"/>
              <a:ext cx="4816592" cy="2027640"/>
            </a:xfrm>
            <a:custGeom>
              <a:avLst/>
              <a:gdLst/>
              <a:ahLst/>
              <a:cxnLst/>
              <a:rect r="r" b="b" t="t" l="l"/>
              <a:pathLst>
                <a:path h="2027640" w="4816592">
                  <a:moveTo>
                    <a:pt x="0" y="0"/>
                  </a:moveTo>
                  <a:lnTo>
                    <a:pt x="4816592" y="0"/>
                  </a:lnTo>
                  <a:lnTo>
                    <a:pt x="4816592" y="2027640"/>
                  </a:lnTo>
                  <a:lnTo>
                    <a:pt x="0" y="2027640"/>
                  </a:lnTo>
                  <a:close/>
                </a:path>
              </a:pathLst>
            </a:custGeom>
            <a:solidFill>
              <a:srgbClr val="D6DAC8"/>
            </a:solidFill>
          </p:spPr>
        </p:sp>
        <p:sp>
          <p:nvSpPr>
            <p:cNvPr name="TextBox 4" id="4"/>
            <p:cNvSpPr txBox="true"/>
            <p:nvPr/>
          </p:nvSpPr>
          <p:spPr>
            <a:xfrm>
              <a:off x="0" y="-47625"/>
              <a:ext cx="4816593" cy="2075265"/>
            </a:xfrm>
            <a:prstGeom prst="rect">
              <a:avLst/>
            </a:prstGeom>
          </p:spPr>
          <p:txBody>
            <a:bodyPr anchor="ctr" rtlCol="false" tIns="50800" lIns="50800" bIns="50800" rIns="50800"/>
            <a:lstStyle/>
            <a:p>
              <a:pPr algn="ctr">
                <a:lnSpc>
                  <a:spcPts val="3012"/>
                </a:lnSpc>
              </a:pPr>
            </a:p>
          </p:txBody>
        </p:sp>
      </p:grpSp>
      <p:grpSp>
        <p:nvGrpSpPr>
          <p:cNvPr name="Group 5" id="5"/>
          <p:cNvGrpSpPr/>
          <p:nvPr/>
        </p:nvGrpSpPr>
        <p:grpSpPr>
          <a:xfrm rot="0">
            <a:off x="-579299" y="-3930304"/>
            <a:ext cx="19159252" cy="4068486"/>
            <a:chOff x="0" y="0"/>
            <a:chExt cx="5046058" cy="1071535"/>
          </a:xfrm>
        </p:grpSpPr>
        <p:sp>
          <p:nvSpPr>
            <p:cNvPr name="Freeform 6" id="6"/>
            <p:cNvSpPr/>
            <p:nvPr/>
          </p:nvSpPr>
          <p:spPr>
            <a:xfrm flipH="false" flipV="false" rot="0">
              <a:off x="0" y="0"/>
              <a:ext cx="5046058" cy="1071535"/>
            </a:xfrm>
            <a:custGeom>
              <a:avLst/>
              <a:gdLst/>
              <a:ahLst/>
              <a:cxnLst/>
              <a:rect r="r" b="b" t="t" l="l"/>
              <a:pathLst>
                <a:path h="1071535" w="5046058">
                  <a:moveTo>
                    <a:pt x="0" y="0"/>
                  </a:moveTo>
                  <a:lnTo>
                    <a:pt x="5046058" y="0"/>
                  </a:lnTo>
                  <a:lnTo>
                    <a:pt x="5046058" y="1071535"/>
                  </a:lnTo>
                  <a:lnTo>
                    <a:pt x="0" y="1071535"/>
                  </a:lnTo>
                  <a:close/>
                </a:path>
              </a:pathLst>
            </a:custGeom>
            <a:solidFill>
              <a:srgbClr val="DDD0B9"/>
            </a:solidFill>
          </p:spPr>
        </p:sp>
        <p:sp>
          <p:nvSpPr>
            <p:cNvPr name="TextBox 7" id="7"/>
            <p:cNvSpPr txBox="true"/>
            <p:nvPr/>
          </p:nvSpPr>
          <p:spPr>
            <a:xfrm>
              <a:off x="0" y="-47625"/>
              <a:ext cx="5046058" cy="1119160"/>
            </a:xfrm>
            <a:prstGeom prst="rect">
              <a:avLst/>
            </a:prstGeom>
          </p:spPr>
          <p:txBody>
            <a:bodyPr anchor="ctr" rtlCol="false" tIns="50800" lIns="50800" bIns="50800" rIns="50800"/>
            <a:lstStyle/>
            <a:p>
              <a:pPr algn="ctr">
                <a:lnSpc>
                  <a:spcPts val="3012"/>
                </a:lnSpc>
              </a:pPr>
            </a:p>
          </p:txBody>
        </p:sp>
      </p:grpSp>
      <p:grpSp>
        <p:nvGrpSpPr>
          <p:cNvPr name="Group 8" id="8"/>
          <p:cNvGrpSpPr/>
          <p:nvPr/>
        </p:nvGrpSpPr>
        <p:grpSpPr>
          <a:xfrm rot="0">
            <a:off x="0" y="10009542"/>
            <a:ext cx="18288000" cy="556135"/>
            <a:chOff x="0" y="0"/>
            <a:chExt cx="4816593" cy="146472"/>
          </a:xfrm>
        </p:grpSpPr>
        <p:sp>
          <p:nvSpPr>
            <p:cNvPr name="Freeform 9" id="9"/>
            <p:cNvSpPr/>
            <p:nvPr/>
          </p:nvSpPr>
          <p:spPr>
            <a:xfrm flipH="false" flipV="false" rot="0">
              <a:off x="0" y="0"/>
              <a:ext cx="4816592" cy="146472"/>
            </a:xfrm>
            <a:custGeom>
              <a:avLst/>
              <a:gdLst/>
              <a:ahLst/>
              <a:cxnLst/>
              <a:rect r="r" b="b" t="t" l="l"/>
              <a:pathLst>
                <a:path h="146472" w="4816592">
                  <a:moveTo>
                    <a:pt x="0" y="0"/>
                  </a:moveTo>
                  <a:lnTo>
                    <a:pt x="4816592" y="0"/>
                  </a:lnTo>
                  <a:lnTo>
                    <a:pt x="4816592" y="146472"/>
                  </a:lnTo>
                  <a:lnTo>
                    <a:pt x="0" y="146472"/>
                  </a:lnTo>
                  <a:close/>
                </a:path>
              </a:pathLst>
            </a:custGeom>
            <a:solidFill>
              <a:srgbClr val="5F6F52"/>
            </a:solidFill>
          </p:spPr>
        </p:sp>
        <p:sp>
          <p:nvSpPr>
            <p:cNvPr name="TextBox 10" id="10"/>
            <p:cNvSpPr txBox="true"/>
            <p:nvPr/>
          </p:nvSpPr>
          <p:spPr>
            <a:xfrm>
              <a:off x="0" y="-47625"/>
              <a:ext cx="4816593" cy="194097"/>
            </a:xfrm>
            <a:prstGeom prst="rect">
              <a:avLst/>
            </a:prstGeom>
          </p:spPr>
          <p:txBody>
            <a:bodyPr anchor="ctr" rtlCol="false" tIns="50800" lIns="50800" bIns="50800" rIns="50800"/>
            <a:lstStyle/>
            <a:p>
              <a:pPr algn="ctr">
                <a:lnSpc>
                  <a:spcPts val="3012"/>
                </a:lnSpc>
              </a:pPr>
            </a:p>
          </p:txBody>
        </p:sp>
      </p:grpSp>
      <p:sp>
        <p:nvSpPr>
          <p:cNvPr name="AutoShape 11" id="11"/>
          <p:cNvSpPr/>
          <p:nvPr/>
        </p:nvSpPr>
        <p:spPr>
          <a:xfrm>
            <a:off x="-291952" y="2588306"/>
            <a:ext cx="18871905" cy="0"/>
          </a:xfrm>
          <a:prstGeom prst="line">
            <a:avLst/>
          </a:prstGeom>
          <a:ln cap="flat" w="38100">
            <a:solidFill>
              <a:srgbClr val="5F6F52"/>
            </a:solidFill>
            <a:prstDash val="solid"/>
            <a:headEnd type="oval" len="lg" w="lg"/>
            <a:tailEnd type="oval" len="lg" w="lg"/>
          </a:ln>
        </p:spPr>
      </p:sp>
      <p:sp>
        <p:nvSpPr>
          <p:cNvPr name="Freeform 12" id="12"/>
          <p:cNvSpPr/>
          <p:nvPr/>
        </p:nvSpPr>
        <p:spPr>
          <a:xfrm flipH="false" flipV="false" rot="0">
            <a:off x="16721449" y="-266124"/>
            <a:ext cx="1075701" cy="2444776"/>
          </a:xfrm>
          <a:custGeom>
            <a:avLst/>
            <a:gdLst/>
            <a:ahLst/>
            <a:cxnLst/>
            <a:rect r="r" b="b" t="t" l="l"/>
            <a:pathLst>
              <a:path h="2444776" w="1075701">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247207" y="8120901"/>
            <a:ext cx="1075701" cy="2444776"/>
          </a:xfrm>
          <a:custGeom>
            <a:avLst/>
            <a:gdLst/>
            <a:ahLst/>
            <a:cxnLst/>
            <a:rect r="r" b="b" t="t" l="l"/>
            <a:pathLst>
              <a:path h="2444776" w="1075701">
                <a:moveTo>
                  <a:pt x="0" y="0"/>
                </a:moveTo>
                <a:lnTo>
                  <a:pt x="1075701" y="0"/>
                </a:lnTo>
                <a:lnTo>
                  <a:pt x="1075701"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2177078" y="1769062"/>
            <a:ext cx="1774768" cy="177476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a:ln w="38100" cap="sq">
              <a:solidFill>
                <a:srgbClr val="000000"/>
              </a:solidFill>
              <a:prstDash val="solid"/>
              <a:miter/>
            </a:ln>
          </p:spPr>
        </p:sp>
        <p:sp>
          <p:nvSpPr>
            <p:cNvPr name="TextBox 16" id="16"/>
            <p:cNvSpPr txBox="true"/>
            <p:nvPr/>
          </p:nvSpPr>
          <p:spPr>
            <a:xfrm>
              <a:off x="76200" y="-19050"/>
              <a:ext cx="660400" cy="755650"/>
            </a:xfrm>
            <a:prstGeom prst="rect">
              <a:avLst/>
            </a:prstGeom>
          </p:spPr>
          <p:txBody>
            <a:bodyPr anchor="ctr" rtlCol="false" tIns="50800" lIns="50800" bIns="50800" rIns="50800"/>
            <a:lstStyle/>
            <a:p>
              <a:pPr algn="ctr">
                <a:lnSpc>
                  <a:spcPts val="6652"/>
                </a:lnSpc>
              </a:pPr>
              <a:r>
                <a:rPr lang="en-US" b="true" sz="4751">
                  <a:solidFill>
                    <a:srgbClr val="F6EDDD"/>
                  </a:solidFill>
                  <a:latin typeface="Gotham Bold"/>
                  <a:ea typeface="Gotham Bold"/>
                  <a:cs typeface="Gotham Bold"/>
                  <a:sym typeface="Gotham Bold"/>
                </a:rPr>
                <a:t>1</a:t>
              </a:r>
            </a:p>
          </p:txBody>
        </p:sp>
      </p:grpSp>
      <p:grpSp>
        <p:nvGrpSpPr>
          <p:cNvPr name="Group 17" id="17"/>
          <p:cNvGrpSpPr/>
          <p:nvPr/>
        </p:nvGrpSpPr>
        <p:grpSpPr>
          <a:xfrm rot="0">
            <a:off x="6230103" y="1769062"/>
            <a:ext cx="1774768" cy="177476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a:ln w="38100" cap="sq">
              <a:solidFill>
                <a:srgbClr val="000000"/>
              </a:solidFill>
              <a:prstDash val="solid"/>
              <a:miter/>
            </a:ln>
          </p:spPr>
        </p:sp>
        <p:sp>
          <p:nvSpPr>
            <p:cNvPr name="TextBox 19" id="19"/>
            <p:cNvSpPr txBox="true"/>
            <p:nvPr/>
          </p:nvSpPr>
          <p:spPr>
            <a:xfrm>
              <a:off x="76200" y="-19050"/>
              <a:ext cx="660400" cy="755650"/>
            </a:xfrm>
            <a:prstGeom prst="rect">
              <a:avLst/>
            </a:prstGeom>
          </p:spPr>
          <p:txBody>
            <a:bodyPr anchor="ctr" rtlCol="false" tIns="50800" lIns="50800" bIns="50800" rIns="50800"/>
            <a:lstStyle/>
            <a:p>
              <a:pPr algn="ctr">
                <a:lnSpc>
                  <a:spcPts val="6649"/>
                </a:lnSpc>
              </a:pPr>
              <a:r>
                <a:rPr lang="en-US" b="true" sz="4749">
                  <a:solidFill>
                    <a:srgbClr val="F6EDDD"/>
                  </a:solidFill>
                  <a:latin typeface="Gotham Bold"/>
                  <a:ea typeface="Gotham Bold"/>
                  <a:cs typeface="Gotham Bold"/>
                  <a:sym typeface="Gotham Bold"/>
                </a:rPr>
                <a:t>2</a:t>
              </a:r>
            </a:p>
          </p:txBody>
        </p:sp>
      </p:grpSp>
      <p:grpSp>
        <p:nvGrpSpPr>
          <p:cNvPr name="Group 20" id="20"/>
          <p:cNvGrpSpPr/>
          <p:nvPr/>
        </p:nvGrpSpPr>
        <p:grpSpPr>
          <a:xfrm rot="0">
            <a:off x="10283129" y="1769062"/>
            <a:ext cx="1774768" cy="177476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a:ln w="38100" cap="sq">
              <a:solidFill>
                <a:srgbClr val="000000"/>
              </a:solidFill>
              <a:prstDash val="solid"/>
              <a:miter/>
            </a:ln>
          </p:spPr>
        </p:sp>
        <p:sp>
          <p:nvSpPr>
            <p:cNvPr name="TextBox 22" id="22"/>
            <p:cNvSpPr txBox="true"/>
            <p:nvPr/>
          </p:nvSpPr>
          <p:spPr>
            <a:xfrm>
              <a:off x="76200" y="-19050"/>
              <a:ext cx="660400" cy="755650"/>
            </a:xfrm>
            <a:prstGeom prst="rect">
              <a:avLst/>
            </a:prstGeom>
          </p:spPr>
          <p:txBody>
            <a:bodyPr anchor="ctr" rtlCol="false" tIns="50800" lIns="50800" bIns="50800" rIns="50800"/>
            <a:lstStyle/>
            <a:p>
              <a:pPr algn="ctr">
                <a:lnSpc>
                  <a:spcPts val="6649"/>
                </a:lnSpc>
              </a:pPr>
              <a:r>
                <a:rPr lang="en-US" b="true" sz="4749">
                  <a:solidFill>
                    <a:srgbClr val="F6EDDD"/>
                  </a:solidFill>
                  <a:latin typeface="Gotham Bold"/>
                  <a:ea typeface="Gotham Bold"/>
                  <a:cs typeface="Gotham Bold"/>
                  <a:sym typeface="Gotham Bold"/>
                </a:rPr>
                <a:t>3</a:t>
              </a:r>
            </a:p>
          </p:txBody>
        </p:sp>
      </p:grpSp>
      <p:grpSp>
        <p:nvGrpSpPr>
          <p:cNvPr name="Group 23" id="23"/>
          <p:cNvGrpSpPr/>
          <p:nvPr/>
        </p:nvGrpSpPr>
        <p:grpSpPr>
          <a:xfrm rot="0">
            <a:off x="14336155" y="1769062"/>
            <a:ext cx="1774768" cy="1774768"/>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a:ln w="38100" cap="sq">
              <a:solidFill>
                <a:srgbClr val="000000"/>
              </a:solidFill>
              <a:prstDash val="solid"/>
              <a:miter/>
            </a:ln>
          </p:spPr>
        </p:sp>
        <p:sp>
          <p:nvSpPr>
            <p:cNvPr name="TextBox 25" id="25"/>
            <p:cNvSpPr txBox="true"/>
            <p:nvPr/>
          </p:nvSpPr>
          <p:spPr>
            <a:xfrm>
              <a:off x="76200" y="-19050"/>
              <a:ext cx="660400" cy="755650"/>
            </a:xfrm>
            <a:prstGeom prst="rect">
              <a:avLst/>
            </a:prstGeom>
          </p:spPr>
          <p:txBody>
            <a:bodyPr anchor="ctr" rtlCol="false" tIns="50800" lIns="50800" bIns="50800" rIns="50800"/>
            <a:lstStyle/>
            <a:p>
              <a:pPr algn="ctr">
                <a:lnSpc>
                  <a:spcPts val="6649"/>
                </a:lnSpc>
              </a:pPr>
              <a:r>
                <a:rPr lang="en-US" b="true" sz="4749">
                  <a:solidFill>
                    <a:srgbClr val="F6EDDD"/>
                  </a:solidFill>
                  <a:latin typeface="Gotham Bold"/>
                  <a:ea typeface="Gotham Bold"/>
                  <a:cs typeface="Gotham Bold"/>
                  <a:sym typeface="Gotham Bold"/>
                </a:rPr>
                <a:t>4</a:t>
              </a:r>
            </a:p>
          </p:txBody>
        </p:sp>
      </p:grpSp>
      <p:sp>
        <p:nvSpPr>
          <p:cNvPr name="TextBox 26" id="26"/>
          <p:cNvSpPr txBox="true"/>
          <p:nvPr/>
        </p:nvSpPr>
        <p:spPr>
          <a:xfrm rot="0">
            <a:off x="1028700" y="445225"/>
            <a:ext cx="16230600" cy="1161912"/>
          </a:xfrm>
          <a:prstGeom prst="rect">
            <a:avLst/>
          </a:prstGeom>
        </p:spPr>
        <p:txBody>
          <a:bodyPr anchor="t" rtlCol="false" tIns="0" lIns="0" bIns="0" rIns="0">
            <a:spAutoFit/>
          </a:bodyPr>
          <a:lstStyle/>
          <a:p>
            <a:pPr algn="ctr" marL="0" indent="0" lvl="0">
              <a:lnSpc>
                <a:spcPts val="9206"/>
              </a:lnSpc>
            </a:pPr>
            <a:r>
              <a:rPr lang="en-US" sz="7608">
                <a:solidFill>
                  <a:srgbClr val="5F6F52"/>
                </a:solidFill>
                <a:latin typeface="Sunborn"/>
                <a:ea typeface="Sunborn"/>
                <a:cs typeface="Sunborn"/>
                <a:sym typeface="Sunborn"/>
              </a:rPr>
              <a:t>data pre-processing</a:t>
            </a:r>
          </a:p>
        </p:txBody>
      </p:sp>
      <p:sp>
        <p:nvSpPr>
          <p:cNvPr name="TextBox 27" id="27"/>
          <p:cNvSpPr txBox="true"/>
          <p:nvPr/>
        </p:nvSpPr>
        <p:spPr>
          <a:xfrm rot="0">
            <a:off x="1376032" y="3658130"/>
            <a:ext cx="3145305" cy="1217008"/>
          </a:xfrm>
          <a:prstGeom prst="rect">
            <a:avLst/>
          </a:prstGeom>
        </p:spPr>
        <p:txBody>
          <a:bodyPr anchor="t" rtlCol="false" tIns="0" lIns="0" bIns="0" rIns="0">
            <a:spAutoFit/>
          </a:bodyPr>
          <a:lstStyle/>
          <a:p>
            <a:pPr algn="ctr">
              <a:lnSpc>
                <a:spcPts val="3270"/>
              </a:lnSpc>
            </a:pPr>
            <a:r>
              <a:rPr lang="en-US" sz="2336" b="true">
                <a:solidFill>
                  <a:srgbClr val="000000"/>
                </a:solidFill>
                <a:latin typeface="Gotham Bold"/>
                <a:ea typeface="Gotham Bold"/>
                <a:cs typeface="Gotham Bold"/>
                <a:sym typeface="Gotham Bold"/>
              </a:rPr>
              <a:t>Removing Duplicates</a:t>
            </a:r>
          </a:p>
          <a:p>
            <a:pPr algn="ctr">
              <a:lnSpc>
                <a:spcPts val="3270"/>
              </a:lnSpc>
            </a:pPr>
          </a:p>
        </p:txBody>
      </p:sp>
      <p:sp>
        <p:nvSpPr>
          <p:cNvPr name="TextBox 28" id="28"/>
          <p:cNvSpPr txBox="true"/>
          <p:nvPr/>
        </p:nvSpPr>
        <p:spPr>
          <a:xfrm rot="0">
            <a:off x="5429057" y="3658130"/>
            <a:ext cx="3145305" cy="807433"/>
          </a:xfrm>
          <a:prstGeom prst="rect">
            <a:avLst/>
          </a:prstGeom>
        </p:spPr>
        <p:txBody>
          <a:bodyPr anchor="t" rtlCol="false" tIns="0" lIns="0" bIns="0" rIns="0">
            <a:spAutoFit/>
          </a:bodyPr>
          <a:lstStyle/>
          <a:p>
            <a:pPr algn="ctr">
              <a:lnSpc>
                <a:spcPts val="3270"/>
              </a:lnSpc>
            </a:pPr>
            <a:r>
              <a:rPr lang="en-US" b="true" sz="2336">
                <a:solidFill>
                  <a:srgbClr val="000000"/>
                </a:solidFill>
                <a:latin typeface="Gotham Bold"/>
                <a:ea typeface="Gotham Bold"/>
                <a:cs typeface="Gotham Bold"/>
                <a:sym typeface="Gotham Bold"/>
              </a:rPr>
              <a:t>Handling Missing Value </a:t>
            </a:r>
          </a:p>
        </p:txBody>
      </p:sp>
      <p:sp>
        <p:nvSpPr>
          <p:cNvPr name="TextBox 29" id="29"/>
          <p:cNvSpPr txBox="true"/>
          <p:nvPr/>
        </p:nvSpPr>
        <p:spPr>
          <a:xfrm rot="0">
            <a:off x="9407341" y="3658130"/>
            <a:ext cx="3145305" cy="1217008"/>
          </a:xfrm>
          <a:prstGeom prst="rect">
            <a:avLst/>
          </a:prstGeom>
        </p:spPr>
        <p:txBody>
          <a:bodyPr anchor="t" rtlCol="false" tIns="0" lIns="0" bIns="0" rIns="0">
            <a:spAutoFit/>
          </a:bodyPr>
          <a:lstStyle/>
          <a:p>
            <a:pPr algn="ctr">
              <a:lnSpc>
                <a:spcPts val="3270"/>
              </a:lnSpc>
            </a:pPr>
            <a:r>
              <a:rPr lang="en-US" b="true" sz="2336">
                <a:solidFill>
                  <a:srgbClr val="000000"/>
                </a:solidFill>
                <a:latin typeface="Gotham Bold"/>
                <a:ea typeface="Gotham Bold"/>
                <a:cs typeface="Gotham Bold"/>
                <a:sym typeface="Gotham Bold"/>
              </a:rPr>
              <a:t>Handling Illogical Future Transaction Dates</a:t>
            </a:r>
          </a:p>
        </p:txBody>
      </p:sp>
      <p:sp>
        <p:nvSpPr>
          <p:cNvPr name="TextBox 30" id="30"/>
          <p:cNvSpPr txBox="true"/>
          <p:nvPr/>
        </p:nvSpPr>
        <p:spPr>
          <a:xfrm rot="0">
            <a:off x="13303554" y="3658130"/>
            <a:ext cx="3608414" cy="1217008"/>
          </a:xfrm>
          <a:prstGeom prst="rect">
            <a:avLst/>
          </a:prstGeom>
        </p:spPr>
        <p:txBody>
          <a:bodyPr anchor="t" rtlCol="false" tIns="0" lIns="0" bIns="0" rIns="0">
            <a:spAutoFit/>
          </a:bodyPr>
          <a:lstStyle/>
          <a:p>
            <a:pPr algn="ctr">
              <a:lnSpc>
                <a:spcPts val="3270"/>
              </a:lnSpc>
            </a:pPr>
            <a:r>
              <a:rPr lang="en-US" b="true" sz="2336">
                <a:solidFill>
                  <a:srgbClr val="000000"/>
                </a:solidFill>
                <a:latin typeface="Gotham Bold"/>
                <a:ea typeface="Gotham Bold"/>
                <a:cs typeface="Gotham Bold"/>
                <a:sym typeface="Gotham Bold"/>
              </a:rPr>
              <a:t>Removing Negative Values in Order Quantity and Discount</a:t>
            </a:r>
          </a:p>
        </p:txBody>
      </p:sp>
      <p:sp>
        <p:nvSpPr>
          <p:cNvPr name="AutoShape 31" id="31"/>
          <p:cNvSpPr/>
          <p:nvPr/>
        </p:nvSpPr>
        <p:spPr>
          <a:xfrm>
            <a:off x="-291952" y="6237228"/>
            <a:ext cx="18871905" cy="0"/>
          </a:xfrm>
          <a:prstGeom prst="line">
            <a:avLst/>
          </a:prstGeom>
          <a:ln cap="flat" w="38100">
            <a:solidFill>
              <a:srgbClr val="5F6F52"/>
            </a:solidFill>
            <a:prstDash val="solid"/>
            <a:headEnd type="oval" len="lg" w="lg"/>
            <a:tailEnd type="oval" len="lg" w="lg"/>
          </a:ln>
        </p:spPr>
      </p:sp>
      <p:grpSp>
        <p:nvGrpSpPr>
          <p:cNvPr name="Group 32" id="32"/>
          <p:cNvGrpSpPr/>
          <p:nvPr/>
        </p:nvGrpSpPr>
        <p:grpSpPr>
          <a:xfrm rot="0">
            <a:off x="4022546" y="5509040"/>
            <a:ext cx="1774768" cy="1774768"/>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a:ln w="38100" cap="sq">
              <a:solidFill>
                <a:srgbClr val="000000"/>
              </a:solidFill>
              <a:prstDash val="solid"/>
              <a:miter/>
            </a:ln>
          </p:spPr>
        </p:sp>
        <p:sp>
          <p:nvSpPr>
            <p:cNvPr name="TextBox 34" id="34"/>
            <p:cNvSpPr txBox="true"/>
            <p:nvPr/>
          </p:nvSpPr>
          <p:spPr>
            <a:xfrm>
              <a:off x="76200" y="-19050"/>
              <a:ext cx="660400" cy="755650"/>
            </a:xfrm>
            <a:prstGeom prst="rect">
              <a:avLst/>
            </a:prstGeom>
          </p:spPr>
          <p:txBody>
            <a:bodyPr anchor="ctr" rtlCol="false" tIns="50800" lIns="50800" bIns="50800" rIns="50800"/>
            <a:lstStyle/>
            <a:p>
              <a:pPr algn="ctr">
                <a:lnSpc>
                  <a:spcPts val="6649"/>
                </a:lnSpc>
              </a:pPr>
              <a:r>
                <a:rPr lang="en-US" b="true" sz="4749">
                  <a:solidFill>
                    <a:srgbClr val="F6EDDD"/>
                  </a:solidFill>
                  <a:latin typeface="Gotham Bold"/>
                  <a:ea typeface="Gotham Bold"/>
                  <a:cs typeface="Gotham Bold"/>
                  <a:sym typeface="Gotham Bold"/>
                </a:rPr>
                <a:t>5</a:t>
              </a:r>
            </a:p>
          </p:txBody>
        </p:sp>
      </p:grpSp>
      <p:grpSp>
        <p:nvGrpSpPr>
          <p:cNvPr name="Group 35" id="35"/>
          <p:cNvGrpSpPr/>
          <p:nvPr/>
        </p:nvGrpSpPr>
        <p:grpSpPr>
          <a:xfrm rot="0">
            <a:off x="8075572" y="5509040"/>
            <a:ext cx="1774768" cy="1774768"/>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a:ln w="38100" cap="sq">
              <a:solidFill>
                <a:srgbClr val="000000"/>
              </a:solidFill>
              <a:prstDash val="solid"/>
              <a:miter/>
            </a:ln>
          </p:spPr>
        </p:sp>
        <p:sp>
          <p:nvSpPr>
            <p:cNvPr name="TextBox 37" id="37"/>
            <p:cNvSpPr txBox="true"/>
            <p:nvPr/>
          </p:nvSpPr>
          <p:spPr>
            <a:xfrm>
              <a:off x="76200" y="-19050"/>
              <a:ext cx="660400" cy="755650"/>
            </a:xfrm>
            <a:prstGeom prst="rect">
              <a:avLst/>
            </a:prstGeom>
          </p:spPr>
          <p:txBody>
            <a:bodyPr anchor="ctr" rtlCol="false" tIns="50800" lIns="50800" bIns="50800" rIns="50800"/>
            <a:lstStyle/>
            <a:p>
              <a:pPr algn="ctr">
                <a:lnSpc>
                  <a:spcPts val="6649"/>
                </a:lnSpc>
              </a:pPr>
              <a:r>
                <a:rPr lang="en-US" b="true" sz="4749">
                  <a:solidFill>
                    <a:srgbClr val="F6EDDD"/>
                  </a:solidFill>
                  <a:latin typeface="Gotham Bold"/>
                  <a:ea typeface="Gotham Bold"/>
                  <a:cs typeface="Gotham Bold"/>
                  <a:sym typeface="Gotham Bold"/>
                </a:rPr>
                <a:t>6</a:t>
              </a:r>
            </a:p>
          </p:txBody>
        </p:sp>
      </p:grpSp>
      <p:grpSp>
        <p:nvGrpSpPr>
          <p:cNvPr name="Group 38" id="38"/>
          <p:cNvGrpSpPr/>
          <p:nvPr/>
        </p:nvGrpSpPr>
        <p:grpSpPr>
          <a:xfrm rot="0">
            <a:off x="12128597" y="5509040"/>
            <a:ext cx="1774768" cy="1774768"/>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a:ln w="38100" cap="sq">
              <a:solidFill>
                <a:srgbClr val="000000"/>
              </a:solidFill>
              <a:prstDash val="solid"/>
              <a:miter/>
            </a:ln>
          </p:spPr>
        </p:sp>
        <p:sp>
          <p:nvSpPr>
            <p:cNvPr name="TextBox 40" id="40"/>
            <p:cNvSpPr txBox="true"/>
            <p:nvPr/>
          </p:nvSpPr>
          <p:spPr>
            <a:xfrm>
              <a:off x="76200" y="-19050"/>
              <a:ext cx="660400" cy="755650"/>
            </a:xfrm>
            <a:prstGeom prst="rect">
              <a:avLst/>
            </a:prstGeom>
          </p:spPr>
          <p:txBody>
            <a:bodyPr anchor="ctr" rtlCol="false" tIns="50800" lIns="50800" bIns="50800" rIns="50800"/>
            <a:lstStyle/>
            <a:p>
              <a:pPr algn="ctr">
                <a:lnSpc>
                  <a:spcPts val="6649"/>
                </a:lnSpc>
              </a:pPr>
              <a:r>
                <a:rPr lang="en-US" b="true" sz="4749">
                  <a:solidFill>
                    <a:srgbClr val="F6EDDD"/>
                  </a:solidFill>
                  <a:latin typeface="Gotham Bold"/>
                  <a:ea typeface="Gotham Bold"/>
                  <a:cs typeface="Gotham Bold"/>
                  <a:sym typeface="Gotham Bold"/>
                </a:rPr>
                <a:t>7</a:t>
              </a:r>
            </a:p>
          </p:txBody>
        </p:sp>
      </p:grpSp>
      <p:sp>
        <p:nvSpPr>
          <p:cNvPr name="TextBox 41" id="41"/>
          <p:cNvSpPr txBox="true"/>
          <p:nvPr/>
        </p:nvSpPr>
        <p:spPr>
          <a:xfrm rot="0">
            <a:off x="3412019" y="7398108"/>
            <a:ext cx="3145305" cy="807433"/>
          </a:xfrm>
          <a:prstGeom prst="rect">
            <a:avLst/>
          </a:prstGeom>
        </p:spPr>
        <p:txBody>
          <a:bodyPr anchor="t" rtlCol="false" tIns="0" lIns="0" bIns="0" rIns="0">
            <a:spAutoFit/>
          </a:bodyPr>
          <a:lstStyle/>
          <a:p>
            <a:pPr algn="ctr">
              <a:lnSpc>
                <a:spcPts val="3270"/>
              </a:lnSpc>
            </a:pPr>
            <a:r>
              <a:rPr lang="en-US" b="true" sz="2336">
                <a:solidFill>
                  <a:srgbClr val="000000"/>
                </a:solidFill>
                <a:latin typeface="Gotham Bold"/>
                <a:ea typeface="Gotham Bold"/>
                <a:cs typeface="Gotham Bold"/>
                <a:sym typeface="Gotham Bold"/>
              </a:rPr>
              <a:t>Adjusting Incorrect Data Types</a:t>
            </a:r>
          </a:p>
        </p:txBody>
      </p:sp>
      <p:sp>
        <p:nvSpPr>
          <p:cNvPr name="TextBox 42" id="42"/>
          <p:cNvSpPr txBox="true"/>
          <p:nvPr/>
        </p:nvSpPr>
        <p:spPr>
          <a:xfrm rot="0">
            <a:off x="7465045" y="7398108"/>
            <a:ext cx="3145305" cy="807433"/>
          </a:xfrm>
          <a:prstGeom prst="rect">
            <a:avLst/>
          </a:prstGeom>
        </p:spPr>
        <p:txBody>
          <a:bodyPr anchor="t" rtlCol="false" tIns="0" lIns="0" bIns="0" rIns="0">
            <a:spAutoFit/>
          </a:bodyPr>
          <a:lstStyle/>
          <a:p>
            <a:pPr algn="ctr">
              <a:lnSpc>
                <a:spcPts val="3270"/>
              </a:lnSpc>
            </a:pPr>
            <a:r>
              <a:rPr lang="en-US" b="true" sz="2336">
                <a:solidFill>
                  <a:srgbClr val="000000"/>
                </a:solidFill>
                <a:latin typeface="Gotham Bold"/>
                <a:ea typeface="Gotham Bold"/>
                <a:cs typeface="Gotham Bold"/>
                <a:sym typeface="Gotham Bold"/>
              </a:rPr>
              <a:t>Dropping Irrelevant Columns</a:t>
            </a:r>
          </a:p>
        </p:txBody>
      </p:sp>
      <p:sp>
        <p:nvSpPr>
          <p:cNvPr name="TextBox 43" id="43"/>
          <p:cNvSpPr txBox="true"/>
          <p:nvPr/>
        </p:nvSpPr>
        <p:spPr>
          <a:xfrm rot="0">
            <a:off x="10924847" y="7398108"/>
            <a:ext cx="4182269" cy="807433"/>
          </a:xfrm>
          <a:prstGeom prst="rect">
            <a:avLst/>
          </a:prstGeom>
        </p:spPr>
        <p:txBody>
          <a:bodyPr anchor="t" rtlCol="false" tIns="0" lIns="0" bIns="0" rIns="0">
            <a:spAutoFit/>
          </a:bodyPr>
          <a:lstStyle/>
          <a:p>
            <a:pPr algn="ctr">
              <a:lnSpc>
                <a:spcPts val="3270"/>
              </a:lnSpc>
            </a:pPr>
            <a:r>
              <a:rPr lang="en-US" b="true" sz="2336">
                <a:solidFill>
                  <a:srgbClr val="000000"/>
                </a:solidFill>
                <a:latin typeface="Gotham Bold"/>
                <a:ea typeface="Gotham Bold"/>
                <a:cs typeface="Gotham Bold"/>
                <a:sym typeface="Gotham Bold"/>
              </a:rPr>
              <a:t>Saving the Pre-Processed Data for Power BI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DAGfj53ZfvM</dc:identifier>
  <dcterms:modified xsi:type="dcterms:W3CDTF">2011-08-01T06:04:30Z</dcterms:modified>
  <cp:revision>1</cp:revision>
  <dc:title>final project data analyst</dc:title>
</cp:coreProperties>
</file>