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75" r:id="rId6"/>
    <p:sldId id="257" r:id="rId7"/>
    <p:sldId id="276" r:id="rId8"/>
    <p:sldId id="277" r:id="rId9"/>
    <p:sldId id="278" r:id="rId10"/>
    <p:sldId id="279" r:id="rId11"/>
    <p:sldId id="280" r:id="rId12"/>
    <p:sldId id="281" r:id="rId13"/>
    <p:sldId id="271" r:id="rId14"/>
    <p:sldId id="282" r:id="rId15"/>
    <p:sldId id="283" r:id="rId16"/>
    <p:sldId id="285" r:id="rId17"/>
    <p:sldId id="286" r:id="rId18"/>
    <p:sldId id="287" r:id="rId19"/>
    <p:sldId id="288" r:id="rId20"/>
    <p:sldId id="289" r:id="rId21"/>
    <p:sldId id="290" r:id="rId22"/>
    <p:sldId id="291" r:id="rId23"/>
    <p:sldId id="292" r:id="rId24"/>
    <p:sldId id="293" r:id="rId25"/>
    <p:sldId id="294" r:id="rId26"/>
    <p:sldId id="295" r:id="rId27"/>
    <p:sldId id="26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353"/>
    <a:srgbClr val="72E300"/>
    <a:srgbClr val="00BFBF"/>
    <a:srgbClr val="63BEAD"/>
    <a:srgbClr val="449C80"/>
    <a:srgbClr val="26A7B8"/>
    <a:srgbClr val="00A5CD"/>
    <a:srgbClr val="4E3BAD"/>
    <a:srgbClr val="FF8E1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3"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7/29/2022</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7/29/2022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91692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476519" y="3429000"/>
            <a:ext cx="5602310" cy="2387600"/>
          </a:xfrm>
        </p:spPr>
        <p:txBody>
          <a:bodyPr/>
          <a:lstStyle/>
          <a:p>
            <a:r>
              <a:rPr lang="en-US" sz="5000" dirty="0"/>
              <a:t>E-commerce </a:t>
            </a:r>
            <a:r>
              <a:rPr lang="en-US" sz="5000" dirty="0" smtClean="0"/>
              <a:t/>
            </a:r>
            <a:br>
              <a:rPr lang="en-US" sz="5000" dirty="0" smtClean="0"/>
            </a:br>
            <a:r>
              <a:rPr lang="en-US" sz="5000" dirty="0" smtClean="0"/>
              <a:t>Website </a:t>
            </a:r>
            <a:r>
              <a:rPr lang="en-US" sz="5000" dirty="0"/>
              <a:t>with Recommendation System </a:t>
            </a:r>
            <a:endParaRPr lang="en-US" sz="5000" dirty="0"/>
          </a:p>
        </p:txBody>
      </p:sp>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297770" y="280692"/>
            <a:ext cx="5344732" cy="6296615"/>
          </a:xfrm>
          <a:prstGeom prst="ellipse">
            <a:avLst/>
          </a:prstGeom>
          <a:ln>
            <a:noFill/>
          </a:ln>
          <a:effectLst>
            <a:softEdge rad="112500"/>
          </a:effectLst>
        </p:spPr>
      </p:pic>
    </p:spTree>
    <p:extLst>
      <p:ext uri="{BB962C8B-B14F-4D97-AF65-F5344CB8AC3E}">
        <p14:creationId xmlns:p14="http://schemas.microsoft.com/office/powerpoint/2010/main" val="473519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2D73DA0F-7DB4-4B1A-8B34-4F00DA6DD026}"/>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8505340" y="1178127"/>
            <a:ext cx="2910577" cy="2288438"/>
          </a:xfrm>
          <a:effectLst>
            <a:outerShdw blurRad="381000" dist="50800" dir="4800000" sx="102000" sy="102000" algn="tl" rotWithShape="0">
              <a:prstClr val="black">
                <a:alpha val="35000"/>
              </a:prstClr>
            </a:outerShdw>
            <a:reflection blurRad="6350" stA="50000" endA="275" endPos="34000" dist="101600" dir="5400000" sy="-100000" algn="bl" rotWithShape="0"/>
          </a:effectLst>
        </p:spPr>
      </p:pic>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515154" y="385674"/>
            <a:ext cx="6310647" cy="794434"/>
          </a:xfrm>
        </p:spPr>
        <p:txBody>
          <a:bodyPr/>
          <a:lstStyle/>
          <a:p>
            <a:r>
              <a:rPr lang="en-US" sz="4500" dirty="0" smtClean="0">
                <a:solidFill>
                  <a:srgbClr val="FD0353"/>
                </a:solidFill>
              </a:rPr>
              <a:t>Recommendation System</a:t>
            </a:r>
            <a:endParaRPr lang="en-US" sz="4500" dirty="0">
              <a:solidFill>
                <a:srgbClr val="FD0353"/>
              </a:solidFill>
            </a:endParaRP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1047480" y="1226875"/>
            <a:ext cx="6048777" cy="313716"/>
          </a:xfrm>
        </p:spPr>
        <p:txBody>
          <a:bodyPr/>
          <a:lstStyle/>
          <a:p>
            <a:r>
              <a:rPr lang="en-US" dirty="0" smtClean="0">
                <a:solidFill>
                  <a:schemeClr val="tx1">
                    <a:lumMod val="95000"/>
                    <a:lumOff val="5000"/>
                  </a:schemeClr>
                </a:solidFill>
              </a:rPr>
              <a:t>What’s</a:t>
            </a:r>
            <a:r>
              <a:rPr lang="fr-MA" dirty="0" smtClean="0">
                <a:solidFill>
                  <a:schemeClr val="tx1">
                    <a:lumMod val="95000"/>
                    <a:lumOff val="5000"/>
                  </a:schemeClr>
                </a:solidFill>
              </a:rPr>
              <a:t> </a:t>
            </a:r>
            <a:r>
              <a:rPr lang="fr-MA" dirty="0">
                <a:solidFill>
                  <a:schemeClr val="tx1">
                    <a:lumMod val="95000"/>
                    <a:lumOff val="5000"/>
                  </a:schemeClr>
                </a:solidFill>
              </a:rPr>
              <a:t>the </a:t>
            </a:r>
            <a:r>
              <a:rPr lang="fr-MA" dirty="0" smtClean="0">
                <a:solidFill>
                  <a:schemeClr val="tx1">
                    <a:lumMod val="95000"/>
                    <a:lumOff val="5000"/>
                  </a:schemeClr>
                </a:solidFill>
              </a:rPr>
              <a:t>recommandation </a:t>
            </a:r>
            <a:r>
              <a:rPr lang="fr-MA" dirty="0">
                <a:solidFill>
                  <a:schemeClr val="tx1">
                    <a:lumMod val="95000"/>
                    <a:lumOff val="5000"/>
                  </a:schemeClr>
                </a:solidFill>
              </a:rPr>
              <a:t>system?</a:t>
            </a:r>
            <a:endParaRPr lang="en-US" noProof="1">
              <a:solidFill>
                <a:schemeClr val="tx1">
                  <a:lumMod val="95000"/>
                  <a:lumOff val="5000"/>
                </a:schemeClr>
              </a:solidFill>
            </a:endParaRP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506566" y="1795699"/>
            <a:ext cx="7748791" cy="1797507"/>
          </a:xfrm>
        </p:spPr>
        <p:txBody>
          <a:bodyPr/>
          <a:lstStyle/>
          <a:p>
            <a:r>
              <a:rPr lang="en-US" dirty="0">
                <a:solidFill>
                  <a:schemeClr val="bg2">
                    <a:lumMod val="25000"/>
                  </a:schemeClr>
                </a:solidFill>
              </a:rPr>
              <a:t>Recommender systems are the systems that are designed to recommend things to the user based on many different factors. These systems predict the most likely product that the users are most likely to purchase and are of interest to. Companies like Netflix, Amazon, etc. use recommender systems to help their users to identify the correct product or movies for them.</a:t>
            </a:r>
            <a:endParaRPr lang="en-US" dirty="0">
              <a:solidFill>
                <a:schemeClr val="bg2">
                  <a:lumMod val="25000"/>
                </a:schemeClr>
              </a:solidFill>
            </a:endParaRP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10</a:t>
            </a:fld>
            <a:endParaRPr lang="en-US" dirty="0"/>
          </a:p>
        </p:txBody>
      </p:sp>
      <p:sp>
        <p:nvSpPr>
          <p:cNvPr id="7" name="Text Placeholder 2">
            <a:extLst>
              <a:ext uri="{FF2B5EF4-FFF2-40B4-BE49-F238E27FC236}">
                <a16:creationId xmlns:a16="http://schemas.microsoft.com/office/drawing/2014/main" xmlns="" id="{348A36BD-3D0C-42D5-A5D3-CE11F484185A}"/>
              </a:ext>
            </a:extLst>
          </p:cNvPr>
          <p:cNvSpPr txBox="1">
            <a:spLocks/>
          </p:cNvSpPr>
          <p:nvPr/>
        </p:nvSpPr>
        <p:spPr>
          <a:xfrm>
            <a:off x="1047480" y="3755166"/>
            <a:ext cx="6911665" cy="31371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tx1"/>
                </a:solidFill>
              </a:rPr>
              <a:t>Recommendation system in Ecommerce Industry</a:t>
            </a:r>
            <a:r>
              <a:rPr lang="en-US" dirty="0">
                <a:solidFill>
                  <a:schemeClr val="tx1"/>
                </a:solidFill>
              </a:rPr>
              <a:t>.</a:t>
            </a:r>
          </a:p>
          <a:p>
            <a:endParaRPr lang="en-US" noProof="1">
              <a:solidFill>
                <a:schemeClr val="tx1"/>
              </a:solidFill>
            </a:endParaRPr>
          </a:p>
        </p:txBody>
      </p:sp>
      <p:sp>
        <p:nvSpPr>
          <p:cNvPr id="8" name="Content Placeholder 3">
            <a:extLst>
              <a:ext uri="{FF2B5EF4-FFF2-40B4-BE49-F238E27FC236}">
                <a16:creationId xmlns:a16="http://schemas.microsoft.com/office/drawing/2014/main" xmlns="" id="{5F0977C3-BD7D-4617-8DF1-56211456D512}"/>
              </a:ext>
            </a:extLst>
          </p:cNvPr>
          <p:cNvSpPr txBox="1">
            <a:spLocks/>
          </p:cNvSpPr>
          <p:nvPr/>
        </p:nvSpPr>
        <p:spPr>
          <a:xfrm>
            <a:off x="628916" y="4310792"/>
            <a:ext cx="8321901" cy="2129439"/>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Recommendation engines is totally transforming or reshaping ecommerce industry by helping the customer to choose the relevant product. Recommendation system allows to increase the figures of sells, to offer more varied products, to improve user satisfaction and to fully consider customer needs. In simplest term recommendation engines are the ranked list of products to the user based upon different factors like user’s preference and constraints. </a:t>
            </a:r>
            <a:endParaRPr lang="en-US" dirty="0">
              <a:solidFill>
                <a:schemeClr val="bg2">
                  <a:lumMod val="25000"/>
                </a:schemeClr>
              </a:solidFill>
            </a:endParaRPr>
          </a:p>
        </p:txBody>
      </p:sp>
      <p:sp>
        <p:nvSpPr>
          <p:cNvPr id="10" name="Oval 9"/>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0507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43942" y="724331"/>
            <a:ext cx="7405351" cy="313716"/>
          </a:xfrm>
        </p:spPr>
        <p:txBody>
          <a:bodyPr/>
          <a:lstStyle/>
          <a:p>
            <a:r>
              <a:rPr lang="en-US" sz="2100" dirty="0">
                <a:solidFill>
                  <a:schemeClr val="tx1"/>
                </a:solidFill>
              </a:rPr>
              <a:t>Collaborative filtering </a:t>
            </a:r>
            <a:r>
              <a:rPr lang="en-US" sz="2100" dirty="0" smtClean="0">
                <a:solidFill>
                  <a:schemeClr val="tx1"/>
                </a:solidFill>
              </a:rPr>
              <a:t>(the </a:t>
            </a:r>
            <a:r>
              <a:rPr lang="en-US" sz="2100" dirty="0">
                <a:solidFill>
                  <a:schemeClr val="tx1"/>
                </a:solidFill>
              </a:rPr>
              <a:t>type we used in our website).</a:t>
            </a:r>
            <a:endParaRPr lang="en-US" sz="2100" noProof="1">
              <a:solidFill>
                <a:schemeClr val="tx1"/>
              </a:solidFill>
            </a:endParaRP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363492" y="1300128"/>
            <a:ext cx="11238023" cy="1888032"/>
          </a:xfrm>
        </p:spPr>
        <p:txBody>
          <a:bodyPr/>
          <a:lstStyle/>
          <a:p>
            <a:r>
              <a:rPr lang="en-US" sz="2000" dirty="0"/>
              <a:t>Collaborative filtering is based on the idea that similar people (based on the data) generally tend to like similar things. It predicts which item a user will like based on the item preferences of other similar users</a:t>
            </a:r>
            <a:r>
              <a:rPr lang="en-US" sz="2000" dirty="0" smtClean="0"/>
              <a:t>.</a:t>
            </a:r>
          </a:p>
          <a:p>
            <a:r>
              <a:rPr lang="en-US" sz="2000" dirty="0"/>
              <a:t>There’s two approaches for apply this </a:t>
            </a:r>
            <a:r>
              <a:rPr lang="en-US" sz="2000" dirty="0" smtClean="0"/>
              <a:t>type ;</a:t>
            </a:r>
            <a:r>
              <a:rPr lang="en-US" sz="2000" dirty="0"/>
              <a:t> </a:t>
            </a:r>
            <a:r>
              <a:rPr lang="en-US" sz="1800" b="1" dirty="0"/>
              <a:t>Item to item collaborative </a:t>
            </a:r>
            <a:r>
              <a:rPr lang="en-US" sz="1800" b="1" dirty="0" smtClean="0"/>
              <a:t>filtering &amp; </a:t>
            </a:r>
            <a:r>
              <a:rPr lang="en-US" sz="1800" b="1" dirty="0"/>
              <a:t>User to user </a:t>
            </a:r>
            <a:r>
              <a:rPr lang="en-US" sz="2000" dirty="0"/>
              <a:t>collaborative </a:t>
            </a:r>
            <a:r>
              <a:rPr lang="en-US" sz="2000" dirty="0" smtClean="0"/>
              <a:t>filtering</a:t>
            </a:r>
          </a:p>
          <a:p>
            <a:r>
              <a:rPr lang="en-US" sz="1800" b="1" dirty="0">
                <a:solidFill>
                  <a:schemeClr val="tx1"/>
                </a:solidFill>
              </a:rPr>
              <a:t>User to user collaborative </a:t>
            </a:r>
            <a:r>
              <a:rPr lang="en-US" sz="1800" b="1" dirty="0" smtClean="0">
                <a:solidFill>
                  <a:schemeClr val="tx1"/>
                </a:solidFill>
              </a:rPr>
              <a:t>filtering </a:t>
            </a:r>
            <a:r>
              <a:rPr lang="en-US" sz="2000" b="1" dirty="0" smtClean="0"/>
              <a:t>: </a:t>
            </a:r>
            <a:r>
              <a:rPr lang="en-US" sz="2000" dirty="0"/>
              <a:t>is a technique used to predict the items that a user might like on the basis of ratings given to that item by the other users who have similar taste with that of the target user. </a:t>
            </a:r>
          </a:p>
          <a:p>
            <a:endParaRPr lang="en-US" sz="1900" dirty="0"/>
          </a:p>
          <a:p>
            <a:endParaRPr lang="en-US" dirty="0">
              <a:solidFill>
                <a:schemeClr val="bg2">
                  <a:lumMod val="25000"/>
                </a:schemeClr>
              </a:solidFill>
            </a:endParaRP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11</a:t>
            </a:fld>
            <a:endParaRPr lang="en-US" dirty="0"/>
          </a:p>
        </p:txBody>
      </p:sp>
      <p:sp>
        <p:nvSpPr>
          <p:cNvPr id="8" name="Content Placeholder 3">
            <a:extLst>
              <a:ext uri="{FF2B5EF4-FFF2-40B4-BE49-F238E27FC236}">
                <a16:creationId xmlns:a16="http://schemas.microsoft.com/office/drawing/2014/main" xmlns="" id="{5F0977C3-BD7D-4617-8DF1-56211456D512}"/>
              </a:ext>
            </a:extLst>
          </p:cNvPr>
          <p:cNvSpPr txBox="1">
            <a:spLocks/>
          </p:cNvSpPr>
          <p:nvPr/>
        </p:nvSpPr>
        <p:spPr>
          <a:xfrm>
            <a:off x="231820" y="4223844"/>
            <a:ext cx="11071072" cy="1768545"/>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                 What’s </a:t>
            </a:r>
            <a:r>
              <a:rPr lang="en-US" sz="2000" dirty="0"/>
              <a:t>the main goal behind these steps</a:t>
            </a:r>
            <a:r>
              <a:rPr lang="en-US" sz="2000" dirty="0" smtClean="0"/>
              <a:t>?</a:t>
            </a:r>
          </a:p>
          <a:p>
            <a:pPr marL="0" indent="0">
              <a:buNone/>
            </a:pPr>
            <a:endParaRPr lang="en-US" sz="2000" dirty="0" smtClean="0"/>
          </a:p>
          <a:p>
            <a:pPr lvl="1">
              <a:lnSpc>
                <a:spcPct val="100000"/>
              </a:lnSpc>
            </a:pPr>
            <a:r>
              <a:rPr lang="en-US" sz="1900" dirty="0"/>
              <a:t>The main goal is to predict ratings for items which aren’t predicted by user , so based on those predictions our system will recommend the items whose predicted rate is high (in our case we normalize the rates so the recommended products are those with predicted rate &gt; 0 ). </a:t>
            </a:r>
            <a:endParaRPr lang="en-US" sz="1900" b="1" dirty="0">
              <a:solidFill>
                <a:schemeClr val="tx1"/>
              </a:solidFill>
            </a:endParaRPr>
          </a:p>
        </p:txBody>
      </p:sp>
      <p:sp>
        <p:nvSpPr>
          <p:cNvPr id="12" name="Text Placeholder 2">
            <a:extLst>
              <a:ext uri="{FF2B5EF4-FFF2-40B4-BE49-F238E27FC236}">
                <a16:creationId xmlns:a16="http://schemas.microsoft.com/office/drawing/2014/main" xmlns="" id="{348A36BD-3D0C-42D5-A5D3-CE11F484185A}"/>
              </a:ext>
            </a:extLst>
          </p:cNvPr>
          <p:cNvSpPr txBox="1">
            <a:spLocks/>
          </p:cNvSpPr>
          <p:nvPr/>
        </p:nvSpPr>
        <p:spPr>
          <a:xfrm>
            <a:off x="643942" y="3607099"/>
            <a:ext cx="7405351" cy="31371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chemeClr val="tx1"/>
                </a:solidFill>
              </a:rPr>
              <a:t>Steps for User-Based Collaborative </a:t>
            </a:r>
            <a:r>
              <a:rPr lang="en-US" sz="2100" dirty="0" smtClean="0">
                <a:solidFill>
                  <a:schemeClr val="tx1"/>
                </a:solidFill>
              </a:rPr>
              <a:t>Filtering :</a:t>
            </a:r>
            <a:endParaRPr lang="en-US" sz="2100" noProof="1">
              <a:solidFill>
                <a:schemeClr val="tx1"/>
              </a:solidFill>
            </a:endParaRPr>
          </a:p>
        </p:txBody>
      </p:sp>
      <p:sp>
        <p:nvSpPr>
          <p:cNvPr id="17" name="Oval 16"/>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7151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8"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12</a:t>
            </a:fld>
            <a:endParaRPr lang="en-US" dirty="0"/>
          </a:p>
        </p:txBody>
      </p:sp>
      <p:sp>
        <p:nvSpPr>
          <p:cNvPr id="7" name="Content Placeholder 3">
            <a:extLst>
              <a:ext uri="{FF2B5EF4-FFF2-40B4-BE49-F238E27FC236}">
                <a16:creationId xmlns:a16="http://schemas.microsoft.com/office/drawing/2014/main" xmlns="" id="{5F0977C3-BD7D-4617-8DF1-56211456D512}"/>
              </a:ext>
            </a:extLst>
          </p:cNvPr>
          <p:cNvSpPr txBox="1">
            <a:spLocks/>
          </p:cNvSpPr>
          <p:nvPr/>
        </p:nvSpPr>
        <p:spPr>
          <a:xfrm>
            <a:off x="1756816" y="1514632"/>
            <a:ext cx="6606863" cy="1525177"/>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MA" dirty="0"/>
              <a:t>Sim (𝑥, 𝑦) = √∑ (𝑥𝑖 − 𝑦𝑖) </a:t>
            </a:r>
            <a:r>
              <a:rPr lang="fr-MA" dirty="0" smtClean="0"/>
              <a:t>𝑛</a:t>
            </a:r>
            <a:r>
              <a:rPr lang="fr-MA" sz="1400" dirty="0" smtClean="0"/>
              <a:t>^</a:t>
            </a:r>
            <a:r>
              <a:rPr lang="fr-MA" sz="1800" dirty="0" smtClean="0"/>
              <a:t>2</a:t>
            </a:r>
            <a:endParaRPr lang="fr-MA" dirty="0" smtClean="0"/>
          </a:p>
          <a:p>
            <a:r>
              <a:rPr lang="fr-MA" dirty="0" smtClean="0"/>
              <a:t> </a:t>
            </a:r>
            <a:r>
              <a:rPr lang="fr-MA" dirty="0"/>
              <a:t>Sim (𝑥, 𝑦) : </a:t>
            </a:r>
            <a:r>
              <a:rPr lang="en-US" dirty="0" smtClean="0"/>
              <a:t>similarity</a:t>
            </a:r>
            <a:r>
              <a:rPr lang="fr-MA" dirty="0" smtClean="0"/>
              <a:t> </a:t>
            </a:r>
            <a:r>
              <a:rPr lang="fr-MA" dirty="0" err="1"/>
              <a:t>between</a:t>
            </a:r>
            <a:r>
              <a:rPr lang="fr-MA" dirty="0"/>
              <a:t> user x and user </a:t>
            </a:r>
            <a:r>
              <a:rPr lang="fr-MA" dirty="0" smtClean="0"/>
              <a:t>y</a:t>
            </a:r>
          </a:p>
          <a:p>
            <a:r>
              <a:rPr lang="fr-MA" dirty="0" smtClean="0"/>
              <a:t> </a:t>
            </a:r>
            <a:r>
              <a:rPr lang="fr-MA" dirty="0"/>
              <a:t>𝑥𝑖 : rate </a:t>
            </a:r>
            <a:r>
              <a:rPr lang="fr-MA" dirty="0" err="1"/>
              <a:t>given</a:t>
            </a:r>
            <a:r>
              <a:rPr lang="fr-MA" dirty="0"/>
              <a:t> by user x to the item i. </a:t>
            </a:r>
            <a:endParaRPr lang="fr-MA" dirty="0" smtClean="0"/>
          </a:p>
          <a:p>
            <a:r>
              <a:rPr lang="fr-MA" dirty="0" smtClean="0"/>
              <a:t>𝑦𝑖 </a:t>
            </a:r>
            <a:r>
              <a:rPr lang="fr-MA" dirty="0"/>
              <a:t>: rate </a:t>
            </a:r>
            <a:r>
              <a:rPr lang="fr-MA" dirty="0" err="1"/>
              <a:t>given</a:t>
            </a:r>
            <a:r>
              <a:rPr lang="fr-MA" dirty="0"/>
              <a:t> by user y to the item i. </a:t>
            </a:r>
            <a:endParaRPr lang="en-US" dirty="0">
              <a:solidFill>
                <a:schemeClr val="bg2">
                  <a:lumMod val="25000"/>
                </a:schemeClr>
              </a:solidFill>
            </a:endParaRPr>
          </a:p>
        </p:txBody>
      </p:sp>
      <p:sp>
        <p:nvSpPr>
          <p:cNvPr id="9" name="Text Placeholder 2">
            <a:extLst>
              <a:ext uri="{FF2B5EF4-FFF2-40B4-BE49-F238E27FC236}">
                <a16:creationId xmlns:a16="http://schemas.microsoft.com/office/drawing/2014/main" xmlns="" id="{348A36BD-3D0C-42D5-A5D3-CE11F484185A}"/>
              </a:ext>
            </a:extLst>
          </p:cNvPr>
          <p:cNvSpPr txBox="1">
            <a:spLocks/>
          </p:cNvSpPr>
          <p:nvPr/>
        </p:nvSpPr>
        <p:spPr>
          <a:xfrm>
            <a:off x="958328" y="3239956"/>
            <a:ext cx="7405351" cy="31371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rPr>
              <a:t>Step 2: Prediction of missing rating of an item:</a:t>
            </a:r>
            <a:endParaRPr lang="en-US" sz="2100" noProof="1">
              <a:solidFill>
                <a:schemeClr val="tx1"/>
              </a:solidFill>
            </a:endParaRPr>
          </a:p>
        </p:txBody>
      </p:sp>
      <p:sp>
        <p:nvSpPr>
          <p:cNvPr id="10" name="Content Placeholder 3">
            <a:extLst>
              <a:ext uri="{FF2B5EF4-FFF2-40B4-BE49-F238E27FC236}">
                <a16:creationId xmlns:a16="http://schemas.microsoft.com/office/drawing/2014/main" xmlns="" id="{5F0977C3-BD7D-4617-8DF1-56211456D512}"/>
              </a:ext>
            </a:extLst>
          </p:cNvPr>
          <p:cNvSpPr txBox="1">
            <a:spLocks/>
          </p:cNvSpPr>
          <p:nvPr/>
        </p:nvSpPr>
        <p:spPr>
          <a:xfrm>
            <a:off x="172716" y="3642347"/>
            <a:ext cx="11243201" cy="1253304"/>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Now, the target user might be very similar to some users and may not be much similar to the others. Hence, the ratings given to a particular item by the more similar users should be given more weightage than those given by less similar users and so on. This problem can be solved by using a weighted average approach. In this approach, you multiply the rating of each user with a similarity factor calculated using the above mention formula</a:t>
            </a:r>
            <a:endParaRPr lang="en-US" sz="1900" dirty="0">
              <a:solidFill>
                <a:schemeClr val="bg2">
                  <a:lumMod val="25000"/>
                </a:schemeClr>
              </a:solidFill>
            </a:endParaRPr>
          </a:p>
        </p:txBody>
      </p:sp>
      <p:sp>
        <p:nvSpPr>
          <p:cNvPr id="14" name="Text Placeholder 2">
            <a:extLst>
              <a:ext uri="{FF2B5EF4-FFF2-40B4-BE49-F238E27FC236}">
                <a16:creationId xmlns:a16="http://schemas.microsoft.com/office/drawing/2014/main" xmlns="" id="{348A36BD-3D0C-42D5-A5D3-CE11F484185A}"/>
              </a:ext>
            </a:extLst>
          </p:cNvPr>
          <p:cNvSpPr txBox="1">
            <a:spLocks/>
          </p:cNvSpPr>
          <p:nvPr/>
        </p:nvSpPr>
        <p:spPr>
          <a:xfrm>
            <a:off x="958328" y="362952"/>
            <a:ext cx="7405351" cy="31371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smtClean="0">
                <a:solidFill>
                  <a:schemeClr val="tx1"/>
                </a:solidFill>
              </a:rPr>
              <a:t>Step 1: Finding the similarity of users to the target user U:</a:t>
            </a:r>
            <a:endParaRPr lang="en-US" sz="2100" noProof="1">
              <a:solidFill>
                <a:schemeClr val="tx1"/>
              </a:solidFill>
            </a:endParaRPr>
          </a:p>
        </p:txBody>
      </p:sp>
      <p:sp>
        <p:nvSpPr>
          <p:cNvPr id="15" name="Content Placeholder 3">
            <a:extLst>
              <a:ext uri="{FF2B5EF4-FFF2-40B4-BE49-F238E27FC236}">
                <a16:creationId xmlns:a16="http://schemas.microsoft.com/office/drawing/2014/main" xmlns="" id="{5F0977C3-BD7D-4617-8DF1-56211456D512}"/>
              </a:ext>
            </a:extLst>
          </p:cNvPr>
          <p:cNvSpPr txBox="1">
            <a:spLocks/>
          </p:cNvSpPr>
          <p:nvPr/>
        </p:nvSpPr>
        <p:spPr>
          <a:xfrm>
            <a:off x="515154" y="781575"/>
            <a:ext cx="10900763" cy="602539"/>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For this purpose different algorithms are used, we used the Euclidian distance according to this algorithm the similarity between two users can be calculated as: </a:t>
            </a:r>
            <a:endParaRPr lang="en-US" dirty="0">
              <a:solidFill>
                <a:schemeClr val="bg2">
                  <a:lumMod val="25000"/>
                </a:schemeClr>
              </a:solidFill>
            </a:endParaRPr>
          </a:p>
        </p:txBody>
      </p:sp>
      <p:sp>
        <p:nvSpPr>
          <p:cNvPr id="16" name="Rectangle 15"/>
          <p:cNvSpPr/>
          <p:nvPr/>
        </p:nvSpPr>
        <p:spPr>
          <a:xfrm>
            <a:off x="1754143" y="4779741"/>
            <a:ext cx="8422783" cy="1877437"/>
          </a:xfrm>
          <a:prstGeom prst="rect">
            <a:avLst/>
          </a:prstGeom>
        </p:spPr>
        <p:txBody>
          <a:bodyPr wrap="square">
            <a:spAutoFit/>
          </a:bodyPr>
          <a:lstStyle/>
          <a:p>
            <a:r>
              <a:rPr lang="en-US" sz="2000" dirty="0">
                <a:solidFill>
                  <a:schemeClr val="bg2">
                    <a:lumMod val="25000"/>
                  </a:schemeClr>
                </a:solidFill>
              </a:rPr>
              <a:t>Predicted rate calculated as</a:t>
            </a:r>
            <a:r>
              <a:rPr lang="en-US" sz="2000" dirty="0" smtClean="0">
                <a:solidFill>
                  <a:schemeClr val="bg2">
                    <a:lumMod val="25000"/>
                  </a:schemeClr>
                </a:solidFill>
              </a:rPr>
              <a:t>:</a:t>
            </a:r>
          </a:p>
          <a:p>
            <a:r>
              <a:rPr lang="en-US" sz="2000" dirty="0" smtClean="0">
                <a:solidFill>
                  <a:schemeClr val="bg2">
                    <a:lumMod val="25000"/>
                  </a:schemeClr>
                </a:solidFill>
              </a:rPr>
              <a:t> </a:t>
            </a:r>
            <a:r>
              <a:rPr lang="en-US" sz="2400" dirty="0">
                <a:solidFill>
                  <a:schemeClr val="bg2">
                    <a:lumMod val="25000"/>
                  </a:schemeClr>
                </a:solidFill>
              </a:rPr>
              <a:t>r</a:t>
            </a:r>
            <a:r>
              <a:rPr lang="en-US" sz="1400" dirty="0">
                <a:solidFill>
                  <a:schemeClr val="bg2">
                    <a:lumMod val="25000"/>
                  </a:schemeClr>
                </a:solidFill>
              </a:rPr>
              <a:t>𝑥𝑖</a:t>
            </a:r>
            <a:r>
              <a:rPr lang="en-US" sz="2000" dirty="0">
                <a:solidFill>
                  <a:schemeClr val="bg2">
                    <a:lumMod val="25000"/>
                  </a:schemeClr>
                </a:solidFill>
              </a:rPr>
              <a:t> = ( ∑ </a:t>
            </a:r>
            <a:r>
              <a:rPr lang="en-US" sz="2000" dirty="0" err="1">
                <a:solidFill>
                  <a:schemeClr val="bg2">
                    <a:lumMod val="25000"/>
                  </a:schemeClr>
                </a:solidFill>
              </a:rPr>
              <a:t>Sim</a:t>
            </a:r>
            <a:r>
              <a:rPr lang="en-US" sz="2000" dirty="0">
                <a:solidFill>
                  <a:schemeClr val="bg2">
                    <a:lumMod val="25000"/>
                  </a:schemeClr>
                </a:solidFill>
              </a:rPr>
              <a:t> (𝑥, 𝑦) * </a:t>
            </a:r>
            <a:r>
              <a:rPr lang="en-US" sz="2400" dirty="0">
                <a:solidFill>
                  <a:schemeClr val="bg2">
                    <a:lumMod val="25000"/>
                  </a:schemeClr>
                </a:solidFill>
              </a:rPr>
              <a:t>r</a:t>
            </a:r>
            <a:r>
              <a:rPr lang="en-US" sz="1600" dirty="0">
                <a:solidFill>
                  <a:schemeClr val="bg2">
                    <a:lumMod val="25000"/>
                  </a:schemeClr>
                </a:solidFill>
              </a:rPr>
              <a:t>𝑦𝑖</a:t>
            </a:r>
            <a:r>
              <a:rPr lang="en-US" sz="2000" dirty="0">
                <a:solidFill>
                  <a:schemeClr val="bg2">
                    <a:lumMod val="25000"/>
                  </a:schemeClr>
                </a:solidFill>
              </a:rPr>
              <a:t> ) / ∑ </a:t>
            </a:r>
            <a:r>
              <a:rPr lang="en-US" sz="2000" dirty="0" err="1">
                <a:solidFill>
                  <a:schemeClr val="bg2">
                    <a:lumMod val="25000"/>
                  </a:schemeClr>
                </a:solidFill>
              </a:rPr>
              <a:t>Sim</a:t>
            </a:r>
            <a:r>
              <a:rPr lang="en-US" sz="2000" dirty="0">
                <a:solidFill>
                  <a:schemeClr val="bg2">
                    <a:lumMod val="25000"/>
                  </a:schemeClr>
                </a:solidFill>
              </a:rPr>
              <a:t> (𝑥, 𝑦</a:t>
            </a:r>
            <a:r>
              <a:rPr lang="en-US" sz="2000" dirty="0" smtClean="0">
                <a:solidFill>
                  <a:schemeClr val="bg2">
                    <a:lumMod val="25000"/>
                  </a:schemeClr>
                </a:solidFill>
              </a:rPr>
              <a:t>)</a:t>
            </a:r>
          </a:p>
          <a:p>
            <a:r>
              <a:rPr lang="en-US" sz="2000" dirty="0" smtClean="0">
                <a:solidFill>
                  <a:schemeClr val="bg2">
                    <a:lumMod val="25000"/>
                  </a:schemeClr>
                </a:solidFill>
              </a:rPr>
              <a:t> </a:t>
            </a:r>
            <a:r>
              <a:rPr lang="en-US" sz="2400" dirty="0">
                <a:solidFill>
                  <a:schemeClr val="bg2">
                    <a:lumMod val="25000"/>
                  </a:schemeClr>
                </a:solidFill>
              </a:rPr>
              <a:t>r</a:t>
            </a:r>
            <a:r>
              <a:rPr lang="en-US" sz="1400" dirty="0">
                <a:solidFill>
                  <a:schemeClr val="bg2">
                    <a:lumMod val="25000"/>
                  </a:schemeClr>
                </a:solidFill>
              </a:rPr>
              <a:t>𝑥𝑖</a:t>
            </a:r>
            <a:r>
              <a:rPr lang="en-US" sz="2000" dirty="0">
                <a:solidFill>
                  <a:schemeClr val="bg2">
                    <a:lumMod val="25000"/>
                  </a:schemeClr>
                </a:solidFill>
              </a:rPr>
              <a:t> : predicted rate of user x to the item </a:t>
            </a:r>
            <a:r>
              <a:rPr lang="en-US" sz="2000" dirty="0" err="1">
                <a:solidFill>
                  <a:schemeClr val="bg2">
                    <a:lumMod val="25000"/>
                  </a:schemeClr>
                </a:solidFill>
              </a:rPr>
              <a:t>i</a:t>
            </a:r>
            <a:r>
              <a:rPr lang="en-US" sz="2000" dirty="0">
                <a:solidFill>
                  <a:schemeClr val="bg2">
                    <a:lumMod val="25000"/>
                  </a:schemeClr>
                </a:solidFill>
              </a:rPr>
              <a:t> </a:t>
            </a:r>
            <a:r>
              <a:rPr lang="en-US" sz="2000" dirty="0" smtClean="0">
                <a:solidFill>
                  <a:schemeClr val="bg2">
                    <a:lumMod val="25000"/>
                  </a:schemeClr>
                </a:solidFill>
              </a:rPr>
              <a:t>.</a:t>
            </a:r>
          </a:p>
          <a:p>
            <a:r>
              <a:rPr lang="en-US" sz="2000" dirty="0" smtClean="0">
                <a:solidFill>
                  <a:schemeClr val="bg2">
                    <a:lumMod val="25000"/>
                  </a:schemeClr>
                </a:solidFill>
              </a:rPr>
              <a:t> </a:t>
            </a:r>
            <a:r>
              <a:rPr lang="en-US" sz="2400" dirty="0">
                <a:solidFill>
                  <a:schemeClr val="bg2">
                    <a:lumMod val="25000"/>
                  </a:schemeClr>
                </a:solidFill>
              </a:rPr>
              <a:t>r</a:t>
            </a:r>
            <a:r>
              <a:rPr lang="en-US" sz="1600" dirty="0">
                <a:solidFill>
                  <a:schemeClr val="bg2">
                    <a:lumMod val="25000"/>
                  </a:schemeClr>
                </a:solidFill>
              </a:rPr>
              <a:t>𝑖</a:t>
            </a:r>
            <a:r>
              <a:rPr lang="en-US" sz="2000" dirty="0">
                <a:solidFill>
                  <a:schemeClr val="bg2">
                    <a:lumMod val="25000"/>
                  </a:schemeClr>
                </a:solidFill>
              </a:rPr>
              <a:t> : rate given by user y to the item </a:t>
            </a:r>
            <a:r>
              <a:rPr lang="en-US" sz="2000" dirty="0" err="1">
                <a:solidFill>
                  <a:schemeClr val="bg2">
                    <a:lumMod val="25000"/>
                  </a:schemeClr>
                </a:solidFill>
              </a:rPr>
              <a:t>i</a:t>
            </a:r>
            <a:r>
              <a:rPr lang="en-US" sz="2000" dirty="0">
                <a:solidFill>
                  <a:schemeClr val="bg2">
                    <a:lumMod val="25000"/>
                  </a:schemeClr>
                </a:solidFill>
              </a:rPr>
              <a:t> . </a:t>
            </a:r>
            <a:endParaRPr lang="en-US" sz="2000" dirty="0" smtClean="0">
              <a:solidFill>
                <a:schemeClr val="bg2">
                  <a:lumMod val="25000"/>
                </a:schemeClr>
              </a:solidFill>
            </a:endParaRPr>
          </a:p>
          <a:p>
            <a:r>
              <a:rPr lang="en-US" sz="2000" dirty="0" smtClean="0">
                <a:solidFill>
                  <a:schemeClr val="bg2">
                    <a:lumMod val="25000"/>
                  </a:schemeClr>
                </a:solidFill>
              </a:rPr>
              <a:t>(</a:t>
            </a:r>
            <a:r>
              <a:rPr lang="en-US" sz="2000" dirty="0">
                <a:solidFill>
                  <a:schemeClr val="bg2">
                    <a:lumMod val="25000"/>
                  </a:schemeClr>
                </a:solidFill>
              </a:rPr>
              <a:t>User y is an user belongs to the </a:t>
            </a:r>
            <a:r>
              <a:rPr lang="en-US" sz="2000" dirty="0" smtClean="0">
                <a:solidFill>
                  <a:schemeClr val="bg2">
                    <a:lumMod val="25000"/>
                  </a:schemeClr>
                </a:solidFill>
              </a:rPr>
              <a:t>neighborhood </a:t>
            </a:r>
            <a:r>
              <a:rPr lang="en-US" sz="2000" dirty="0">
                <a:solidFill>
                  <a:schemeClr val="bg2">
                    <a:lumMod val="25000"/>
                  </a:schemeClr>
                </a:solidFill>
              </a:rPr>
              <a:t>of user x)</a:t>
            </a:r>
            <a:endParaRPr lang="fr-FR" sz="2000" dirty="0">
              <a:solidFill>
                <a:schemeClr val="bg2">
                  <a:lumMod val="25000"/>
                </a:schemeClr>
              </a:solidFill>
            </a:endParaRPr>
          </a:p>
        </p:txBody>
      </p:sp>
      <p:sp>
        <p:nvSpPr>
          <p:cNvPr id="17" name="Oval 16"/>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402962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647999"/>
            <a:ext cx="10261299" cy="382311"/>
          </a:xfrm>
        </p:spPr>
        <p:txBody>
          <a:bodyPr/>
          <a:lstStyle/>
          <a:p>
            <a:r>
              <a:rPr lang="en-US" sz="2000" b="1" dirty="0"/>
              <a:t>The table below shows a set of users and </a:t>
            </a:r>
            <a:r>
              <a:rPr lang="en-US" sz="2000" b="1" dirty="0" smtClean="0"/>
              <a:t>their a </a:t>
            </a:r>
            <a:r>
              <a:rPr lang="en-US" sz="2000" b="1" dirty="0"/>
              <a:t>rates to a set of products (A,B,C,D)</a:t>
            </a:r>
            <a:endParaRPr lang="fr-FR" sz="2000" b="1" dirty="0"/>
          </a:p>
        </p:txBody>
      </p:sp>
      <p:sp>
        <p:nvSpPr>
          <p:cNvPr id="3" name="Slide Number Placeholder 2"/>
          <p:cNvSpPr>
            <a:spLocks noGrp="1"/>
          </p:cNvSpPr>
          <p:nvPr>
            <p:ph type="sldNum" sz="quarter" idx="11"/>
          </p:nvPr>
        </p:nvSpPr>
        <p:spPr/>
        <p:txBody>
          <a:bodyPr/>
          <a:lstStyle/>
          <a:p>
            <a:fld id="{058DB212-BFA2-403F-85EF-DFD3FF6D973A}" type="slidenum">
              <a:rPr lang="en-US" noProof="0" smtClean="0"/>
              <a:t>13</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43661043"/>
              </p:ext>
            </p:extLst>
          </p:nvPr>
        </p:nvGraphicFramePr>
        <p:xfrm>
          <a:off x="1774422" y="1312094"/>
          <a:ext cx="8128002" cy="22250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r>
              <a:tr h="370840">
                <a:tc>
                  <a:txBody>
                    <a:bodyPr/>
                    <a:lstStyle/>
                    <a:p>
                      <a:r>
                        <a:rPr lang="fr-FR" dirty="0" smtClean="0"/>
                        <a:t>User 1</a:t>
                      </a:r>
                      <a:endParaRPr lang="fr-FR" dirty="0"/>
                    </a:p>
                  </a:txBody>
                  <a:tcPr/>
                </a:tc>
                <a:tc>
                  <a:txBody>
                    <a:bodyPr/>
                    <a:lstStyle/>
                    <a:p>
                      <a:r>
                        <a:rPr lang="fr-FR" dirty="0" smtClean="0"/>
                        <a:t>4</a:t>
                      </a:r>
                      <a:endParaRPr lang="fr-FR" dirty="0"/>
                    </a:p>
                  </a:txBody>
                  <a:tcPr/>
                </a:tc>
                <a:tc>
                  <a:txBody>
                    <a:bodyPr/>
                    <a:lstStyle/>
                    <a:p>
                      <a:endParaRPr lang="fr-FR"/>
                    </a:p>
                  </a:txBody>
                  <a:tcPr/>
                </a:tc>
                <a:tc>
                  <a:txBody>
                    <a:bodyPr/>
                    <a:lstStyle/>
                    <a:p>
                      <a:r>
                        <a:rPr lang="fr-FR" dirty="0" smtClean="0"/>
                        <a:t>3</a:t>
                      </a:r>
                      <a:endParaRPr lang="fr-FR" dirty="0"/>
                    </a:p>
                  </a:txBody>
                  <a:tcPr/>
                </a:tc>
                <a:tc>
                  <a:txBody>
                    <a:bodyPr/>
                    <a:lstStyle/>
                    <a:p>
                      <a:endParaRPr lang="fr-FR" dirty="0"/>
                    </a:p>
                  </a:txBody>
                  <a:tcPr/>
                </a:tc>
                <a:tc>
                  <a:txBody>
                    <a:bodyPr/>
                    <a:lstStyle/>
                    <a:p>
                      <a:endParaRPr lang="fr-F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2</a:t>
                      </a:r>
                    </a:p>
                  </a:txBody>
                  <a:tcPr/>
                </a:tc>
                <a:tc>
                  <a:txBody>
                    <a:bodyPr/>
                    <a:lstStyle/>
                    <a:p>
                      <a:r>
                        <a:rPr lang="fr-FR" dirty="0" smtClean="0"/>
                        <a:t>5</a:t>
                      </a:r>
                      <a:endParaRPr lang="fr-FR" dirty="0"/>
                    </a:p>
                  </a:txBody>
                  <a:tcPr/>
                </a:tc>
                <a:tc>
                  <a:txBody>
                    <a:bodyPr/>
                    <a:lstStyle/>
                    <a:p>
                      <a:r>
                        <a:rPr lang="fr-FR" dirty="0" smtClean="0"/>
                        <a:t>4</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1</a:t>
                      </a:r>
                      <a:endParaRPr lang="fr-F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3</a:t>
                      </a:r>
                    </a:p>
                  </a:txBody>
                  <a:tcPr/>
                </a:tc>
                <a:tc>
                  <a:txBody>
                    <a:bodyPr/>
                    <a:lstStyle/>
                    <a:p>
                      <a:endParaRPr lang="fr-FR" dirty="0"/>
                    </a:p>
                  </a:txBody>
                  <a:tcPr/>
                </a:tc>
                <a:tc>
                  <a:txBody>
                    <a:bodyPr/>
                    <a:lstStyle/>
                    <a:p>
                      <a:endParaRPr lang="fr-FR"/>
                    </a:p>
                  </a:txBody>
                  <a:tcPr/>
                </a:tc>
                <a:tc>
                  <a:txBody>
                    <a:bodyPr/>
                    <a:lstStyle/>
                    <a:p>
                      <a:r>
                        <a:rPr lang="fr-FR" dirty="0" smtClean="0"/>
                        <a:t>5</a:t>
                      </a:r>
                      <a:endParaRPr lang="fr-FR" dirty="0"/>
                    </a:p>
                  </a:txBody>
                  <a:tcPr/>
                </a:tc>
                <a:tc>
                  <a:txBody>
                    <a:bodyPr/>
                    <a:lstStyle/>
                    <a:p>
                      <a:r>
                        <a:rPr lang="fr-FR" dirty="0" smtClean="0"/>
                        <a:t>4</a:t>
                      </a:r>
                      <a:endParaRPr lang="fr-FR" dirty="0"/>
                    </a:p>
                  </a:txBody>
                  <a:tcPr/>
                </a:tc>
                <a:tc>
                  <a:txBody>
                    <a:bodyPr/>
                    <a:lstStyle/>
                    <a:p>
                      <a:r>
                        <a:rPr lang="fr-FR" dirty="0" smtClean="0"/>
                        <a:t>3</a:t>
                      </a:r>
                      <a:endParaRPr lang="fr-F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4</a:t>
                      </a:r>
                    </a:p>
                  </a:txBody>
                  <a:tcPr/>
                </a:tc>
                <a:tc>
                  <a:txBody>
                    <a:bodyPr/>
                    <a:lstStyle/>
                    <a:p>
                      <a:r>
                        <a:rPr lang="fr-FR" dirty="0" smtClean="0"/>
                        <a:t>3</a:t>
                      </a:r>
                      <a:endParaRPr lang="fr-FR" dirty="0"/>
                    </a:p>
                  </a:txBody>
                  <a:tcPr/>
                </a:tc>
                <a:tc>
                  <a:txBody>
                    <a:bodyPr/>
                    <a:lstStyle/>
                    <a:p>
                      <a:r>
                        <a:rPr lang="fr-FR" dirty="0" smtClean="0"/>
                        <a:t>2</a:t>
                      </a:r>
                      <a:endParaRPr lang="fr-FR" dirty="0"/>
                    </a:p>
                  </a:txBody>
                  <a:tcPr/>
                </a:tc>
                <a:tc>
                  <a:txBody>
                    <a:bodyPr/>
                    <a:lstStyle/>
                    <a:p>
                      <a:endParaRPr lang="fr-FR"/>
                    </a:p>
                  </a:txBody>
                  <a:tcPr/>
                </a:tc>
                <a:tc>
                  <a:txBody>
                    <a:bodyPr/>
                    <a:lstStyle/>
                    <a:p>
                      <a:r>
                        <a:rPr lang="fr-FR" dirty="0" smtClean="0"/>
                        <a:t>3</a:t>
                      </a:r>
                      <a:endParaRPr lang="fr-FR" dirty="0"/>
                    </a:p>
                  </a:txBody>
                  <a:tcPr/>
                </a:tc>
                <a:tc>
                  <a:txBody>
                    <a:bodyPr/>
                    <a:lstStyle/>
                    <a:p>
                      <a:endParaRPr lang="fr-F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5</a:t>
                      </a:r>
                    </a:p>
                  </a:txBody>
                  <a:tcPr/>
                </a:tc>
                <a:tc>
                  <a:txBody>
                    <a:bodyPr/>
                    <a:lstStyle/>
                    <a:p>
                      <a:endParaRPr lang="fr-FR"/>
                    </a:p>
                  </a:txBody>
                  <a:tcPr/>
                </a:tc>
                <a:tc>
                  <a:txBody>
                    <a:bodyPr/>
                    <a:lstStyle/>
                    <a:p>
                      <a:r>
                        <a:rPr lang="fr-FR" dirty="0" smtClean="0"/>
                        <a:t>4</a:t>
                      </a:r>
                      <a:endParaRPr lang="fr-FR" dirty="0"/>
                    </a:p>
                  </a:txBody>
                  <a:tcPr/>
                </a:tc>
                <a:tc>
                  <a:txBody>
                    <a:bodyPr/>
                    <a:lstStyle/>
                    <a:p>
                      <a:endParaRPr lang="fr-FR" dirty="0"/>
                    </a:p>
                  </a:txBody>
                  <a:tcPr/>
                </a:tc>
                <a:tc>
                  <a:txBody>
                    <a:bodyPr/>
                    <a:lstStyle/>
                    <a:p>
                      <a:endParaRPr lang="fr-FR"/>
                    </a:p>
                  </a:txBody>
                  <a:tcPr/>
                </a:tc>
                <a:tc>
                  <a:txBody>
                    <a:bodyPr/>
                    <a:lstStyle/>
                    <a:p>
                      <a:r>
                        <a:rPr lang="fr-FR" dirty="0" smtClean="0"/>
                        <a:t>2</a:t>
                      </a:r>
                      <a:endParaRPr lang="fr-FR" dirty="0"/>
                    </a:p>
                  </a:txBody>
                  <a:tcPr/>
                </a:tc>
              </a:tr>
            </a:tbl>
          </a:graphicData>
        </a:graphic>
      </p:graphicFrame>
      <p:sp>
        <p:nvSpPr>
          <p:cNvPr id="6" name="Title 1"/>
          <p:cNvSpPr txBox="1">
            <a:spLocks/>
          </p:cNvSpPr>
          <p:nvPr/>
        </p:nvSpPr>
        <p:spPr>
          <a:xfrm>
            <a:off x="648000" y="3723903"/>
            <a:ext cx="10261299" cy="38231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pPr marL="342900" indent="-342900">
              <a:buFont typeface="Arial" panose="020B0604020202020204" pitchFamily="34" charset="0"/>
              <a:buChar char="•"/>
            </a:pPr>
            <a:r>
              <a:rPr lang="en-US" sz="2000" b="1" dirty="0" smtClean="0">
                <a:solidFill>
                  <a:schemeClr val="tx1"/>
                </a:solidFill>
              </a:rPr>
              <a:t>After </a:t>
            </a:r>
            <a:r>
              <a:rPr lang="en-US" sz="2000" b="1" dirty="0" err="1" smtClean="0">
                <a:solidFill>
                  <a:schemeClr val="tx1"/>
                </a:solidFill>
              </a:rPr>
              <a:t>normalisation</a:t>
            </a:r>
            <a:endParaRPr lang="fr-FR" sz="20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32009708"/>
              </p:ext>
            </p:extLst>
          </p:nvPr>
        </p:nvGraphicFramePr>
        <p:xfrm>
          <a:off x="1814557" y="4215191"/>
          <a:ext cx="8128002" cy="22250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r>
              <a:tr h="370840">
                <a:tc>
                  <a:txBody>
                    <a:bodyPr/>
                    <a:lstStyle/>
                    <a:p>
                      <a:r>
                        <a:rPr lang="fr-FR" dirty="0" smtClean="0"/>
                        <a:t>User 1</a:t>
                      </a:r>
                      <a:endParaRPr lang="fr-FR" dirty="0"/>
                    </a:p>
                  </a:txBody>
                  <a:tcPr/>
                </a:tc>
                <a:tc>
                  <a:txBody>
                    <a:bodyPr/>
                    <a:lstStyle/>
                    <a:p>
                      <a:r>
                        <a:rPr lang="fr-FR" dirty="0" smtClean="0"/>
                        <a:t>0,5</a:t>
                      </a:r>
                      <a:endParaRPr lang="fr-FR" dirty="0"/>
                    </a:p>
                  </a:txBody>
                  <a:tcPr/>
                </a:tc>
                <a:tc>
                  <a:txBody>
                    <a:bodyPr/>
                    <a:lstStyle/>
                    <a:p>
                      <a:endParaRPr lang="fr-FR"/>
                    </a:p>
                  </a:txBody>
                  <a:tcPr/>
                </a:tc>
                <a:tc>
                  <a:txBody>
                    <a:bodyPr/>
                    <a:lstStyle/>
                    <a:p>
                      <a:r>
                        <a:rPr lang="fr-FR" dirty="0" smtClean="0"/>
                        <a:t>-0,5</a:t>
                      </a:r>
                      <a:endParaRPr lang="fr-FR" dirty="0"/>
                    </a:p>
                  </a:txBody>
                  <a:tcPr/>
                </a:tc>
                <a:tc>
                  <a:txBody>
                    <a:bodyPr/>
                    <a:lstStyle/>
                    <a:p>
                      <a:endParaRPr lang="fr-FR" dirty="0"/>
                    </a:p>
                  </a:txBody>
                  <a:tcPr/>
                </a:tc>
                <a:tc>
                  <a:txBody>
                    <a:bodyPr/>
                    <a:lstStyle/>
                    <a:p>
                      <a:endParaRPr lang="fr-F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2</a:t>
                      </a:r>
                    </a:p>
                  </a:txBody>
                  <a:tcPr/>
                </a:tc>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-2</a:t>
                      </a:r>
                      <a:endParaRPr lang="fr-F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3</a:t>
                      </a:r>
                    </a:p>
                  </a:txBody>
                  <a:tcPr/>
                </a:tc>
                <a:tc>
                  <a:txBody>
                    <a:bodyPr/>
                    <a:lstStyle/>
                    <a:p>
                      <a:endParaRPr lang="fr-FR" dirty="0"/>
                    </a:p>
                  </a:txBody>
                  <a:tcPr/>
                </a:tc>
                <a:tc>
                  <a:txBody>
                    <a:bodyPr/>
                    <a:lstStyle/>
                    <a:p>
                      <a:endParaRPr lang="fr-FR"/>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4</a:t>
                      </a:r>
                    </a:p>
                  </a:txBody>
                  <a:tcPr/>
                </a:tc>
                <a:tc>
                  <a:txBody>
                    <a:bodyPr/>
                    <a:lstStyle/>
                    <a:p>
                      <a:r>
                        <a:rPr lang="fr-FR" dirty="0" smtClean="0"/>
                        <a:t>0,39</a:t>
                      </a:r>
                      <a:endParaRPr lang="fr-FR" dirty="0"/>
                    </a:p>
                  </a:txBody>
                  <a:tcPr/>
                </a:tc>
                <a:tc>
                  <a:txBody>
                    <a:bodyPr/>
                    <a:lstStyle/>
                    <a:p>
                      <a:r>
                        <a:rPr lang="fr-FR" dirty="0" smtClean="0"/>
                        <a:t>-0,72</a:t>
                      </a:r>
                      <a:endParaRPr lang="fr-FR" dirty="0"/>
                    </a:p>
                  </a:txBody>
                  <a:tcPr/>
                </a:tc>
                <a:tc>
                  <a:txBody>
                    <a:bodyPr/>
                    <a:lstStyle/>
                    <a:p>
                      <a:endParaRPr lang="fr-FR"/>
                    </a:p>
                  </a:txBody>
                  <a:tcPr/>
                </a:tc>
                <a:tc>
                  <a:txBody>
                    <a:bodyPr/>
                    <a:lstStyle/>
                    <a:p>
                      <a:r>
                        <a:rPr lang="fr-FR" dirty="0" smtClean="0"/>
                        <a:t>0,33</a:t>
                      </a:r>
                      <a:endParaRPr lang="fr-FR" dirty="0"/>
                    </a:p>
                  </a:txBody>
                  <a:tcPr/>
                </a:tc>
                <a:tc>
                  <a:txBody>
                    <a:bodyPr/>
                    <a:lstStyle/>
                    <a:p>
                      <a:endParaRPr lang="fr-F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User 5</a:t>
                      </a:r>
                    </a:p>
                  </a:txBody>
                  <a:tcPr/>
                </a:tc>
                <a:tc>
                  <a:txBody>
                    <a:bodyPr/>
                    <a:lstStyle/>
                    <a:p>
                      <a:endParaRPr lang="fr-FR"/>
                    </a:p>
                  </a:txBody>
                  <a:tcPr/>
                </a:tc>
                <a:tc>
                  <a:txBody>
                    <a:bodyPr/>
                    <a:lstStyle/>
                    <a:p>
                      <a:r>
                        <a:rPr lang="fr-FR" dirty="0" smtClean="0"/>
                        <a:t>1</a:t>
                      </a:r>
                      <a:endParaRPr lang="fr-FR" dirty="0"/>
                    </a:p>
                  </a:txBody>
                  <a:tcPr/>
                </a:tc>
                <a:tc>
                  <a:txBody>
                    <a:bodyPr/>
                    <a:lstStyle/>
                    <a:p>
                      <a:endParaRPr lang="fr-FR" dirty="0"/>
                    </a:p>
                  </a:txBody>
                  <a:tcPr/>
                </a:tc>
                <a:tc>
                  <a:txBody>
                    <a:bodyPr/>
                    <a:lstStyle/>
                    <a:p>
                      <a:endParaRPr lang="fr-FR"/>
                    </a:p>
                  </a:txBody>
                  <a:tcPr/>
                </a:tc>
                <a:tc>
                  <a:txBody>
                    <a:bodyPr/>
                    <a:lstStyle/>
                    <a:p>
                      <a:r>
                        <a:rPr lang="fr-FR" dirty="0" smtClean="0"/>
                        <a:t>-1</a:t>
                      </a:r>
                      <a:endParaRPr lang="fr-FR" dirty="0"/>
                    </a:p>
                  </a:txBody>
                  <a:tcPr/>
                </a:tc>
              </a:tr>
            </a:tbl>
          </a:graphicData>
        </a:graphic>
      </p:graphicFrame>
      <p:sp>
        <p:nvSpPr>
          <p:cNvPr id="9" name="Oval 8"/>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870035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515154" y="385674"/>
            <a:ext cx="6310647" cy="794434"/>
          </a:xfrm>
        </p:spPr>
        <p:txBody>
          <a:bodyPr/>
          <a:lstStyle/>
          <a:p>
            <a:r>
              <a:rPr lang="en-US" sz="4500" dirty="0" smtClean="0">
                <a:solidFill>
                  <a:srgbClr val="FD0353"/>
                </a:solidFill>
              </a:rPr>
              <a:t>Recommendation System</a:t>
            </a:r>
            <a:endParaRPr lang="en-US" sz="4500" dirty="0">
              <a:solidFill>
                <a:srgbClr val="FD0353"/>
              </a:solidFill>
            </a:endParaRP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14</a:t>
            </a:fld>
            <a:endParaRPr lang="en-US" dirty="0"/>
          </a:p>
        </p:txBody>
      </p:sp>
      <p:sp>
        <p:nvSpPr>
          <p:cNvPr id="11" name="Rectangle 10"/>
          <p:cNvSpPr/>
          <p:nvPr/>
        </p:nvSpPr>
        <p:spPr>
          <a:xfrm>
            <a:off x="772732" y="1058472"/>
            <a:ext cx="8422783" cy="400110"/>
          </a:xfrm>
          <a:prstGeom prst="rect">
            <a:avLst/>
          </a:prstGeom>
        </p:spPr>
        <p:txBody>
          <a:bodyPr wrap="square">
            <a:spAutoFit/>
          </a:bodyPr>
          <a:lstStyle/>
          <a:p>
            <a:r>
              <a:rPr lang="en-US" sz="2000" b="1" dirty="0" smtClean="0"/>
              <a:t>Similarities calculating :</a:t>
            </a:r>
            <a:endParaRPr lang="fr-FR" sz="2000" b="1" dirty="0"/>
          </a:p>
        </p:txBody>
      </p:sp>
      <p:sp>
        <p:nvSpPr>
          <p:cNvPr id="3" name="Rectangle 2"/>
          <p:cNvSpPr/>
          <p:nvPr/>
        </p:nvSpPr>
        <p:spPr>
          <a:xfrm>
            <a:off x="1611099" y="1452364"/>
            <a:ext cx="8729393" cy="1261884"/>
          </a:xfrm>
          <a:prstGeom prst="rect">
            <a:avLst/>
          </a:prstGeom>
        </p:spPr>
        <p:txBody>
          <a:bodyPr wrap="square">
            <a:spAutoFit/>
          </a:bodyPr>
          <a:lstStyle/>
          <a:p>
            <a:r>
              <a:rPr lang="en-US" sz="1900" dirty="0" smtClean="0"/>
              <a:t> </a:t>
            </a:r>
            <a:r>
              <a:rPr lang="en-US" sz="1900" dirty="0" err="1" smtClean="0"/>
              <a:t>Sim</a:t>
            </a:r>
            <a:r>
              <a:rPr lang="en-US" sz="1900" dirty="0" smtClean="0"/>
              <a:t>(u1,u2</a:t>
            </a:r>
            <a:r>
              <a:rPr lang="en-US" sz="1900" dirty="0"/>
              <a:t>) = 1.58 </a:t>
            </a:r>
            <a:endParaRPr lang="en-US" sz="1900" dirty="0" smtClean="0"/>
          </a:p>
          <a:p>
            <a:r>
              <a:rPr lang="en-US" sz="1900" dirty="0" smtClean="0"/>
              <a:t> </a:t>
            </a:r>
            <a:r>
              <a:rPr lang="en-US" sz="1900" dirty="0" err="1"/>
              <a:t>Sim</a:t>
            </a:r>
            <a:r>
              <a:rPr lang="en-US" sz="1900" dirty="0"/>
              <a:t>(u1,u3) = 1.5 </a:t>
            </a:r>
            <a:endParaRPr lang="en-US" sz="1900" dirty="0" smtClean="0"/>
          </a:p>
          <a:p>
            <a:r>
              <a:rPr lang="en-US" sz="1900" dirty="0" smtClean="0"/>
              <a:t> </a:t>
            </a:r>
            <a:r>
              <a:rPr lang="en-US" sz="1900" dirty="0" err="1"/>
              <a:t>Sim</a:t>
            </a:r>
            <a:r>
              <a:rPr lang="en-US" sz="1900" dirty="0"/>
              <a:t>(u1,u4) = 0.11 </a:t>
            </a:r>
            <a:endParaRPr lang="en-US" sz="1900" dirty="0" smtClean="0"/>
          </a:p>
          <a:p>
            <a:r>
              <a:rPr lang="en-US" sz="1900" dirty="0" smtClean="0"/>
              <a:t> </a:t>
            </a:r>
            <a:r>
              <a:rPr lang="en-US" sz="1900" dirty="0" err="1"/>
              <a:t>Sim</a:t>
            </a:r>
            <a:r>
              <a:rPr lang="en-US" sz="1900" dirty="0"/>
              <a:t>(u1,u5) = 0 ( this is clear because this user and user 1 have no common rate )</a:t>
            </a:r>
            <a:endParaRPr lang="fr-FR" sz="1900" dirty="0"/>
          </a:p>
        </p:txBody>
      </p:sp>
      <p:sp>
        <p:nvSpPr>
          <p:cNvPr id="6" name="Rectangle 5"/>
          <p:cNvSpPr/>
          <p:nvPr/>
        </p:nvSpPr>
        <p:spPr>
          <a:xfrm>
            <a:off x="772731" y="2755933"/>
            <a:ext cx="8422783" cy="400110"/>
          </a:xfrm>
          <a:prstGeom prst="rect">
            <a:avLst/>
          </a:prstGeom>
        </p:spPr>
        <p:txBody>
          <a:bodyPr wrap="square">
            <a:spAutoFit/>
          </a:bodyPr>
          <a:lstStyle/>
          <a:p>
            <a:r>
              <a:rPr lang="en-US" sz="2000" b="1" dirty="0" smtClean="0"/>
              <a:t>Predicted rates calculating :</a:t>
            </a:r>
            <a:endParaRPr lang="fr-FR" sz="2000" b="1" dirty="0"/>
          </a:p>
        </p:txBody>
      </p:sp>
      <p:sp>
        <p:nvSpPr>
          <p:cNvPr id="4" name="Rectangle 3"/>
          <p:cNvSpPr/>
          <p:nvPr/>
        </p:nvSpPr>
        <p:spPr>
          <a:xfrm>
            <a:off x="1611099" y="3183624"/>
            <a:ext cx="6096000" cy="984885"/>
          </a:xfrm>
          <a:prstGeom prst="rect">
            <a:avLst/>
          </a:prstGeom>
        </p:spPr>
        <p:txBody>
          <a:bodyPr>
            <a:spAutoFit/>
          </a:bodyPr>
          <a:lstStyle/>
          <a:p>
            <a:r>
              <a:rPr lang="en-US" sz="1900" dirty="0" err="1" smtClean="0"/>
              <a:t>R</a:t>
            </a:r>
            <a:r>
              <a:rPr lang="en-US" dirty="0" err="1"/>
              <a:t>b</a:t>
            </a:r>
            <a:r>
              <a:rPr lang="en-US" sz="1900" dirty="0" smtClean="0"/>
              <a:t> </a:t>
            </a:r>
            <a:r>
              <a:rPr lang="en-US" sz="1900" dirty="0"/>
              <a:t>= 1.89 (predicted rate of user 1 to product B) </a:t>
            </a:r>
            <a:endParaRPr lang="en-US" sz="1900" dirty="0" smtClean="0"/>
          </a:p>
          <a:p>
            <a:r>
              <a:rPr lang="en-US" sz="1900" dirty="0" smtClean="0"/>
              <a:t> R</a:t>
            </a:r>
            <a:r>
              <a:rPr lang="en-US" dirty="0" smtClean="0"/>
              <a:t>d</a:t>
            </a:r>
            <a:r>
              <a:rPr lang="en-US" sz="1900" dirty="0" smtClean="0"/>
              <a:t> </a:t>
            </a:r>
            <a:r>
              <a:rPr lang="en-US" sz="1900" dirty="0"/>
              <a:t>= 0.33 (predicted rate of user 1 to product D</a:t>
            </a:r>
            <a:r>
              <a:rPr lang="en-US" sz="1900" dirty="0" smtClean="0"/>
              <a:t>)</a:t>
            </a:r>
          </a:p>
          <a:p>
            <a:r>
              <a:rPr lang="en-US" sz="1900" dirty="0" smtClean="0"/>
              <a:t> </a:t>
            </a:r>
            <a:r>
              <a:rPr lang="en-US" sz="1900" dirty="0"/>
              <a:t>R</a:t>
            </a:r>
            <a:r>
              <a:rPr lang="en-US" dirty="0" smtClean="0"/>
              <a:t>e</a:t>
            </a:r>
            <a:r>
              <a:rPr lang="en-US" sz="1900" dirty="0" smtClean="0"/>
              <a:t> </a:t>
            </a:r>
            <a:r>
              <a:rPr lang="en-US" sz="1900" dirty="0"/>
              <a:t>= -1.51 (predicted rate of user 1 to product E)</a:t>
            </a:r>
            <a:endParaRPr lang="fr-FR" sz="1900" dirty="0"/>
          </a:p>
        </p:txBody>
      </p:sp>
      <p:sp>
        <p:nvSpPr>
          <p:cNvPr id="7" name="Rectangle 6"/>
          <p:cNvSpPr/>
          <p:nvPr/>
        </p:nvSpPr>
        <p:spPr>
          <a:xfrm>
            <a:off x="772731" y="4153120"/>
            <a:ext cx="10251582" cy="677108"/>
          </a:xfrm>
          <a:prstGeom prst="rect">
            <a:avLst/>
          </a:prstGeom>
        </p:spPr>
        <p:txBody>
          <a:bodyPr wrap="square">
            <a:spAutoFit/>
          </a:bodyPr>
          <a:lstStyle/>
          <a:p>
            <a:r>
              <a:rPr lang="en-US" sz="1900" dirty="0"/>
              <a:t>After predicting the missing rates, our system will only recommend products whose rate is high than </a:t>
            </a:r>
            <a:r>
              <a:rPr lang="en-US" sz="1900" dirty="0" smtClean="0"/>
              <a:t>0</a:t>
            </a:r>
          </a:p>
          <a:p>
            <a:r>
              <a:rPr lang="en-US" sz="1900" dirty="0"/>
              <a:t>Hence the predicted products for the user 1 are B and D.</a:t>
            </a:r>
            <a:endParaRPr lang="fr-FR" sz="1900" dirty="0"/>
          </a:p>
        </p:txBody>
      </p:sp>
      <p:sp>
        <p:nvSpPr>
          <p:cNvPr id="8" name="Rectangle 7"/>
          <p:cNvSpPr/>
          <p:nvPr/>
        </p:nvSpPr>
        <p:spPr>
          <a:xfrm>
            <a:off x="772731" y="4814840"/>
            <a:ext cx="7096751" cy="369332"/>
          </a:xfrm>
          <a:prstGeom prst="rect">
            <a:avLst/>
          </a:prstGeom>
        </p:spPr>
        <p:txBody>
          <a:bodyPr wrap="none">
            <a:spAutoFit/>
          </a:bodyPr>
          <a:lstStyle/>
          <a:p>
            <a:r>
              <a:rPr lang="en-US" b="1" dirty="0" smtClean="0"/>
              <a:t>What about non registered and new users (cold start problem) ?</a:t>
            </a:r>
            <a:endParaRPr lang="fr-FR" b="1" dirty="0"/>
          </a:p>
        </p:txBody>
      </p:sp>
      <p:sp>
        <p:nvSpPr>
          <p:cNvPr id="9" name="Rectangle 8"/>
          <p:cNvSpPr/>
          <p:nvPr/>
        </p:nvSpPr>
        <p:spPr>
          <a:xfrm>
            <a:off x="772731" y="5337247"/>
            <a:ext cx="10534920" cy="969496"/>
          </a:xfrm>
          <a:prstGeom prst="rect">
            <a:avLst/>
          </a:prstGeom>
        </p:spPr>
        <p:txBody>
          <a:bodyPr wrap="square">
            <a:spAutoFit/>
          </a:bodyPr>
          <a:lstStyle/>
          <a:p>
            <a:r>
              <a:rPr lang="en-US" sz="1900" dirty="0"/>
              <a:t>the “cold start” simply means that the </a:t>
            </a:r>
            <a:r>
              <a:rPr lang="en-US" sz="1900" dirty="0" smtClean="0"/>
              <a:t>circumstances </a:t>
            </a:r>
            <a:r>
              <a:rPr lang="en-US" sz="1900" dirty="0"/>
              <a:t>are not yet optimal for the engine to provide the best possible results. a</a:t>
            </a:r>
            <a:r>
              <a:rPr lang="en-US" sz="1900" dirty="0" smtClean="0"/>
              <a:t>nd </a:t>
            </a:r>
            <a:r>
              <a:rPr lang="en-US" sz="1900" dirty="0"/>
              <a:t>solution is to recommend the most </a:t>
            </a:r>
            <a:r>
              <a:rPr lang="en-US" sz="1900" dirty="0" smtClean="0"/>
              <a:t>popular </a:t>
            </a:r>
            <a:r>
              <a:rPr lang="en-US" sz="1900" dirty="0"/>
              <a:t>products or the most </a:t>
            </a:r>
            <a:r>
              <a:rPr lang="en-US" sz="1900" dirty="0" err="1"/>
              <a:t>selled</a:t>
            </a:r>
            <a:r>
              <a:rPr lang="en-US" sz="1900" dirty="0"/>
              <a:t> </a:t>
            </a:r>
            <a:r>
              <a:rPr lang="en-US" sz="1900" dirty="0" smtClean="0"/>
              <a:t>products Until </a:t>
            </a:r>
            <a:r>
              <a:rPr lang="en-US" sz="1900" dirty="0"/>
              <a:t>the circumstances are optimal to start recommending products</a:t>
            </a:r>
          </a:p>
        </p:txBody>
      </p:sp>
      <p:sp>
        <p:nvSpPr>
          <p:cNvPr id="12" name="Oval 11"/>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62307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4"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358664" y="372107"/>
            <a:ext cx="5438774" cy="776679"/>
          </a:xfrm>
        </p:spPr>
        <p:txBody>
          <a:bodyPr/>
          <a:lstStyle/>
          <a:p>
            <a:r>
              <a:rPr lang="en-US" dirty="0" smtClean="0">
                <a:solidFill>
                  <a:srgbClr val="FD0353"/>
                </a:solidFill>
                <a:effectLst>
                  <a:outerShdw blurRad="38100" dist="38100" dir="2700000" algn="tl">
                    <a:srgbClr val="000000">
                      <a:alpha val="43137"/>
                    </a:srgbClr>
                  </a:outerShdw>
                </a:effectLst>
              </a:rPr>
              <a:t>Applicatio</a:t>
            </a:r>
            <a:r>
              <a:rPr lang="en-US" dirty="0">
                <a:solidFill>
                  <a:srgbClr val="FD0353"/>
                </a:solidFill>
                <a:effectLst>
                  <a:outerShdw blurRad="38100" dist="38100" dir="2700000" algn="tl">
                    <a:srgbClr val="000000">
                      <a:alpha val="43137"/>
                    </a:srgbClr>
                  </a:outerShdw>
                </a:effectLst>
              </a:rPr>
              <a:t>n</a:t>
            </a:r>
            <a:endParaRPr lang="en-US" dirty="0">
              <a:solidFill>
                <a:srgbClr val="FD0353"/>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15</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358664" y="2140359"/>
            <a:ext cx="3187954" cy="3388311"/>
          </a:xfrm>
          <a:effectLst>
            <a:outerShdw blurRad="355600" dist="50800" dir="13500000" sx="103000" sy="103000" algn="br" rotWithShape="0">
              <a:schemeClr val="tx1">
                <a:lumMod val="65000"/>
                <a:lumOff val="35000"/>
                <a:alpha val="37000"/>
              </a:schemeClr>
            </a:outerShdw>
            <a:reflection blurRad="38100" stA="49000" endPos="25000" dir="5400000" sy="-100000" algn="bl" rotWithShape="0"/>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1195190" y="1408475"/>
            <a:ext cx="1882861" cy="446083"/>
          </a:xfrm>
        </p:spPr>
        <p:txBody>
          <a:bodyPr/>
          <a:lstStyle/>
          <a:p>
            <a:r>
              <a:rPr lang="fr-FR" b="1" dirty="0" smtClean="0"/>
              <a:t>Admin View </a:t>
            </a:r>
            <a:endParaRPr lang="fr-FR" b="1" dirty="0"/>
          </a:p>
        </p:txBody>
      </p:sp>
      <p:sp>
        <p:nvSpPr>
          <p:cNvPr id="6" name="Right Arrow 5"/>
          <p:cNvSpPr/>
          <p:nvPr/>
        </p:nvSpPr>
        <p:spPr>
          <a:xfrm>
            <a:off x="3608394" y="3382653"/>
            <a:ext cx="757544" cy="451862"/>
          </a:xfrm>
          <a:prstGeom prst="righ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485" y="2140359"/>
            <a:ext cx="6895431" cy="3388311"/>
          </a:xfrm>
          <a:prstGeom prst="rect">
            <a:avLst/>
          </a:prstGeom>
          <a:solidFill>
            <a:schemeClr val="tx1">
              <a:lumMod val="75000"/>
              <a:lumOff val="25000"/>
            </a:schemeClr>
          </a:solidFill>
          <a:effectLst>
            <a:outerShdw blurRad="355600" dist="50800" dir="13500000" sx="103000" sy="103000" algn="br" rotWithShape="0">
              <a:schemeClr val="tx1">
                <a:lumMod val="65000"/>
                <a:lumOff val="35000"/>
                <a:alpha val="37000"/>
              </a:schemeClr>
            </a:outerShdw>
            <a:reflection blurRad="38100" stA="49000" endPos="25000" dir="5400000" sy="-100000" algn="bl" rotWithShape="0"/>
          </a:effectLst>
        </p:spPr>
      </p:pic>
    </p:spTree>
    <p:extLst>
      <p:ext uri="{BB962C8B-B14F-4D97-AF65-F5344CB8AC3E}">
        <p14:creationId xmlns:p14="http://schemas.microsoft.com/office/powerpoint/2010/main" val="289906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229875" y="130530"/>
            <a:ext cx="5438774" cy="776679"/>
          </a:xfrm>
        </p:spPr>
        <p:txBody>
          <a:bodyPr/>
          <a:lstStyle/>
          <a:p>
            <a:r>
              <a:rPr lang="en-US" dirty="0" smtClean="0">
                <a:solidFill>
                  <a:srgbClr val="FD0353"/>
                </a:solidFill>
                <a:effectLst>
                  <a:outerShdw blurRad="38100" dist="38100" dir="2700000" algn="tl">
                    <a:srgbClr val="000000">
                      <a:alpha val="43137"/>
                    </a:srgbClr>
                  </a:outerShdw>
                </a:effectLst>
              </a:rPr>
              <a:t>Applicatio</a:t>
            </a:r>
            <a:r>
              <a:rPr lang="en-US" dirty="0">
                <a:solidFill>
                  <a:srgbClr val="FD0353"/>
                </a:solidFill>
                <a:effectLst>
                  <a:outerShdw blurRad="38100" dist="38100" dir="2700000" algn="tl">
                    <a:srgbClr val="000000">
                      <a:alpha val="43137"/>
                    </a:srgbClr>
                  </a:outerShdw>
                </a:effectLst>
              </a:rPr>
              <a:t>n</a:t>
            </a:r>
            <a:endParaRPr lang="en-US" dirty="0">
              <a:solidFill>
                <a:srgbClr val="FD0353"/>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16</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976984" y="2558842"/>
            <a:ext cx="3723848" cy="3158352"/>
          </a:xfrm>
          <a:effectLst>
            <a:outerShdw blurRad="355600" dist="50800" dir="13500000" sx="103000" sy="103000" algn="br" rotWithShape="0">
              <a:schemeClr val="tx1">
                <a:lumMod val="65000"/>
                <a:lumOff val="35000"/>
                <a:alpha val="37000"/>
              </a:schemeClr>
            </a:outerShdw>
            <a:reflection blurRad="38100" stA="49000" endPos="25000" dir="5400000" sy="-100000" algn="bl" rotWithShape="0"/>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48215" y="1118803"/>
            <a:ext cx="1882861" cy="446083"/>
          </a:xfrm>
        </p:spPr>
        <p:txBody>
          <a:bodyPr/>
          <a:lstStyle/>
          <a:p>
            <a:r>
              <a:rPr lang="fr-FR" b="1" dirty="0" smtClean="0"/>
              <a:t>User View </a:t>
            </a:r>
            <a:endParaRPr lang="fr-FR" b="1" dirty="0"/>
          </a:p>
        </p:txBody>
      </p:sp>
      <p:pic>
        <p:nvPicPr>
          <p:cNvPr id="11"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040" y="1148786"/>
            <a:ext cx="3911334" cy="5058831"/>
          </a:xfrm>
          <a:prstGeom prst="rect">
            <a:avLst/>
          </a:prstGeom>
          <a:solidFill>
            <a:schemeClr val="tx1">
              <a:lumMod val="75000"/>
              <a:lumOff val="25000"/>
            </a:schemeClr>
          </a:solidFill>
          <a:effectLst>
            <a:outerShdw blurRad="355600" dist="50800" dir="13500000" sx="103000" sy="103000" algn="br" rotWithShape="0">
              <a:schemeClr val="tx1">
                <a:lumMod val="65000"/>
                <a:lumOff val="35000"/>
                <a:alpha val="37000"/>
              </a:schemeClr>
            </a:outerShdw>
            <a:reflection blurRad="38100" stA="49000" endPos="25000" dir="5400000" sy="-100000" algn="bl" rotWithShape="0"/>
          </a:effectLst>
        </p:spPr>
      </p:pic>
      <p:sp>
        <p:nvSpPr>
          <p:cNvPr id="12" name="Right Arrow 11"/>
          <p:cNvSpPr/>
          <p:nvPr/>
        </p:nvSpPr>
        <p:spPr>
          <a:xfrm>
            <a:off x="4979628" y="3047804"/>
            <a:ext cx="1635617" cy="274945"/>
          </a:xfrm>
          <a:prstGeom prst="righ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ight Arrow 12"/>
          <p:cNvSpPr/>
          <p:nvPr/>
        </p:nvSpPr>
        <p:spPr>
          <a:xfrm rot="10800000">
            <a:off x="4979628" y="4456090"/>
            <a:ext cx="1635617" cy="267890"/>
          </a:xfrm>
          <a:prstGeom prst="righ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229875" y="1578328"/>
            <a:ext cx="6096000" cy="646331"/>
          </a:xfrm>
          <a:prstGeom prst="rect">
            <a:avLst/>
          </a:prstGeom>
        </p:spPr>
        <p:txBody>
          <a:bodyPr>
            <a:spAutoFit/>
          </a:bodyPr>
          <a:lstStyle/>
          <a:p>
            <a:r>
              <a:rPr lang="en-US" dirty="0" smtClean="0"/>
              <a:t>This </a:t>
            </a:r>
            <a:r>
              <a:rPr lang="en-US" dirty="0"/>
              <a:t>is the user login interface which enables him to log in so that the system remembers the actions he has </a:t>
            </a:r>
            <a:r>
              <a:rPr lang="en-US" dirty="0" smtClean="0"/>
              <a:t>done</a:t>
            </a:r>
            <a:endParaRPr lang="en-US" dirty="0"/>
          </a:p>
        </p:txBody>
      </p:sp>
    </p:spTree>
    <p:extLst>
      <p:ext uri="{BB962C8B-B14F-4D97-AF65-F5344CB8AC3E}">
        <p14:creationId xmlns:p14="http://schemas.microsoft.com/office/powerpoint/2010/main" val="11799273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17</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871988" y="342346"/>
            <a:ext cx="8268235" cy="927921"/>
          </a:xfrm>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a:t>
            </a:r>
            <a:r>
              <a:rPr lang="fr-FR" sz="3000" b="1" dirty="0" err="1" smtClean="0">
                <a:solidFill>
                  <a:schemeClr val="tx1"/>
                </a:solidFill>
              </a:rPr>
              <a:t>View</a:t>
            </a:r>
            <a:r>
              <a:rPr lang="fr-FR" sz="3000" b="1" dirty="0" smtClean="0">
                <a:solidFill>
                  <a:schemeClr val="tx1"/>
                </a:solidFill>
              </a:rPr>
              <a:t> </a:t>
            </a:r>
            <a:endParaRPr lang="fr-FR" sz="3000" b="1" dirty="0">
              <a:solidFill>
                <a:schemeClr val="tx1"/>
              </a:solidFill>
            </a:endParaRPr>
          </a:p>
        </p:txBody>
      </p:sp>
      <p:sp>
        <p:nvSpPr>
          <p:cNvPr id="6" name="TextBox 5"/>
          <p:cNvSpPr txBox="1"/>
          <p:nvPr/>
        </p:nvSpPr>
        <p:spPr>
          <a:xfrm>
            <a:off x="84656" y="2777055"/>
            <a:ext cx="2088924"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Home Page :</a:t>
            </a:r>
            <a:endParaRPr lang="en-US" sz="2000" b="1" dirty="0">
              <a:solidFill>
                <a:schemeClr val="accent1"/>
              </a:solidFill>
              <a:latin typeface="Arial Black" panose="020B0A04020102020204" pitchFamily="34" charset="0"/>
            </a:endParaRPr>
          </a:p>
        </p:txBody>
      </p:sp>
      <p:pic>
        <p:nvPicPr>
          <p:cNvPr id="16"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987" y="1257388"/>
            <a:ext cx="8268235" cy="1719722"/>
          </a:xfrm>
          <a:prstGeom prst="rect">
            <a:avLst/>
          </a:prstGeom>
          <a:solidFill>
            <a:schemeClr val="tx1">
              <a:lumMod val="75000"/>
              <a:lumOff val="25000"/>
            </a:schemeClr>
          </a:solidFill>
          <a:effectLst/>
        </p:spPr>
      </p:pic>
      <p:pic>
        <p:nvPicPr>
          <p:cNvPr id="17" name="Picture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1987" y="3103809"/>
            <a:ext cx="8268235" cy="3754191"/>
          </a:xfrm>
          <a:prstGeom prst="rect">
            <a:avLst/>
          </a:prstGeom>
          <a:solidFill>
            <a:schemeClr val="tx1">
              <a:lumMod val="75000"/>
              <a:lumOff val="25000"/>
            </a:schemeClr>
          </a:solidFill>
          <a:effectLst/>
        </p:spPr>
      </p:pic>
      <p:sp>
        <p:nvSpPr>
          <p:cNvPr id="20" name="Bent-Up Arrow 19"/>
          <p:cNvSpPr/>
          <p:nvPr/>
        </p:nvSpPr>
        <p:spPr>
          <a:xfrm rot="5400000">
            <a:off x="1369328" y="2922231"/>
            <a:ext cx="343829" cy="1264675"/>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7550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18</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846232" y="247530"/>
            <a:ext cx="8003688" cy="3229765"/>
          </a:xfrm>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a:t>
            </a:r>
            <a:r>
              <a:rPr lang="fr-FR" sz="3000" b="1" dirty="0" err="1" smtClean="0">
                <a:solidFill>
                  <a:schemeClr val="tx1"/>
                </a:solidFill>
              </a:rPr>
              <a:t>View</a:t>
            </a:r>
            <a:r>
              <a:rPr lang="fr-FR" sz="3000" b="1" dirty="0" smtClean="0">
                <a:solidFill>
                  <a:schemeClr val="tx1"/>
                </a:solidFill>
              </a:rPr>
              <a:t> </a:t>
            </a:r>
            <a:endParaRPr lang="fr-FR" sz="3000" b="1" dirty="0">
              <a:solidFill>
                <a:schemeClr val="tx1"/>
              </a:solidFill>
            </a:endParaRPr>
          </a:p>
        </p:txBody>
      </p:sp>
      <p:sp>
        <p:nvSpPr>
          <p:cNvPr id="6" name="TextBox 5"/>
          <p:cNvSpPr txBox="1"/>
          <p:nvPr/>
        </p:nvSpPr>
        <p:spPr>
          <a:xfrm>
            <a:off x="84656" y="2777055"/>
            <a:ext cx="2088924"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Home Page :</a:t>
            </a:r>
            <a:endParaRPr lang="en-US" sz="2000" b="1" dirty="0">
              <a:solidFill>
                <a:schemeClr val="accent1"/>
              </a:solidFill>
              <a:latin typeface="Arial Black" panose="020B0A04020102020204" pitchFamily="34" charset="0"/>
            </a:endParaRPr>
          </a:p>
        </p:txBody>
      </p:sp>
      <p:pic>
        <p:nvPicPr>
          <p:cNvPr id="11"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232" y="3612343"/>
            <a:ext cx="8003688" cy="3245657"/>
          </a:xfrm>
          <a:prstGeom prst="rect">
            <a:avLst/>
          </a:prstGeom>
          <a:solidFill>
            <a:schemeClr val="tx1">
              <a:lumMod val="75000"/>
              <a:lumOff val="25000"/>
            </a:schemeClr>
          </a:solidFill>
          <a:effectLst/>
        </p:spPr>
      </p:pic>
      <p:sp>
        <p:nvSpPr>
          <p:cNvPr id="13" name="Bent-Up Arrow 12"/>
          <p:cNvSpPr/>
          <p:nvPr/>
        </p:nvSpPr>
        <p:spPr>
          <a:xfrm rot="5400000">
            <a:off x="1275891" y="3027421"/>
            <a:ext cx="352402" cy="1191297"/>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2933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19</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597406" y="1545556"/>
            <a:ext cx="8949135" cy="4382530"/>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View </a:t>
            </a:r>
            <a:endParaRPr lang="fr-FR" sz="3000" b="1" dirty="0">
              <a:solidFill>
                <a:schemeClr val="tx1"/>
              </a:solidFill>
            </a:endParaRPr>
          </a:p>
        </p:txBody>
      </p:sp>
      <p:sp>
        <p:nvSpPr>
          <p:cNvPr id="6" name="TextBox 5"/>
          <p:cNvSpPr txBox="1"/>
          <p:nvPr/>
        </p:nvSpPr>
        <p:spPr>
          <a:xfrm>
            <a:off x="84655" y="2982544"/>
            <a:ext cx="2272178"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Product Page :</a:t>
            </a:r>
            <a:endParaRPr lang="en-US" sz="2000" b="1" dirty="0">
              <a:solidFill>
                <a:schemeClr val="accent1"/>
              </a:solidFill>
              <a:latin typeface="Arial Black" panose="020B0A04020102020204" pitchFamily="34" charset="0"/>
            </a:endParaRPr>
          </a:p>
        </p:txBody>
      </p:sp>
      <p:sp>
        <p:nvSpPr>
          <p:cNvPr id="18" name="Bent-Up Arrow 17"/>
          <p:cNvSpPr/>
          <p:nvPr/>
        </p:nvSpPr>
        <p:spPr>
          <a:xfrm rot="5400000">
            <a:off x="1433923" y="3012387"/>
            <a:ext cx="330950" cy="1117917"/>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73973" y="996011"/>
            <a:ext cx="9162508" cy="369332"/>
          </a:xfrm>
          <a:prstGeom prst="rect">
            <a:avLst/>
          </a:prstGeom>
        </p:spPr>
        <p:txBody>
          <a:bodyPr wrap="none">
            <a:spAutoFit/>
          </a:bodyPr>
          <a:lstStyle/>
          <a:p>
            <a:r>
              <a:rPr lang="en-US" dirty="0"/>
              <a:t>This is the interface of the product Page where you can see detailed information on the product</a:t>
            </a:r>
          </a:p>
        </p:txBody>
      </p:sp>
    </p:spTree>
    <p:extLst>
      <p:ext uri="{BB962C8B-B14F-4D97-AF65-F5344CB8AC3E}">
        <p14:creationId xmlns:p14="http://schemas.microsoft.com/office/powerpoint/2010/main" val="963441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53983" y="844870"/>
            <a:ext cx="3333972" cy="0"/>
          </a:xfrm>
          <a:prstGeom prst="line">
            <a:avLst/>
          </a:prstGeom>
          <a:ln>
            <a:headEnd type="oval"/>
          </a:ln>
        </p:spPr>
        <p:style>
          <a:lnRef idx="3">
            <a:schemeClr val="accent4"/>
          </a:lnRef>
          <a:fillRef idx="0">
            <a:schemeClr val="accent4"/>
          </a:fillRef>
          <a:effectRef idx="2">
            <a:schemeClr val="accent4"/>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67692" y="703597"/>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72E300"/>
                </a:solidFill>
                <a:effectLst>
                  <a:outerShdw blurRad="38100" dist="38100" dir="2700000" algn="tl">
                    <a:srgbClr val="000000">
                      <a:alpha val="43137"/>
                    </a:srgbClr>
                  </a:outerShdw>
                </a:effectLst>
              </a:rPr>
              <a:t>Project</a:t>
            </a:r>
            <a:r>
              <a:rPr lang="en-US" sz="3200" b="1" dirty="0">
                <a:solidFill>
                  <a:srgbClr val="FD0353"/>
                </a:solidFill>
                <a:effectLst>
                  <a:outerShdw blurRad="38100" dist="38100" dir="2700000" algn="tl">
                    <a:srgbClr val="000000">
                      <a:alpha val="43137"/>
                    </a:srgbClr>
                  </a:outerShdw>
                </a:effectLst>
              </a:rPr>
              <a:t> </a:t>
            </a:r>
            <a:r>
              <a:rPr lang="en-US" sz="3200" b="1" dirty="0" smtClean="0">
                <a:solidFill>
                  <a:srgbClr val="00BFBF"/>
                </a:solidFill>
                <a:effectLst>
                  <a:outerShdw blurRad="38100" dist="38100" dir="2700000" algn="tl">
                    <a:srgbClr val="000000">
                      <a:alpha val="43137"/>
                    </a:srgbClr>
                  </a:outerShdw>
                </a:effectLst>
              </a:rPr>
              <a:t>Plan</a:t>
            </a:r>
            <a:r>
              <a:rPr lang="en-US" sz="2800" dirty="0">
                <a:solidFill>
                  <a:srgbClr val="FD0353"/>
                </a:solidFill>
                <a:effectLst>
                  <a:outerShdw blurRad="38100" dist="38100" dir="2700000" algn="tl">
                    <a:srgbClr val="000000">
                      <a:alpha val="43137"/>
                    </a:srgbClr>
                  </a:outerShdw>
                </a:effectLst>
              </a:rPr>
              <a:t/>
            </a:r>
            <a:br>
              <a:rPr lang="en-US" sz="2800" dirty="0">
                <a:solidFill>
                  <a:srgbClr val="FD0353"/>
                </a:solidFill>
                <a:effectLst>
                  <a:outerShdw blurRad="38100" dist="38100" dir="2700000" algn="tl">
                    <a:srgbClr val="000000">
                      <a:alpha val="43137"/>
                    </a:srgbClr>
                  </a:outerShdw>
                </a:effectLst>
              </a:rPr>
            </a:br>
            <a:endParaRPr lang="en-US" sz="2800" dirty="0">
              <a:solidFill>
                <a:srgbClr val="FD0353"/>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167425" y="844870"/>
            <a:ext cx="3948776" cy="0"/>
          </a:xfrm>
          <a:prstGeom prst="line">
            <a:avLst/>
          </a:prstGeom>
          <a:ln>
            <a:tailEnd type="oval"/>
          </a:ln>
        </p:spPr>
        <p:style>
          <a:lnRef idx="2">
            <a:schemeClr val="accent6"/>
          </a:lnRef>
          <a:fillRef idx="0">
            <a:schemeClr val="accent6"/>
          </a:fillRef>
          <a:effectRef idx="1">
            <a:schemeClr val="accent6"/>
          </a:effectRef>
          <a:fontRef idx="minor">
            <a:schemeClr val="tx1"/>
          </a:fontRef>
        </p:style>
      </p:cxn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401558" y="2654264"/>
            <a:ext cx="4522365" cy="2172225"/>
          </a:xfrm>
          <a:prstGeom prst="trapezoid">
            <a:avLst/>
          </a:prstGeom>
          <a:solidFill>
            <a:schemeClr val="accent4">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2337045" y="2699542"/>
            <a:ext cx="4473926" cy="2130104"/>
          </a:xfrm>
          <a:prstGeom prst="trapezoid">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5169927" y="2658550"/>
            <a:ext cx="4522363" cy="2163651"/>
          </a:xfrm>
          <a:prstGeom prst="trapezoid">
            <a:avLst/>
          </a:prstGeom>
          <a:solidFill>
            <a:schemeClr val="accent4">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xmlns="" id="{89DA262E-0502-4E65-8ABA-E063880EAC4C}"/>
              </a:ext>
              <a:ext uri="{C183D7F6-B498-43B3-948B-1728B52AA6E4}">
                <adec:decorative xmlns:adec="http://schemas.microsoft.com/office/drawing/2017/decorative" xmlns="" val="1"/>
              </a:ext>
            </a:extLst>
          </p:cNvPr>
          <p:cNvSpPr/>
          <p:nvPr/>
        </p:nvSpPr>
        <p:spPr>
          <a:xfrm rot="5400000">
            <a:off x="7960966" y="2757905"/>
            <a:ext cx="4473928" cy="2013380"/>
          </a:xfrm>
          <a:prstGeom prst="trapezoid">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1751D31D-3535-411D-8BAC-95CCC90AB185}"/>
              </a:ext>
            </a:extLst>
          </p:cNvPr>
          <p:cNvSpPr/>
          <p:nvPr/>
        </p:nvSpPr>
        <p:spPr>
          <a:xfrm>
            <a:off x="1033045" y="3110782"/>
            <a:ext cx="1652214" cy="861774"/>
          </a:xfrm>
          <a:prstGeom prst="rect">
            <a:avLst/>
          </a:prstGeom>
        </p:spPr>
        <p:txBody>
          <a:bodyPr wrap="square" lIns="0" tIns="0" rIns="0" bIns="0">
            <a:spAutoFit/>
          </a:bodyPr>
          <a:lstStyle/>
          <a:p>
            <a:pPr algn="ctr"/>
            <a:r>
              <a:rPr lang="en-US" b="1" dirty="0" smtClean="0">
                <a:solidFill>
                  <a:schemeClr val="bg1"/>
                </a:solidFill>
              </a:rPr>
              <a:t>Project</a:t>
            </a:r>
          </a:p>
          <a:p>
            <a:pPr algn="ctr"/>
            <a:r>
              <a:rPr lang="en-US" sz="2000" b="1" dirty="0" smtClean="0">
                <a:solidFill>
                  <a:schemeClr val="bg1"/>
                </a:solidFill>
              </a:rPr>
              <a:t>Introduction</a:t>
            </a:r>
          </a:p>
          <a:p>
            <a:pPr algn="ctr"/>
            <a:endParaRPr lang="en-US" b="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3874812" y="3060094"/>
            <a:ext cx="1371600" cy="615553"/>
          </a:xfrm>
          <a:prstGeom prst="rect">
            <a:avLst/>
          </a:prstGeom>
        </p:spPr>
        <p:txBody>
          <a:bodyPr wrap="square" lIns="0" tIns="0" rIns="0" bIns="0">
            <a:spAutoFit/>
          </a:bodyPr>
          <a:lstStyle/>
          <a:p>
            <a:pPr algn="ctr"/>
            <a:r>
              <a:rPr lang="en-US" sz="2000" b="1" dirty="0" smtClean="0">
                <a:solidFill>
                  <a:schemeClr val="bg1"/>
                </a:solidFill>
              </a:rPr>
              <a:t>Conceptual study</a:t>
            </a:r>
            <a:endParaRPr lang="en-US" sz="2000" b="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6544054" y="3050054"/>
            <a:ext cx="1849314" cy="538609"/>
          </a:xfrm>
          <a:prstGeom prst="rect">
            <a:avLst/>
          </a:prstGeom>
        </p:spPr>
        <p:txBody>
          <a:bodyPr wrap="square" lIns="0" tIns="0" rIns="0" bIns="0">
            <a:spAutoFit/>
          </a:bodyPr>
          <a:lstStyle/>
          <a:p>
            <a:pPr algn="ctr"/>
            <a:r>
              <a:rPr lang="en-US" sz="1700" b="1" dirty="0" smtClean="0">
                <a:solidFill>
                  <a:schemeClr val="bg1"/>
                </a:solidFill>
              </a:rPr>
              <a:t>Recommendation system</a:t>
            </a:r>
            <a:endParaRPr lang="en-US" sz="1700" b="1" dirty="0">
              <a:solidFill>
                <a:schemeClr val="bg1"/>
              </a:solidFill>
            </a:endParaRPr>
          </a:p>
        </p:txBody>
      </p:sp>
      <p:sp>
        <p:nvSpPr>
          <p:cNvPr id="50" name="Rectangle 49">
            <a:extLst>
              <a:ext uri="{FF2B5EF4-FFF2-40B4-BE49-F238E27FC236}">
                <a16:creationId xmlns:a16="http://schemas.microsoft.com/office/drawing/2014/main" xmlns="" id="{D668C4B5-BCEC-465A-ADA5-6A054B15F7A3}"/>
              </a:ext>
            </a:extLst>
          </p:cNvPr>
          <p:cNvSpPr/>
          <p:nvPr/>
        </p:nvSpPr>
        <p:spPr>
          <a:xfrm>
            <a:off x="9483676" y="3055464"/>
            <a:ext cx="1371600" cy="553998"/>
          </a:xfrm>
          <a:prstGeom prst="rect">
            <a:avLst/>
          </a:prstGeom>
        </p:spPr>
        <p:txBody>
          <a:bodyPr wrap="square" lIns="0" tIns="0" rIns="0" bIns="0">
            <a:spAutoFit/>
          </a:bodyPr>
          <a:lstStyle/>
          <a:p>
            <a:pPr algn="ctr"/>
            <a:r>
              <a:rPr lang="en-US" b="1" dirty="0" smtClean="0">
                <a:solidFill>
                  <a:schemeClr val="bg1"/>
                </a:solidFill>
              </a:rPr>
              <a:t>Website Application</a:t>
            </a:r>
            <a:endParaRPr lang="en-US" b="1" dirty="0">
              <a:solidFill>
                <a:schemeClr val="bg1"/>
              </a:solidFill>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1069482" y="4063607"/>
            <a:ext cx="1678039" cy="974626"/>
          </a:xfrm>
          <a:prstGeom prst="rect">
            <a:avLst/>
          </a:prstGeom>
        </p:spPr>
        <p:txBody>
          <a:bodyPr wrap="square" lIns="0" tIns="0" rIns="0" bIns="0" anchor="t">
            <a:spAutoFit/>
          </a:bodyPr>
          <a:lstStyle/>
          <a:p>
            <a:pPr algn="ctr">
              <a:lnSpc>
                <a:spcPts val="1900"/>
              </a:lnSpc>
            </a:pPr>
            <a:r>
              <a:rPr lang="en-US" sz="1550" b="1" dirty="0">
                <a:solidFill>
                  <a:schemeClr val="bg1"/>
                </a:solidFill>
                <a:cs typeface="Segoe UI" panose="020B0502040204020203" pitchFamily="34" charset="0"/>
              </a:rPr>
              <a:t>We will give </a:t>
            </a:r>
            <a:r>
              <a:rPr lang="en-US" sz="1550" b="1" dirty="0" smtClean="0">
                <a:solidFill>
                  <a:schemeClr val="bg1"/>
                </a:solidFill>
                <a:cs typeface="Segoe UI" panose="020B0502040204020203" pitchFamily="34" charset="0"/>
              </a:rPr>
              <a:t>a general idea about </a:t>
            </a:r>
            <a:r>
              <a:rPr lang="en-US" sz="1550" b="1" dirty="0">
                <a:solidFill>
                  <a:schemeClr val="bg1"/>
                </a:solidFill>
                <a:cs typeface="Segoe UI" panose="020B0502040204020203" pitchFamily="34" charset="0"/>
              </a:rPr>
              <a:t>the project structure</a:t>
            </a:r>
            <a:endParaRPr lang="en-US" sz="1550" b="1"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3684591" y="3941779"/>
            <a:ext cx="1752042" cy="1218282"/>
          </a:xfrm>
          <a:prstGeom prst="rect">
            <a:avLst/>
          </a:prstGeom>
        </p:spPr>
        <p:txBody>
          <a:bodyPr wrap="square" lIns="0" tIns="0" rIns="0" bIns="0" anchor="t">
            <a:spAutoFit/>
          </a:bodyPr>
          <a:lstStyle/>
          <a:p>
            <a:pPr algn="ctr">
              <a:lnSpc>
                <a:spcPts val="1900"/>
              </a:lnSpc>
            </a:pPr>
            <a:r>
              <a:rPr lang="en-US" sz="1550" b="1" dirty="0" smtClean="0">
                <a:solidFill>
                  <a:schemeClr val="bg1"/>
                </a:solidFill>
              </a:rPr>
              <a:t>We will present our </a:t>
            </a:r>
            <a:r>
              <a:rPr lang="en-US" sz="1550" b="1" dirty="0">
                <a:solidFill>
                  <a:schemeClr val="bg1"/>
                </a:solidFill>
              </a:rPr>
              <a:t>database</a:t>
            </a:r>
            <a:r>
              <a:rPr lang="en-US" sz="1550" b="1" dirty="0" smtClean="0">
                <a:solidFill>
                  <a:schemeClr val="bg1"/>
                </a:solidFill>
              </a:rPr>
              <a:t> designing with some diagram we used </a:t>
            </a:r>
            <a:endParaRPr lang="en-US" sz="1550" b="1"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xmlns="" id="{28FF18A5-7B4E-4493-B38D-E732E033F82F}"/>
              </a:ext>
            </a:extLst>
          </p:cNvPr>
          <p:cNvSpPr/>
          <p:nvPr/>
        </p:nvSpPr>
        <p:spPr>
          <a:xfrm>
            <a:off x="6544054" y="3941779"/>
            <a:ext cx="1749940" cy="1218282"/>
          </a:xfrm>
          <a:prstGeom prst="rect">
            <a:avLst/>
          </a:prstGeom>
        </p:spPr>
        <p:txBody>
          <a:bodyPr wrap="square" lIns="0" tIns="0" rIns="0" bIns="0" anchor="t">
            <a:spAutoFit/>
          </a:bodyPr>
          <a:lstStyle/>
          <a:p>
            <a:pPr algn="ctr">
              <a:lnSpc>
                <a:spcPts val="1900"/>
              </a:lnSpc>
            </a:pPr>
            <a:r>
              <a:rPr lang="en-US" sz="1550" b="1" dirty="0">
                <a:solidFill>
                  <a:schemeClr val="bg1"/>
                </a:solidFill>
              </a:rPr>
              <a:t>We </a:t>
            </a:r>
            <a:r>
              <a:rPr lang="en-US" sz="1550" b="1" dirty="0" smtClean="0">
                <a:solidFill>
                  <a:schemeClr val="bg1"/>
                </a:solidFill>
              </a:rPr>
              <a:t>will </a:t>
            </a:r>
            <a:r>
              <a:rPr lang="en-US" sz="1550" b="1" dirty="0">
                <a:solidFill>
                  <a:schemeClr val="bg1"/>
                </a:solidFill>
              </a:rPr>
              <a:t>see the </a:t>
            </a:r>
            <a:r>
              <a:rPr lang="en-US" sz="1550" b="1" dirty="0" smtClean="0">
                <a:solidFill>
                  <a:schemeClr val="bg1"/>
                </a:solidFill>
              </a:rPr>
              <a:t>type and importance of the RS we used in our project</a:t>
            </a:r>
            <a:endParaRPr lang="en-US" sz="1550" b="1"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xmlns="" id="{5BCD242F-9A97-473E-8E17-3F6C3C75CE68}"/>
              </a:ext>
            </a:extLst>
          </p:cNvPr>
          <p:cNvSpPr/>
          <p:nvPr/>
        </p:nvSpPr>
        <p:spPr>
          <a:xfrm>
            <a:off x="9321074" y="4063607"/>
            <a:ext cx="1752042" cy="730969"/>
          </a:xfrm>
          <a:prstGeom prst="rect">
            <a:avLst/>
          </a:prstGeom>
        </p:spPr>
        <p:txBody>
          <a:bodyPr wrap="square" lIns="0" tIns="0" rIns="0" bIns="0" anchor="t">
            <a:spAutoFit/>
          </a:bodyPr>
          <a:lstStyle/>
          <a:p>
            <a:pPr algn="ctr">
              <a:lnSpc>
                <a:spcPts val="1900"/>
              </a:lnSpc>
            </a:pPr>
            <a:r>
              <a:rPr lang="en-US" sz="1600" b="1" dirty="0">
                <a:solidFill>
                  <a:schemeClr val="bg1"/>
                </a:solidFill>
                <a:cs typeface="Segoe UI" panose="020B0502040204020203" pitchFamily="34" charset="0"/>
              </a:rPr>
              <a:t>We will show you some pictures from our website</a:t>
            </a:r>
            <a:endParaRPr lang="en-US" sz="1600" b="1" dirty="0">
              <a:solidFill>
                <a:schemeClr val="bg1"/>
              </a:solidFill>
              <a:cs typeface="Segoe UI" panose="020B0502040204020203" pitchFamily="34" charset="0"/>
            </a:endParaRPr>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7309331" y="2369533"/>
            <a:ext cx="318759" cy="37904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675797" y="2370007"/>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0067546" y="2399939"/>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Oval 39"/>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nvGrpSpPr>
          <p:cNvPr id="42" name="Group 41" descr="Icon of money. ">
            <a:extLst>
              <a:ext uri="{FF2B5EF4-FFF2-40B4-BE49-F238E27FC236}">
                <a16:creationId xmlns:a16="http://schemas.microsoft.com/office/drawing/2014/main" xmlns="" id="{8FB81822-E09C-4A9F-BCD2-4BB20E38DA03}"/>
              </a:ext>
            </a:extLst>
          </p:cNvPr>
          <p:cNvGrpSpPr/>
          <p:nvPr/>
        </p:nvGrpSpPr>
        <p:grpSpPr>
          <a:xfrm>
            <a:off x="4370445" y="2411515"/>
            <a:ext cx="380334" cy="382447"/>
            <a:chOff x="3746500" y="1344613"/>
            <a:chExt cx="285750" cy="287338"/>
          </a:xfrm>
          <a:solidFill>
            <a:schemeClr val="bg1"/>
          </a:solidFill>
        </p:grpSpPr>
        <p:sp>
          <p:nvSpPr>
            <p:cNvPr id="73"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a:xfrm>
            <a:off x="11415917" y="6108299"/>
            <a:ext cx="371196" cy="331932"/>
          </a:xfrm>
        </p:spPr>
        <p:txBody>
          <a:bodyPr/>
          <a:lstStyle/>
          <a:p>
            <a:r>
              <a:rPr lang="en-US" dirty="0" smtClean="0"/>
              <a:t>2</a:t>
            </a:r>
          </a:p>
        </p:txBody>
      </p:sp>
    </p:spTree>
    <p:extLst>
      <p:ext uri="{BB962C8B-B14F-4D97-AF65-F5344CB8AC3E}">
        <p14:creationId xmlns:p14="http://schemas.microsoft.com/office/powerpoint/2010/main" val="1441219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20</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756079" y="1493949"/>
            <a:ext cx="8409903" cy="4353059"/>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a:t>
            </a:r>
            <a:r>
              <a:rPr lang="fr-FR" sz="3000" b="1" dirty="0" err="1" smtClean="0">
                <a:solidFill>
                  <a:schemeClr val="tx1"/>
                </a:solidFill>
              </a:rPr>
              <a:t>View</a:t>
            </a:r>
            <a:r>
              <a:rPr lang="fr-FR" sz="3000" b="1" dirty="0" smtClean="0">
                <a:solidFill>
                  <a:schemeClr val="tx1"/>
                </a:solidFill>
              </a:rPr>
              <a:t> </a:t>
            </a:r>
            <a:endParaRPr lang="fr-FR" sz="3000" b="1" dirty="0">
              <a:solidFill>
                <a:schemeClr val="tx1"/>
              </a:solidFill>
            </a:endParaRPr>
          </a:p>
        </p:txBody>
      </p:sp>
      <p:sp>
        <p:nvSpPr>
          <p:cNvPr id="6" name="TextBox 5"/>
          <p:cNvSpPr txBox="1"/>
          <p:nvPr/>
        </p:nvSpPr>
        <p:spPr>
          <a:xfrm>
            <a:off x="84655" y="2411385"/>
            <a:ext cx="2272178"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Product Page :</a:t>
            </a:r>
            <a:endParaRPr lang="en-US" sz="2000" b="1" dirty="0">
              <a:solidFill>
                <a:schemeClr val="accent1"/>
              </a:solidFill>
              <a:latin typeface="Arial Black" panose="020B0A04020102020204" pitchFamily="34" charset="0"/>
            </a:endParaRPr>
          </a:p>
        </p:txBody>
      </p:sp>
      <p:sp>
        <p:nvSpPr>
          <p:cNvPr id="18" name="Bent-Up Arrow 17"/>
          <p:cNvSpPr/>
          <p:nvPr/>
        </p:nvSpPr>
        <p:spPr>
          <a:xfrm rot="5400000">
            <a:off x="1552581" y="2351072"/>
            <a:ext cx="343829" cy="1264675"/>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180305" y="965454"/>
            <a:ext cx="11975778" cy="369332"/>
          </a:xfrm>
          <a:prstGeom prst="rect">
            <a:avLst/>
          </a:prstGeom>
        </p:spPr>
        <p:txBody>
          <a:bodyPr wrap="square">
            <a:spAutoFit/>
          </a:bodyPr>
          <a:lstStyle/>
          <a:p>
            <a:r>
              <a:rPr lang="en-US" dirty="0" smtClean="0"/>
              <a:t>In the same page we can see the </a:t>
            </a:r>
            <a:r>
              <a:rPr lang="en-US" dirty="0"/>
              <a:t>reviews submitted by previous </a:t>
            </a:r>
            <a:r>
              <a:rPr lang="en-US" dirty="0" smtClean="0"/>
              <a:t>users with the possibility to </a:t>
            </a:r>
            <a:r>
              <a:rPr lang="en-US" dirty="0"/>
              <a:t>add your </a:t>
            </a:r>
            <a:r>
              <a:rPr lang="en-US" dirty="0" smtClean="0"/>
              <a:t>personal rating :</a:t>
            </a:r>
            <a:endParaRPr lang="en-US" dirty="0"/>
          </a:p>
        </p:txBody>
      </p:sp>
    </p:spTree>
    <p:extLst>
      <p:ext uri="{BB962C8B-B14F-4D97-AF65-F5344CB8AC3E}">
        <p14:creationId xmlns:p14="http://schemas.microsoft.com/office/powerpoint/2010/main" val="413899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21</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510770" y="1610654"/>
            <a:ext cx="8148873" cy="4829577"/>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a:t>
            </a:r>
            <a:r>
              <a:rPr lang="fr-FR" sz="3000" b="1" dirty="0" err="1" smtClean="0">
                <a:solidFill>
                  <a:schemeClr val="tx1"/>
                </a:solidFill>
              </a:rPr>
              <a:t>View</a:t>
            </a:r>
            <a:r>
              <a:rPr lang="fr-FR" sz="3000" b="1" dirty="0" smtClean="0">
                <a:solidFill>
                  <a:schemeClr val="tx1"/>
                </a:solidFill>
              </a:rPr>
              <a:t> </a:t>
            </a:r>
            <a:endParaRPr lang="fr-FR" sz="3000" b="1" dirty="0">
              <a:solidFill>
                <a:schemeClr val="tx1"/>
              </a:solidFill>
            </a:endParaRPr>
          </a:p>
        </p:txBody>
      </p:sp>
      <p:sp>
        <p:nvSpPr>
          <p:cNvPr id="6" name="TextBox 5"/>
          <p:cNvSpPr txBox="1"/>
          <p:nvPr/>
        </p:nvSpPr>
        <p:spPr>
          <a:xfrm>
            <a:off x="-31865" y="2245277"/>
            <a:ext cx="2542635" cy="707886"/>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Shopping cart Page :</a:t>
            </a:r>
            <a:endParaRPr lang="en-US" sz="2000" b="1" dirty="0">
              <a:solidFill>
                <a:schemeClr val="accent1"/>
              </a:solidFill>
              <a:latin typeface="Arial Black" panose="020B0A04020102020204" pitchFamily="34" charset="0"/>
            </a:endParaRPr>
          </a:p>
        </p:txBody>
      </p:sp>
      <p:sp>
        <p:nvSpPr>
          <p:cNvPr id="18" name="Bent-Up Arrow 17"/>
          <p:cNvSpPr/>
          <p:nvPr/>
        </p:nvSpPr>
        <p:spPr>
          <a:xfrm rot="5400000">
            <a:off x="1465524" y="2916074"/>
            <a:ext cx="405685" cy="933160"/>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73973" y="989263"/>
            <a:ext cx="8706309" cy="369332"/>
          </a:xfrm>
          <a:prstGeom prst="rect">
            <a:avLst/>
          </a:prstGeom>
        </p:spPr>
        <p:txBody>
          <a:bodyPr wrap="square">
            <a:spAutoFit/>
          </a:bodyPr>
          <a:lstStyle/>
          <a:p>
            <a:r>
              <a:rPr lang="en-US" dirty="0"/>
              <a:t>Shows here the products that the customer has added to the shopping cart.</a:t>
            </a:r>
          </a:p>
        </p:txBody>
      </p:sp>
    </p:spTree>
    <p:extLst>
      <p:ext uri="{BB962C8B-B14F-4D97-AF65-F5344CB8AC3E}">
        <p14:creationId xmlns:p14="http://schemas.microsoft.com/office/powerpoint/2010/main" val="1282044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22</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978261" y="1545465"/>
            <a:ext cx="7656445" cy="4728800"/>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a:t>
            </a:r>
            <a:r>
              <a:rPr lang="fr-FR" sz="3000" b="1" dirty="0" err="1" smtClean="0">
                <a:solidFill>
                  <a:schemeClr val="tx1"/>
                </a:solidFill>
              </a:rPr>
              <a:t>View</a:t>
            </a:r>
            <a:r>
              <a:rPr lang="fr-FR" sz="3000" b="1" dirty="0" smtClean="0">
                <a:solidFill>
                  <a:schemeClr val="tx1"/>
                </a:solidFill>
              </a:rPr>
              <a:t> </a:t>
            </a:r>
            <a:endParaRPr lang="fr-FR" sz="3000" b="1" dirty="0">
              <a:solidFill>
                <a:schemeClr val="tx1"/>
              </a:solidFill>
            </a:endParaRPr>
          </a:p>
        </p:txBody>
      </p:sp>
      <p:sp>
        <p:nvSpPr>
          <p:cNvPr id="6" name="TextBox 5"/>
          <p:cNvSpPr txBox="1"/>
          <p:nvPr/>
        </p:nvSpPr>
        <p:spPr>
          <a:xfrm>
            <a:off x="84655" y="2227180"/>
            <a:ext cx="2272178"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Product Page :</a:t>
            </a:r>
            <a:endParaRPr lang="en-US" sz="2000" b="1" dirty="0">
              <a:solidFill>
                <a:schemeClr val="accent1"/>
              </a:solidFill>
              <a:latin typeface="Arial Black" panose="020B0A04020102020204" pitchFamily="34" charset="0"/>
            </a:endParaRPr>
          </a:p>
        </p:txBody>
      </p:sp>
      <p:sp>
        <p:nvSpPr>
          <p:cNvPr id="18" name="Bent-Up Arrow 17"/>
          <p:cNvSpPr/>
          <p:nvPr/>
        </p:nvSpPr>
        <p:spPr>
          <a:xfrm rot="5400000">
            <a:off x="1079281" y="2347855"/>
            <a:ext cx="515153" cy="1725769"/>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73972" y="870412"/>
            <a:ext cx="8051841" cy="369332"/>
          </a:xfrm>
          <a:prstGeom prst="rect">
            <a:avLst/>
          </a:prstGeom>
        </p:spPr>
        <p:txBody>
          <a:bodyPr wrap="square">
            <a:spAutoFit/>
          </a:bodyPr>
          <a:lstStyle/>
          <a:p>
            <a:r>
              <a:rPr lang="en-US" dirty="0"/>
              <a:t>Once the user click on the “check my order” button this page will display:</a:t>
            </a:r>
          </a:p>
        </p:txBody>
      </p:sp>
    </p:spTree>
    <p:extLst>
      <p:ext uri="{BB962C8B-B14F-4D97-AF65-F5344CB8AC3E}">
        <p14:creationId xmlns:p14="http://schemas.microsoft.com/office/powerpoint/2010/main" val="1211532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23</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928888" y="1416676"/>
            <a:ext cx="7992397" cy="5023555"/>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Subtitle 1"/>
          <p:cNvSpPr>
            <a:spLocks noGrp="1"/>
          </p:cNvSpPr>
          <p:nvPr>
            <p:ph type="subTitle" idx="1"/>
          </p:nvPr>
        </p:nvSpPr>
        <p:spPr>
          <a:xfrm>
            <a:off x="473973" y="360224"/>
            <a:ext cx="1882861" cy="446083"/>
          </a:xfrm>
        </p:spPr>
        <p:txBody>
          <a:bodyPr/>
          <a:lstStyle/>
          <a:p>
            <a:r>
              <a:rPr lang="fr-FR" sz="3000" b="1" dirty="0" smtClean="0">
                <a:solidFill>
                  <a:schemeClr val="tx1"/>
                </a:solidFill>
              </a:rPr>
              <a:t>User View </a:t>
            </a:r>
            <a:endParaRPr lang="fr-FR" sz="3000" b="1" dirty="0">
              <a:solidFill>
                <a:schemeClr val="tx1"/>
              </a:solidFill>
            </a:endParaRPr>
          </a:p>
        </p:txBody>
      </p:sp>
      <p:sp>
        <p:nvSpPr>
          <p:cNvPr id="6" name="TextBox 5"/>
          <p:cNvSpPr txBox="1"/>
          <p:nvPr/>
        </p:nvSpPr>
        <p:spPr>
          <a:xfrm>
            <a:off x="84655" y="2227180"/>
            <a:ext cx="2272178" cy="400110"/>
          </a:xfrm>
          <a:prstGeom prst="rect">
            <a:avLst/>
          </a:prstGeom>
          <a:noFill/>
        </p:spPr>
        <p:txBody>
          <a:bodyPr wrap="square" rtlCol="0">
            <a:spAutoFit/>
          </a:bodyPr>
          <a:lstStyle/>
          <a:p>
            <a:pPr algn="ctr"/>
            <a:r>
              <a:rPr lang="en-US" sz="2000" b="1" dirty="0" smtClean="0">
                <a:solidFill>
                  <a:schemeClr val="accent1"/>
                </a:solidFill>
                <a:latin typeface="Arial Black" panose="020B0A04020102020204" pitchFamily="34" charset="0"/>
              </a:rPr>
              <a:t>Product Page :</a:t>
            </a:r>
            <a:endParaRPr lang="en-US" sz="2000" b="1" dirty="0">
              <a:solidFill>
                <a:schemeClr val="accent1"/>
              </a:solidFill>
              <a:latin typeface="Arial Black" panose="020B0A04020102020204" pitchFamily="34" charset="0"/>
            </a:endParaRPr>
          </a:p>
        </p:txBody>
      </p:sp>
      <p:sp>
        <p:nvSpPr>
          <p:cNvPr id="18" name="Bent-Up Arrow 17"/>
          <p:cNvSpPr/>
          <p:nvPr/>
        </p:nvSpPr>
        <p:spPr>
          <a:xfrm rot="5400000">
            <a:off x="1444013" y="2236906"/>
            <a:ext cx="429490" cy="1550995"/>
          </a:xfrm>
          <a:prstGeom prst="bentUp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p:cNvSpPr/>
          <p:nvPr/>
        </p:nvSpPr>
        <p:spPr>
          <a:xfrm>
            <a:off x="270253" y="897285"/>
            <a:ext cx="11331262" cy="369332"/>
          </a:xfrm>
          <a:prstGeom prst="rect">
            <a:avLst/>
          </a:prstGeom>
        </p:spPr>
        <p:txBody>
          <a:bodyPr wrap="square">
            <a:spAutoFit/>
          </a:bodyPr>
          <a:lstStyle/>
          <a:p>
            <a:r>
              <a:rPr lang="en-US" dirty="0" smtClean="0"/>
              <a:t>the </a:t>
            </a:r>
            <a:r>
              <a:rPr lang="en-US" dirty="0"/>
              <a:t>system takes him to the final page to see the details of his request with the ability to download his </a:t>
            </a:r>
            <a:r>
              <a:rPr lang="en-US" dirty="0" smtClean="0"/>
              <a:t>order </a:t>
            </a:r>
            <a:endParaRPr lang="en-US" dirty="0"/>
          </a:p>
        </p:txBody>
      </p:sp>
    </p:spTree>
    <p:extLst>
      <p:ext uri="{BB962C8B-B14F-4D97-AF65-F5344CB8AC3E}">
        <p14:creationId xmlns:p14="http://schemas.microsoft.com/office/powerpoint/2010/main" val="615946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a:xfrm>
            <a:off x="682580" y="1609859"/>
            <a:ext cx="4370400" cy="1220259"/>
          </a:xfrm>
        </p:spPr>
        <p:txBody>
          <a:bodyPr/>
          <a:lstStyle/>
          <a:p>
            <a:r>
              <a:rPr lang="en-US" sz="7000" dirty="0" smtClean="0"/>
              <a:t>Conclusion</a:t>
            </a:r>
            <a:endParaRPr lang="en-US" sz="7000" dirty="0"/>
          </a:p>
        </p:txBody>
      </p:sp>
      <p:sp>
        <p:nvSpPr>
          <p:cNvPr id="8" name="TextBox 7"/>
          <p:cNvSpPr txBox="1"/>
          <p:nvPr/>
        </p:nvSpPr>
        <p:spPr>
          <a:xfrm>
            <a:off x="6735651" y="2446986"/>
            <a:ext cx="4790940" cy="3416320"/>
          </a:xfrm>
          <a:prstGeom prst="rect">
            <a:avLst/>
          </a:prstGeom>
          <a:noFill/>
        </p:spPr>
        <p:txBody>
          <a:bodyPr wrap="square" rtlCol="0">
            <a:spAutoFit/>
          </a:bodyPr>
          <a:lstStyle/>
          <a:p>
            <a:r>
              <a:rPr lang="en-US" sz="2400" dirty="0"/>
              <a:t>In this final semester, a full-fledged ecommerce system with different products from different categories for now, waiting for adding real products of our professor workshop and a recommendation system is integrated. We used user to user collaborative filtering which boost the performance of the system.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068" y="2930231"/>
            <a:ext cx="2901423" cy="2933075"/>
          </a:xfrm>
          <a:prstGeom prst="rect">
            <a:avLst/>
          </a:prstGeom>
        </p:spPr>
      </p:pic>
    </p:spTree>
    <p:extLst>
      <p:ext uri="{BB962C8B-B14F-4D97-AF65-F5344CB8AC3E}">
        <p14:creationId xmlns:p14="http://schemas.microsoft.com/office/powerpoint/2010/main" val="268675344"/>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a:xfrm>
            <a:off x="837125" y="3747752"/>
            <a:ext cx="4765183" cy="1025690"/>
          </a:xfrm>
        </p:spPr>
        <p:txBody>
          <a:bodyPr/>
          <a:lstStyle/>
          <a:p>
            <a:r>
              <a:rPr lang="en-US" sz="7000" dirty="0" smtClean="0"/>
              <a:t>Thank You !</a:t>
            </a:r>
            <a:endParaRPr lang="en-US" sz="7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706" y="2596220"/>
            <a:ext cx="5743977" cy="35212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28" y="618187"/>
            <a:ext cx="991673" cy="991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9015775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5835474" y="397864"/>
            <a:ext cx="5438774" cy="776679"/>
          </a:xfrm>
        </p:spPr>
        <p:txBody>
          <a:bodyPr/>
          <a:lstStyle/>
          <a:p>
            <a:r>
              <a:rPr lang="en-US" dirty="0" smtClean="0">
                <a:solidFill>
                  <a:srgbClr val="63BEAD"/>
                </a:solidFill>
                <a:effectLst>
                  <a:outerShdw blurRad="38100" dist="38100" dir="2700000" algn="tl">
                    <a:srgbClr val="000000">
                      <a:alpha val="43137"/>
                    </a:srgbClr>
                  </a:outerShdw>
                </a:effectLst>
              </a:rPr>
              <a:t>Introduction</a:t>
            </a:r>
            <a:endParaRPr lang="en-US" dirty="0">
              <a:solidFill>
                <a:srgbClr val="63BEAD"/>
              </a:solidFill>
              <a:effectLst>
                <a:outerShdw blurRad="38100" dist="38100" dir="2700000" algn="tl">
                  <a:srgbClr val="000000">
                    <a:alpha val="43137"/>
                  </a:srgbClr>
                </a:outerShdw>
              </a:effectLst>
            </a:endParaRPr>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4652642" y="1578227"/>
            <a:ext cx="6621606" cy="4530072"/>
          </a:xfrm>
        </p:spPr>
        <p:txBody>
          <a:bodyPr/>
          <a:lstStyle/>
          <a:p>
            <a:pPr marL="342900" indent="-342900">
              <a:buFont typeface="Arial" panose="020B0604020202020204" pitchFamily="34" charset="0"/>
              <a:buChar char="•"/>
            </a:pPr>
            <a:r>
              <a:rPr lang="en-US" sz="2300" dirty="0" smtClean="0"/>
              <a:t>Recently</a:t>
            </a:r>
            <a:r>
              <a:rPr lang="en-US" sz="2300" dirty="0"/>
              <a:t>, e-commerce platform is playing an important role in some areas; its activities are a subset of e-business activities. </a:t>
            </a:r>
            <a:endParaRPr lang="en-US" sz="2300" noProof="1"/>
          </a:p>
          <a:p>
            <a:pPr marL="342900" indent="-342900">
              <a:buFont typeface="Arial" panose="020B0604020202020204" pitchFamily="34" charset="0"/>
              <a:buChar char="•"/>
            </a:pPr>
            <a:r>
              <a:rPr lang="en-US" sz="2300" dirty="0" smtClean="0"/>
              <a:t>So </a:t>
            </a:r>
            <a:r>
              <a:rPr lang="en-US" sz="2300" dirty="0"/>
              <a:t>in this project we build and develop a reliable website using many existing web technologies, this website will be an online shop of our professor’s workshop based on e-commerce theories, integrated with a recommendation system which is one of the major sources for generating revenue in different online </a:t>
            </a:r>
            <a:r>
              <a:rPr lang="en-US" sz="2300" dirty="0" smtClean="0"/>
              <a:t>companies.</a:t>
            </a:r>
          </a:p>
          <a:p>
            <a:pPr marL="342900" indent="-342900">
              <a:buFont typeface="Arial" panose="020B0604020202020204" pitchFamily="34" charset="0"/>
              <a:buChar char="•"/>
            </a:pPr>
            <a:r>
              <a:rPr lang="en-US" sz="2300" dirty="0"/>
              <a:t>We tried to make it easy-to-use from the registration step to the payment, all this was based on a well-studied plan.</a:t>
            </a:r>
            <a:endParaRPr lang="en-US" sz="2300" noProof="1"/>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3</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5976" r="25976"/>
          <a:stretch>
            <a:fillRect/>
          </a:stretch>
        </p:blipFill>
        <p:spPr>
          <a:xfrm>
            <a:off x="583664" y="1174543"/>
            <a:ext cx="3556112" cy="4162634"/>
          </a:xfrm>
          <a:effectLst>
            <a:outerShdw blurRad="355600" dist="50800" dir="13500000" sx="103000" sy="103000" algn="br" rotWithShape="0">
              <a:schemeClr val="tx1">
                <a:lumMod val="65000"/>
                <a:lumOff val="35000"/>
                <a:alpha val="37000"/>
              </a:schemeClr>
            </a:outerShdw>
            <a:reflection blurRad="50800" stA="49000" endPos="27000" dir="5400000" sy="-100000" algn="bl" rotWithShape="0"/>
          </a:effectLst>
        </p:spPr>
      </p:pic>
      <p:sp>
        <p:nvSpPr>
          <p:cNvPr id="9" name="Oval 8"/>
          <p:cNvSpPr/>
          <p:nvPr/>
        </p:nvSpPr>
        <p:spPr>
          <a:xfrm>
            <a:off x="11787114" y="2627290"/>
            <a:ext cx="383422"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4698" y="1287887"/>
            <a:ext cx="10934163" cy="5447763"/>
          </a:xfrm>
        </p:spPr>
        <p:txBody>
          <a:bodyPr/>
          <a:lstStyle/>
          <a:p>
            <a:r>
              <a:rPr lang="en-US" sz="2000" dirty="0"/>
              <a:t>In our website we’ll have two types of users, the first type is the customer who’s can be either a new one or a registered one that already have an account made up with a unique id for identifying him among other users, a username, an email address, a password, phone number and his Address, </a:t>
            </a:r>
            <a:endParaRPr lang="en-US" sz="2000" dirty="0" smtClean="0"/>
          </a:p>
          <a:p>
            <a:r>
              <a:rPr lang="en-US" sz="2000" dirty="0" smtClean="0"/>
              <a:t>So </a:t>
            </a:r>
            <a:r>
              <a:rPr lang="en-US" sz="2000" dirty="0"/>
              <a:t>he just have to login every time he want to access to our website or logging out in case that’s already logged. In the other hand the new user can browse and check products and see the popular or the most </a:t>
            </a:r>
            <a:r>
              <a:rPr lang="en-US" sz="2000" dirty="0" err="1"/>
              <a:t>selled</a:t>
            </a:r>
            <a:r>
              <a:rPr lang="en-US" sz="2000" dirty="0"/>
              <a:t> products in our website but he can’t make any purchase until he register. </a:t>
            </a:r>
            <a:endParaRPr lang="en-US" sz="2000" dirty="0" smtClean="0"/>
          </a:p>
          <a:p>
            <a:r>
              <a:rPr lang="en-US" sz="2000" dirty="0" smtClean="0"/>
              <a:t>Customer</a:t>
            </a:r>
            <a:r>
              <a:rPr lang="en-US" sz="2000" dirty="0"/>
              <a:t>, either by searching or by the help of a recommendation system which will suggests products for him based on his similarity with other users. he can check and then order one product or more in a given date, each product belongs to a given category, and have as well an unique number , a name , a picture , a price and a text that describe his properties , each order have an unique id and a price that’s made up of all ordered products prices. </a:t>
            </a:r>
            <a:endParaRPr lang="en-US" sz="2000" dirty="0" smtClean="0"/>
          </a:p>
          <a:p>
            <a:r>
              <a:rPr lang="en-US" sz="2000" dirty="0" smtClean="0"/>
              <a:t>And </a:t>
            </a:r>
            <a:r>
              <a:rPr lang="en-US" sz="2000" dirty="0"/>
              <a:t>because the costumer opinion is important for us we handle his rates for our products and give him the privileges to show us his thoughts about our products by writing commentaries. And finally the second type of our website user is made for the administration purpose called the super user or the admin who have a few information for logging into the admin space and manage the website’s components, such adding, deleting and updating products or checking customer’s reviews, orders.</a:t>
            </a:r>
            <a:endParaRPr lang="fr-FR" sz="2000" dirty="0"/>
          </a:p>
        </p:txBody>
      </p:sp>
      <p:sp>
        <p:nvSpPr>
          <p:cNvPr id="5" name="Title 4"/>
          <p:cNvSpPr>
            <a:spLocks noGrp="1"/>
          </p:cNvSpPr>
          <p:nvPr>
            <p:ph type="title"/>
          </p:nvPr>
        </p:nvSpPr>
        <p:spPr>
          <a:xfrm>
            <a:off x="2914681" y="287391"/>
            <a:ext cx="6049014" cy="720000"/>
          </a:xfrm>
        </p:spPr>
        <p:txBody>
          <a:bodyPr/>
          <a:lstStyle/>
          <a:p>
            <a:r>
              <a:rPr lang="en-US" dirty="0" smtClean="0">
                <a:solidFill>
                  <a:srgbClr val="FD0353"/>
                </a:solidFill>
                <a:effectLst>
                  <a:outerShdw blurRad="38100" dist="38100" dir="2700000" algn="tl">
                    <a:srgbClr val="000000">
                      <a:alpha val="43137"/>
                    </a:srgbClr>
                  </a:outerShdw>
                </a:effectLst>
              </a:rPr>
              <a:t>Requirement</a:t>
            </a:r>
            <a:r>
              <a:rPr lang="fr-FR" dirty="0" smtClean="0">
                <a:solidFill>
                  <a:srgbClr val="FD0353"/>
                </a:solidFill>
                <a:effectLst>
                  <a:outerShdw blurRad="38100" dist="38100" dir="2700000" algn="tl">
                    <a:srgbClr val="000000">
                      <a:alpha val="43137"/>
                    </a:srgbClr>
                  </a:outerShdw>
                </a:effectLst>
              </a:rPr>
              <a:t> </a:t>
            </a:r>
            <a:r>
              <a:rPr lang="fr-MA" dirty="0" err="1">
                <a:solidFill>
                  <a:srgbClr val="FD0353"/>
                </a:solidFill>
                <a:effectLst>
                  <a:outerShdw blurRad="38100" dist="38100" dir="2700000" algn="tl">
                    <a:srgbClr val="000000">
                      <a:alpha val="43137"/>
                    </a:srgbClr>
                  </a:outerShdw>
                </a:effectLst>
              </a:rPr>
              <a:t>gathered</a:t>
            </a:r>
            <a:endParaRPr lang="fr-FR" dirty="0">
              <a:solidFill>
                <a:srgbClr val="FD0353"/>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4</a:t>
            </a:fld>
            <a:endParaRPr lang="en-US" noProof="0" dirty="0"/>
          </a:p>
        </p:txBody>
      </p:sp>
      <p:sp>
        <p:nvSpPr>
          <p:cNvPr id="9" name="Oval 8"/>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25978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33046" y="900332"/>
            <a:ext cx="10782871" cy="5957668"/>
          </a:xfrm>
          <a:noFill/>
          <a:ln>
            <a:noFill/>
          </a:ln>
        </p:spPr>
      </p:pic>
      <p:sp>
        <p:nvSpPr>
          <p:cNvPr id="5" name="Title 4"/>
          <p:cNvSpPr>
            <a:spLocks noGrp="1"/>
          </p:cNvSpPr>
          <p:nvPr>
            <p:ph type="title"/>
          </p:nvPr>
        </p:nvSpPr>
        <p:spPr>
          <a:xfrm>
            <a:off x="3357281" y="280062"/>
            <a:ext cx="5192273" cy="720000"/>
          </a:xfrm>
        </p:spPr>
        <p:txBody>
          <a:bodyPr/>
          <a:lstStyle/>
          <a:p>
            <a:r>
              <a:rPr lang="fr-FR" dirty="0" smtClean="0">
                <a:solidFill>
                  <a:srgbClr val="FD0353"/>
                </a:solidFill>
              </a:rPr>
              <a:t>Use Case </a:t>
            </a:r>
            <a:r>
              <a:rPr lang="fr-FR" dirty="0" err="1" smtClean="0">
                <a:solidFill>
                  <a:srgbClr val="FD0353"/>
                </a:solidFill>
              </a:rPr>
              <a:t>Diagram</a:t>
            </a:r>
            <a:endParaRPr lang="fr-FR" dirty="0">
              <a:solidFill>
                <a:srgbClr val="FD0353"/>
              </a:solidFill>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5</a:t>
            </a:fld>
            <a:endParaRPr lang="en-US" noProof="0" dirty="0"/>
          </a:p>
        </p:txBody>
      </p:sp>
      <p:sp>
        <p:nvSpPr>
          <p:cNvPr id="9" name="Oval 8"/>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39452404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62338" y="326029"/>
            <a:ext cx="7839177" cy="720000"/>
          </a:xfrm>
        </p:spPr>
        <p:txBody>
          <a:bodyPr/>
          <a:lstStyle/>
          <a:p>
            <a:r>
              <a:rPr lang="fr-FR" dirty="0" smtClean="0">
                <a:solidFill>
                  <a:srgbClr val="FD0353"/>
                </a:solidFill>
              </a:rPr>
              <a:t>Class </a:t>
            </a:r>
            <a:r>
              <a:rPr lang="fr-FR" dirty="0" err="1" smtClean="0">
                <a:solidFill>
                  <a:srgbClr val="FD0353"/>
                </a:solidFill>
              </a:rPr>
              <a:t>Diagram</a:t>
            </a:r>
            <a:endParaRPr lang="fr-FR" dirty="0">
              <a:solidFill>
                <a:srgbClr val="FD0353"/>
              </a:solidFill>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6</a:t>
            </a:fld>
            <a:endParaRPr lang="en-US" noProof="0"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76775" y="1173623"/>
            <a:ext cx="10464429" cy="5505759"/>
          </a:xfrm>
          <a:ln>
            <a:noFill/>
          </a:ln>
          <a:effectLst/>
        </p:spPr>
      </p:pic>
      <p:sp>
        <p:nvSpPr>
          <p:cNvPr id="9" name="Oval 8"/>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14392935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42746" y="368034"/>
            <a:ext cx="7839177" cy="720000"/>
          </a:xfrm>
        </p:spPr>
        <p:txBody>
          <a:bodyPr/>
          <a:lstStyle/>
          <a:p>
            <a:r>
              <a:rPr lang="fr-FR" dirty="0" err="1" smtClean="0">
                <a:solidFill>
                  <a:srgbClr val="FD0353"/>
                </a:solidFill>
              </a:rPr>
              <a:t>ActivityDiagram</a:t>
            </a:r>
            <a:r>
              <a:rPr lang="fr-FR" dirty="0" smtClean="0">
                <a:solidFill>
                  <a:srgbClr val="FD0353"/>
                </a:solidFill>
              </a:rPr>
              <a:t> for user</a:t>
            </a:r>
            <a:endParaRPr lang="fr-FR" dirty="0">
              <a:solidFill>
                <a:srgbClr val="FD0353"/>
              </a:solidFill>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7</a:t>
            </a:fld>
            <a:endParaRPr lang="en-US" noProof="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73723" y="1252025"/>
            <a:ext cx="10160439" cy="5605975"/>
          </a:xfrm>
          <a:prstGeom prst="rect">
            <a:avLst/>
          </a:prstGeom>
          <a:effectLst>
            <a:outerShdw blurRad="368300" dist="38100" dir="18600000" sx="101000" sy="101000" rotWithShape="0">
              <a:prstClr val="black">
                <a:alpha val="40000"/>
              </a:prstClr>
            </a:outerShdw>
          </a:effectLst>
        </p:spPr>
      </p:pic>
      <p:sp>
        <p:nvSpPr>
          <p:cNvPr id="9" name="Oval 8"/>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80297774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4917" y="2868569"/>
            <a:ext cx="4285945" cy="1159694"/>
          </a:xfrm>
        </p:spPr>
        <p:txBody>
          <a:bodyPr/>
          <a:lstStyle/>
          <a:p>
            <a:r>
              <a:rPr lang="fr-FR" sz="4000" dirty="0" err="1" smtClean="0">
                <a:solidFill>
                  <a:srgbClr val="FD0353"/>
                </a:solidFill>
              </a:rPr>
              <a:t>ActivityDiagram</a:t>
            </a:r>
            <a:r>
              <a:rPr lang="fr-FR" sz="4000" dirty="0" smtClean="0">
                <a:solidFill>
                  <a:srgbClr val="FD0353"/>
                </a:solidFill>
              </a:rPr>
              <a:t> for </a:t>
            </a:r>
            <a:r>
              <a:rPr lang="fr-FR" sz="4000" dirty="0" err="1" smtClean="0">
                <a:solidFill>
                  <a:srgbClr val="FD0353"/>
                </a:solidFill>
              </a:rPr>
              <a:t>Admin</a:t>
            </a:r>
            <a:endParaRPr lang="fr-FR" sz="4000" dirty="0">
              <a:solidFill>
                <a:srgbClr val="FD0353"/>
              </a:solidFill>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8</a:t>
            </a:fld>
            <a:endParaRPr lang="en-US" noProof="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172560" y="225083"/>
            <a:ext cx="6631428" cy="6443004"/>
          </a:xfrm>
          <a:prstGeom prst="rect">
            <a:avLst/>
          </a:prstGeom>
          <a:effectLst>
            <a:outerShdw blurRad="279400" dist="38100" dir="4800000" sx="101000" sy="101000" algn="l" rotWithShape="0">
              <a:prstClr val="black">
                <a:alpha val="40000"/>
              </a:prstClr>
            </a:outerShdw>
          </a:effectLst>
        </p:spPr>
      </p:pic>
      <p:sp>
        <p:nvSpPr>
          <p:cNvPr id="8" name="Oval 7"/>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16907016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42511" y="493454"/>
            <a:ext cx="4615050" cy="720000"/>
          </a:xfrm>
          <a:effectLst>
            <a:outerShdw blurRad="50800" dist="38100" sx="103000" sy="103000" algn="l" rotWithShape="0">
              <a:prstClr val="black">
                <a:alpha val="40000"/>
              </a:prstClr>
            </a:outerShdw>
          </a:effectLst>
        </p:spPr>
        <p:txBody>
          <a:bodyPr/>
          <a:lstStyle/>
          <a:p>
            <a:r>
              <a:rPr lang="fr-MA" dirty="0" err="1">
                <a:solidFill>
                  <a:srgbClr val="FD0353"/>
                </a:solidFill>
              </a:rPr>
              <a:t>Relational</a:t>
            </a:r>
            <a:r>
              <a:rPr lang="fr-MA" dirty="0">
                <a:solidFill>
                  <a:srgbClr val="FD0353"/>
                </a:solidFill>
              </a:rPr>
              <a:t> Model</a:t>
            </a:r>
            <a:endParaRPr lang="fr-FR" dirty="0">
              <a:solidFill>
                <a:srgbClr val="FD0353"/>
              </a:solidFill>
            </a:endParaRPr>
          </a:p>
        </p:txBody>
      </p:sp>
      <p:sp>
        <p:nvSpPr>
          <p:cNvPr id="6" name="Slide Number Placeholder 5"/>
          <p:cNvSpPr>
            <a:spLocks noGrp="1"/>
          </p:cNvSpPr>
          <p:nvPr>
            <p:ph type="sldNum" sz="quarter" idx="15"/>
          </p:nvPr>
        </p:nvSpPr>
        <p:spPr/>
        <p:txBody>
          <a:bodyPr/>
          <a:lstStyle/>
          <a:p>
            <a:fld id="{058DB212-BFA2-403F-85EF-DFD3FF6D973A}" type="slidenum">
              <a:rPr lang="en-US" noProof="0" smtClean="0"/>
              <a:pPr/>
              <a:t>9</a:t>
            </a:fld>
            <a:endParaRPr lang="en-US" noProof="0" dirty="0"/>
          </a:p>
        </p:txBody>
      </p:sp>
      <p:pic>
        <p:nvPicPr>
          <p:cNvPr id="7" name="Image 2"/>
          <p:cNvPicPr/>
          <p:nvPr/>
        </p:nvPicPr>
        <p:blipFill>
          <a:blip r:embed="rId2">
            <a:extLst>
              <a:ext uri="{28A0092B-C50C-407E-A947-70E740481C1C}">
                <a14:useLocalDpi xmlns:a14="http://schemas.microsoft.com/office/drawing/2010/main" val="0"/>
              </a:ext>
            </a:extLst>
          </a:blip>
          <a:stretch>
            <a:fillRect/>
          </a:stretch>
        </p:blipFill>
        <p:spPr>
          <a:xfrm>
            <a:off x="963039" y="1448972"/>
            <a:ext cx="9973994" cy="4825293"/>
          </a:xfrm>
          <a:prstGeom prst="rect">
            <a:avLst/>
          </a:prstGeom>
          <a:effectLst>
            <a:outerShdw blurRad="406400" dist="63500" dir="3900000" sx="101000" sy="101000" algn="tl" rotWithShape="0">
              <a:prstClr val="black">
                <a:alpha val="40000"/>
              </a:prstClr>
            </a:outerShdw>
          </a:effectLst>
        </p:spPr>
      </p:pic>
      <p:sp>
        <p:nvSpPr>
          <p:cNvPr id="8" name="Oval 7"/>
          <p:cNvSpPr/>
          <p:nvPr/>
        </p:nvSpPr>
        <p:spPr>
          <a:xfrm>
            <a:off x="11809927" y="2627290"/>
            <a:ext cx="360609" cy="1510728"/>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15022579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BD7A54-F20C-4571-A0A1-59566D65D61A}">
  <ds:schemaRefs>
    <ds:schemaRef ds:uri="16c05727-aa75-4e4a-9b5f-8a80a1165891"/>
    <ds:schemaRef ds:uri="http://www.w3.org/XML/1998/namespace"/>
    <ds:schemaRef ds:uri="http://purl.org/dc/elements/1.1/"/>
    <ds:schemaRef ds:uri="http://schemas.openxmlformats.org/package/2006/metadata/core-properties"/>
    <ds:schemaRef ds:uri="71af3243-3dd4-4a8d-8c0d-dd76da1f02a5"/>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67A851-31A9-4ACE-8351-2A55E16C5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1561</Words>
  <Application>Microsoft Office PowerPoint</Application>
  <PresentationFormat>Widescreen</PresentationFormat>
  <Paragraphs>168</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Bodoni MT</vt:lpstr>
      <vt:lpstr>Calibri</vt:lpstr>
      <vt:lpstr>Gill Sans MT</vt:lpstr>
      <vt:lpstr>Segoe UI</vt:lpstr>
      <vt:lpstr>Times New Roman</vt:lpstr>
      <vt:lpstr>Office Theme</vt:lpstr>
      <vt:lpstr>E-commerce  Website with Recommendation System </vt:lpstr>
      <vt:lpstr>Project analysis slide 3</vt:lpstr>
      <vt:lpstr>Introduction</vt:lpstr>
      <vt:lpstr>Requirement gathered</vt:lpstr>
      <vt:lpstr>Use Case Diagram</vt:lpstr>
      <vt:lpstr>Class Diagram</vt:lpstr>
      <vt:lpstr>ActivityDiagram for user</vt:lpstr>
      <vt:lpstr>ActivityDiagram for Admin</vt:lpstr>
      <vt:lpstr>Relational Model</vt:lpstr>
      <vt:lpstr>Recommendation System</vt:lpstr>
      <vt:lpstr>PowerPoint Presentation</vt:lpstr>
      <vt:lpstr>PowerPoint Presentation</vt:lpstr>
      <vt:lpstr>The table below shows a set of users and their a rates to a set of products (A,B,C,D)</vt:lpstr>
      <vt:lpstr>Recommendation System</vt:lpstr>
      <vt:lpstr>Application</vt:lpstr>
      <vt:lpstr>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2022-07-28T22:32:54Z</dcterms:created>
  <dcterms:modified xsi:type="dcterms:W3CDTF">2022-07-30T00:37:08Z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