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Open Sans Bold" charset="1" panose="020B0806030504020204"/>
      <p:regular r:id="rId16"/>
    </p:embeddedFon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25" y="1564985"/>
            <a:ext cx="18288000" cy="1694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b="true" sz="4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</a:t>
            </a:r>
            <a:r>
              <a:rPr lang="en-US" b="true" sz="4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tegrating Random Forest Classification with Spark and MongoDB for Intrusion Detection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99186" y="5057775"/>
            <a:ext cx="3689628" cy="1500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Presented by </a:t>
            </a:r>
          </a:p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Radja BELARBI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5153" y="8483979"/>
            <a:ext cx="2157293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08/07/2025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9201150"/>
            <a:ext cx="675561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University of Palermo - UNIPA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036" y="305801"/>
            <a:ext cx="8809053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Chall</a:t>
            </a:r>
            <a:r>
              <a:rPr lang="en-US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enges &amp; Solutions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19036" y="989901"/>
            <a:ext cx="17256857" cy="9860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Imbalanced da</a:t>
            </a: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taset → used class weights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 selection → used feature Importances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Spark-Mongo integration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Conclusion: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Achieved very high accuracy on a realistic, complex dataset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Spark pipeline is scalable for real-time cyberattack detection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MongoDB enables easy integration with other systems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</a:t>
            </a:r>
            <a:r>
              <a:rPr lang="en-US" b="true" sz="33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uture Work: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Try other models: Gradient Boosted Trees, Deep Learning (Auto-encoders for anomaly detection)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Real-time streaming with Spark Streaming</a:t>
            </a:r>
          </a:p>
          <a:p>
            <a:pPr algn="l" marL="712470" indent="-356235" lvl="1">
              <a:lnSpc>
                <a:spcPts val="462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Advanced feature engineering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  <a:p>
            <a:pPr algn="l">
              <a:lnSpc>
                <a:spcPts val="46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0319" y="962025"/>
            <a:ext cx="12939106" cy="10288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b="true" sz="3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Context &amp; Motivation</a:t>
            </a: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Rapid growth in cyber threats and attacks</a:t>
            </a: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Importance of early detection in securing network infrastructure</a:t>
            </a:r>
          </a:p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Traditional systems struggle with scalability and real-time analysis</a:t>
            </a:r>
          </a:p>
          <a:p>
            <a:pPr algn="l">
              <a:lnSpc>
                <a:spcPts val="3780"/>
              </a:lnSpc>
            </a:pPr>
          </a:p>
          <a:p>
            <a:pPr algn="l">
              <a:lnSpc>
                <a:spcPts val="5179"/>
              </a:lnSpc>
            </a:pPr>
            <a:r>
              <a:rPr lang="en-US" b="true" sz="3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Statement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Classifying malicious vs. benign network sessions in large-scale traffic logs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Handling imbalanced data and high-dimensional features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5179"/>
              </a:lnSpc>
            </a:pPr>
            <a:r>
              <a:rPr lang="en-US" b="true" sz="36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Proposed Solution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Random Forest classifier for robust, interpretable decision-making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Leverage Apache Spark for scalable data preprocessing and model training</a:t>
            </a:r>
          </a:p>
          <a:p>
            <a:pPr algn="l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Store results in MongoDB and generate predictions for analysis and visualization</a:t>
            </a:r>
          </a:p>
          <a:p>
            <a:pPr algn="l">
              <a:lnSpc>
                <a:spcPts val="3779"/>
              </a:lnSpc>
            </a:pP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</a:p>
          <a:p>
            <a:pPr algn="l">
              <a:lnSpc>
                <a:spcPts val="517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3906923" y="616680"/>
            <a:ext cx="3646587" cy="928224"/>
            <a:chOff x="0" y="0"/>
            <a:chExt cx="960418" cy="2444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0418" cy="244470"/>
            </a:xfrm>
            <a:custGeom>
              <a:avLst/>
              <a:gdLst/>
              <a:ahLst/>
              <a:cxnLst/>
              <a:rect r="r" b="b" t="t" l="l"/>
              <a:pathLst>
                <a:path h="244470" w="960418">
                  <a:moveTo>
                    <a:pt x="108276" y="0"/>
                  </a:moveTo>
                  <a:lnTo>
                    <a:pt x="852142" y="0"/>
                  </a:lnTo>
                  <a:cubicBezTo>
                    <a:pt x="911941" y="0"/>
                    <a:pt x="960418" y="48477"/>
                    <a:pt x="960418" y="108276"/>
                  </a:cubicBezTo>
                  <a:lnTo>
                    <a:pt x="960418" y="136194"/>
                  </a:lnTo>
                  <a:cubicBezTo>
                    <a:pt x="960418" y="195994"/>
                    <a:pt x="911941" y="244470"/>
                    <a:pt x="852142" y="244470"/>
                  </a:cubicBezTo>
                  <a:lnTo>
                    <a:pt x="108276" y="244470"/>
                  </a:lnTo>
                  <a:cubicBezTo>
                    <a:pt x="79559" y="244470"/>
                    <a:pt x="52019" y="233063"/>
                    <a:pt x="31713" y="212757"/>
                  </a:cubicBezTo>
                  <a:cubicBezTo>
                    <a:pt x="11408" y="192451"/>
                    <a:pt x="0" y="164911"/>
                    <a:pt x="0" y="136194"/>
                  </a:cubicBezTo>
                  <a:lnTo>
                    <a:pt x="0" y="108276"/>
                  </a:lnTo>
                  <a:cubicBezTo>
                    <a:pt x="0" y="48477"/>
                    <a:pt x="48477" y="0"/>
                    <a:pt x="1082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960418" cy="3016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Data (UNSW-NB15)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24765" y="2535504"/>
            <a:ext cx="4010904" cy="928224"/>
            <a:chOff x="0" y="0"/>
            <a:chExt cx="1056370" cy="24447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56370" cy="244470"/>
            </a:xfrm>
            <a:custGeom>
              <a:avLst/>
              <a:gdLst/>
              <a:ahLst/>
              <a:cxnLst/>
              <a:rect r="r" b="b" t="t" l="l"/>
              <a:pathLst>
                <a:path h="244470" w="1056370">
                  <a:moveTo>
                    <a:pt x="98441" y="0"/>
                  </a:moveTo>
                  <a:lnTo>
                    <a:pt x="957929" y="0"/>
                  </a:lnTo>
                  <a:cubicBezTo>
                    <a:pt x="984037" y="0"/>
                    <a:pt x="1009076" y="10371"/>
                    <a:pt x="1027537" y="28833"/>
                  </a:cubicBezTo>
                  <a:cubicBezTo>
                    <a:pt x="1045998" y="47294"/>
                    <a:pt x="1056370" y="72333"/>
                    <a:pt x="1056370" y="98441"/>
                  </a:cubicBezTo>
                  <a:lnTo>
                    <a:pt x="1056370" y="146029"/>
                  </a:lnTo>
                  <a:cubicBezTo>
                    <a:pt x="1056370" y="172138"/>
                    <a:pt x="1045998" y="197176"/>
                    <a:pt x="1027537" y="215638"/>
                  </a:cubicBezTo>
                  <a:cubicBezTo>
                    <a:pt x="1009076" y="234099"/>
                    <a:pt x="984037" y="244470"/>
                    <a:pt x="957929" y="244470"/>
                  </a:cubicBezTo>
                  <a:lnTo>
                    <a:pt x="98441" y="244470"/>
                  </a:lnTo>
                  <a:cubicBezTo>
                    <a:pt x="72333" y="244470"/>
                    <a:pt x="47294" y="234099"/>
                    <a:pt x="28833" y="215638"/>
                  </a:cubicBezTo>
                  <a:cubicBezTo>
                    <a:pt x="10371" y="197176"/>
                    <a:pt x="0" y="172138"/>
                    <a:pt x="0" y="146029"/>
                  </a:cubicBezTo>
                  <a:lnTo>
                    <a:pt x="0" y="98441"/>
                  </a:lnTo>
                  <a:cubicBezTo>
                    <a:pt x="0" y="72333"/>
                    <a:pt x="10371" y="47294"/>
                    <a:pt x="28833" y="28833"/>
                  </a:cubicBezTo>
                  <a:cubicBezTo>
                    <a:pt x="47294" y="10371"/>
                    <a:pt x="72333" y="0"/>
                    <a:pt x="984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056370" cy="3016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Preprocessing (Spark)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724765" y="4454328"/>
            <a:ext cx="4010904" cy="1149745"/>
            <a:chOff x="0" y="0"/>
            <a:chExt cx="1056370" cy="3028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6370" cy="302813"/>
            </a:xfrm>
            <a:custGeom>
              <a:avLst/>
              <a:gdLst/>
              <a:ahLst/>
              <a:cxnLst/>
              <a:rect r="r" b="b" t="t" l="l"/>
              <a:pathLst>
                <a:path h="302813" w="1056370">
                  <a:moveTo>
                    <a:pt x="98441" y="0"/>
                  </a:moveTo>
                  <a:lnTo>
                    <a:pt x="957929" y="0"/>
                  </a:lnTo>
                  <a:cubicBezTo>
                    <a:pt x="984037" y="0"/>
                    <a:pt x="1009076" y="10371"/>
                    <a:pt x="1027537" y="28833"/>
                  </a:cubicBezTo>
                  <a:cubicBezTo>
                    <a:pt x="1045998" y="47294"/>
                    <a:pt x="1056370" y="72333"/>
                    <a:pt x="1056370" y="98441"/>
                  </a:cubicBezTo>
                  <a:lnTo>
                    <a:pt x="1056370" y="204372"/>
                  </a:lnTo>
                  <a:cubicBezTo>
                    <a:pt x="1056370" y="230481"/>
                    <a:pt x="1045998" y="255519"/>
                    <a:pt x="1027537" y="273981"/>
                  </a:cubicBezTo>
                  <a:cubicBezTo>
                    <a:pt x="1009076" y="292442"/>
                    <a:pt x="984037" y="302813"/>
                    <a:pt x="957929" y="302813"/>
                  </a:cubicBezTo>
                  <a:lnTo>
                    <a:pt x="98441" y="302813"/>
                  </a:lnTo>
                  <a:cubicBezTo>
                    <a:pt x="72333" y="302813"/>
                    <a:pt x="47294" y="292442"/>
                    <a:pt x="28833" y="273981"/>
                  </a:cubicBezTo>
                  <a:cubicBezTo>
                    <a:pt x="10371" y="255519"/>
                    <a:pt x="0" y="230481"/>
                    <a:pt x="0" y="204372"/>
                  </a:cubicBezTo>
                  <a:lnTo>
                    <a:pt x="0" y="98441"/>
                  </a:lnTo>
                  <a:cubicBezTo>
                    <a:pt x="0" y="72333"/>
                    <a:pt x="10371" y="47294"/>
                    <a:pt x="28833" y="28833"/>
                  </a:cubicBezTo>
                  <a:cubicBezTo>
                    <a:pt x="47294" y="10371"/>
                    <a:pt x="72333" y="0"/>
                    <a:pt x="984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056370" cy="359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Model </a:t>
              </a:r>
            </a:p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(Random Forest)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724765" y="6598212"/>
            <a:ext cx="4010904" cy="928224"/>
            <a:chOff x="0" y="0"/>
            <a:chExt cx="1056370" cy="2444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56370" cy="244470"/>
            </a:xfrm>
            <a:custGeom>
              <a:avLst/>
              <a:gdLst/>
              <a:ahLst/>
              <a:cxnLst/>
              <a:rect r="r" b="b" t="t" l="l"/>
              <a:pathLst>
                <a:path h="244470" w="1056370">
                  <a:moveTo>
                    <a:pt x="98441" y="0"/>
                  </a:moveTo>
                  <a:lnTo>
                    <a:pt x="957929" y="0"/>
                  </a:lnTo>
                  <a:cubicBezTo>
                    <a:pt x="984037" y="0"/>
                    <a:pt x="1009076" y="10371"/>
                    <a:pt x="1027537" y="28833"/>
                  </a:cubicBezTo>
                  <a:cubicBezTo>
                    <a:pt x="1045998" y="47294"/>
                    <a:pt x="1056370" y="72333"/>
                    <a:pt x="1056370" y="98441"/>
                  </a:cubicBezTo>
                  <a:lnTo>
                    <a:pt x="1056370" y="146029"/>
                  </a:lnTo>
                  <a:cubicBezTo>
                    <a:pt x="1056370" y="172138"/>
                    <a:pt x="1045998" y="197176"/>
                    <a:pt x="1027537" y="215638"/>
                  </a:cubicBezTo>
                  <a:cubicBezTo>
                    <a:pt x="1009076" y="234099"/>
                    <a:pt x="984037" y="244470"/>
                    <a:pt x="957929" y="244470"/>
                  </a:cubicBezTo>
                  <a:lnTo>
                    <a:pt x="98441" y="244470"/>
                  </a:lnTo>
                  <a:cubicBezTo>
                    <a:pt x="72333" y="244470"/>
                    <a:pt x="47294" y="234099"/>
                    <a:pt x="28833" y="215638"/>
                  </a:cubicBezTo>
                  <a:cubicBezTo>
                    <a:pt x="10371" y="197176"/>
                    <a:pt x="0" y="172138"/>
                    <a:pt x="0" y="146029"/>
                  </a:cubicBezTo>
                  <a:lnTo>
                    <a:pt x="0" y="98441"/>
                  </a:lnTo>
                  <a:cubicBezTo>
                    <a:pt x="0" y="72333"/>
                    <a:pt x="10371" y="47294"/>
                    <a:pt x="28833" y="28833"/>
                  </a:cubicBezTo>
                  <a:cubicBezTo>
                    <a:pt x="47294" y="10371"/>
                    <a:pt x="72333" y="0"/>
                    <a:pt x="984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056370" cy="3016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Evaluation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724765" y="8520575"/>
            <a:ext cx="4010904" cy="1149745"/>
            <a:chOff x="0" y="0"/>
            <a:chExt cx="1056370" cy="30281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56370" cy="302813"/>
            </a:xfrm>
            <a:custGeom>
              <a:avLst/>
              <a:gdLst/>
              <a:ahLst/>
              <a:cxnLst/>
              <a:rect r="r" b="b" t="t" l="l"/>
              <a:pathLst>
                <a:path h="302813" w="1056370">
                  <a:moveTo>
                    <a:pt x="98441" y="0"/>
                  </a:moveTo>
                  <a:lnTo>
                    <a:pt x="957929" y="0"/>
                  </a:lnTo>
                  <a:cubicBezTo>
                    <a:pt x="984037" y="0"/>
                    <a:pt x="1009076" y="10371"/>
                    <a:pt x="1027537" y="28833"/>
                  </a:cubicBezTo>
                  <a:cubicBezTo>
                    <a:pt x="1045998" y="47294"/>
                    <a:pt x="1056370" y="72333"/>
                    <a:pt x="1056370" y="98441"/>
                  </a:cubicBezTo>
                  <a:lnTo>
                    <a:pt x="1056370" y="204372"/>
                  </a:lnTo>
                  <a:cubicBezTo>
                    <a:pt x="1056370" y="230481"/>
                    <a:pt x="1045998" y="255519"/>
                    <a:pt x="1027537" y="273981"/>
                  </a:cubicBezTo>
                  <a:cubicBezTo>
                    <a:pt x="1009076" y="292442"/>
                    <a:pt x="984037" y="302813"/>
                    <a:pt x="957929" y="302813"/>
                  </a:cubicBezTo>
                  <a:lnTo>
                    <a:pt x="98441" y="302813"/>
                  </a:lnTo>
                  <a:cubicBezTo>
                    <a:pt x="72333" y="302813"/>
                    <a:pt x="47294" y="292442"/>
                    <a:pt x="28833" y="273981"/>
                  </a:cubicBezTo>
                  <a:cubicBezTo>
                    <a:pt x="10371" y="255519"/>
                    <a:pt x="0" y="230481"/>
                    <a:pt x="0" y="204372"/>
                  </a:cubicBezTo>
                  <a:lnTo>
                    <a:pt x="0" y="98441"/>
                  </a:lnTo>
                  <a:cubicBezTo>
                    <a:pt x="0" y="72333"/>
                    <a:pt x="10371" y="47294"/>
                    <a:pt x="28833" y="28833"/>
                  </a:cubicBezTo>
                  <a:cubicBezTo>
                    <a:pt x="47294" y="10371"/>
                    <a:pt x="72333" y="0"/>
                    <a:pt x="9844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056370" cy="359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  <a:r>
                <a:rPr lang="en-US" sz="26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Output </a:t>
              </a:r>
            </a:p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(MongoDB + CSV)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flipH="true">
            <a:off x="15730217" y="1544904"/>
            <a:ext cx="0" cy="9906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15730217" y="3463728"/>
            <a:ext cx="0" cy="9906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15730217" y="5604072"/>
            <a:ext cx="0" cy="99413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>
            <a:off x="15730217" y="7526436"/>
            <a:ext cx="0" cy="99413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671" y="15119"/>
            <a:ext cx="14340056" cy="1208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b="true" sz="4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Dataset and Source</a:t>
            </a:r>
          </a:p>
          <a:p>
            <a:pPr algn="l">
              <a:lnSpc>
                <a:spcPts val="57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Dataset Source: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38B6FF"/>
                </a:solidFill>
                <a:latin typeface="Open Sans"/>
                <a:ea typeface="Open Sans"/>
                <a:cs typeface="Open Sans"/>
                <a:sym typeface="Open Sans"/>
              </a:rPr>
              <a:t>   </a:t>
            </a:r>
            <a:r>
              <a:rPr lang="en-US" sz="2499" u="sng">
                <a:solidFill>
                  <a:srgbClr val="38B6FF"/>
                </a:solidFill>
                <a:latin typeface="Open Sans"/>
                <a:ea typeface="Open Sans"/>
                <a:cs typeface="Open Sans"/>
                <a:sym typeface="Open Sans"/>
              </a:rPr>
              <a:t>https://www.kaggle.com/datasets/mrwellsdavid/unsw-nb15?select=UNSW-NB15_1.csv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Composition: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Total records: 700k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High class imbalance 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Label: Binary (0 = Normal, 1 = Attack)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Features: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42 input features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Packet-level, flow-level, time-based, and content-based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Mixture of categorical and numerical features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Some examples: dur, sttl, dttl, sbytes, dbytes, state, ct_state_ttl, tcprtt, etc.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Attack Categories: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Exploits, Fuzzers, DoS, Reconnaissance, Backdoors, Shellcode, Worms, etc.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477857" y="1131395"/>
            <a:ext cx="6425587" cy="738532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14116115" y="7844122"/>
            <a:ext cx="4388715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Label Distibution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1908449"/>
          <a:ext cx="10985957" cy="8347548"/>
        </p:xfrm>
        <a:graphic>
          <a:graphicData uri="http://schemas.openxmlformats.org/drawingml/2006/table">
            <a:tbl>
              <a:tblPr/>
              <a:tblGrid>
                <a:gridCol w="2700894"/>
                <a:gridCol w="8285063"/>
              </a:tblGrid>
              <a:tr h="104176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Tool/Library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Purpose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44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Apache Spark</a:t>
                      </a:r>
                    </a:p>
                    <a:p>
                      <a:pPr algn="l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Distributed data processing, feature engineering, model training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53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940"/>
                        </a:lnSpc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MLlib (Spark ML)</a:t>
                      </a:r>
                    </a:p>
                    <a:p>
                      <a:pPr algn="ctr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Machine learning (Random Forest Classifier, evaluation metrics)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1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MongoDB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Storing input data and saving prediction 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7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Python (PyMongo)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Automating MongoDB database/collection creation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43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Java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Main implementation of Spark ML pipeline and Random Forest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6545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CSV Output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Exporting predictions for external visualization/analysis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1191610" y="5143500"/>
            <a:ext cx="7342417" cy="4235046"/>
          </a:xfrm>
          <a:custGeom>
            <a:avLst/>
            <a:gdLst/>
            <a:ahLst/>
            <a:cxnLst/>
            <a:rect r="r" b="b" t="t" l="l"/>
            <a:pathLst>
              <a:path h="4235046" w="7342417">
                <a:moveTo>
                  <a:pt x="0" y="0"/>
                </a:moveTo>
                <a:lnTo>
                  <a:pt x="7342417" y="0"/>
                </a:lnTo>
                <a:lnTo>
                  <a:pt x="7342417" y="4235046"/>
                </a:lnTo>
                <a:lnTo>
                  <a:pt x="0" y="4235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191610" y="1601957"/>
            <a:ext cx="7072087" cy="3541543"/>
          </a:xfrm>
          <a:custGeom>
            <a:avLst/>
            <a:gdLst/>
            <a:ahLst/>
            <a:cxnLst/>
            <a:rect r="r" b="b" t="t" l="l"/>
            <a:pathLst>
              <a:path h="3541543" w="7072087">
                <a:moveTo>
                  <a:pt x="0" y="0"/>
                </a:moveTo>
                <a:lnTo>
                  <a:pt x="7072086" y="0"/>
                </a:lnTo>
                <a:lnTo>
                  <a:pt x="7072086" y="3541543"/>
                </a:lnTo>
                <a:lnTo>
                  <a:pt x="0" y="35415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6989" y="781175"/>
            <a:ext cx="6205119" cy="2257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28"/>
              </a:lnSpc>
              <a:spcBef>
                <a:spcPct val="0"/>
              </a:spcBef>
            </a:pPr>
            <a:r>
              <a:rPr lang="en-US" b="true" sz="416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Tools &amp; Technologies</a:t>
            </a:r>
          </a:p>
          <a:p>
            <a:pPr algn="l">
              <a:lnSpc>
                <a:spcPts val="2888"/>
              </a:lnSpc>
              <a:spcBef>
                <a:spcPct val="0"/>
              </a:spcBef>
            </a:pPr>
          </a:p>
          <a:p>
            <a:pPr algn="l">
              <a:lnSpc>
                <a:spcPts val="2888"/>
              </a:lnSpc>
              <a:spcBef>
                <a:spcPct val="0"/>
              </a:spcBef>
            </a:pPr>
          </a:p>
          <a:p>
            <a:pPr algn="l">
              <a:lnSpc>
                <a:spcPts val="2888"/>
              </a:lnSpc>
              <a:spcBef>
                <a:spcPct val="0"/>
              </a:spcBef>
            </a:pPr>
          </a:p>
          <a:p>
            <a:pPr algn="l">
              <a:lnSpc>
                <a:spcPts val="358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661127"/>
            <a:ext cx="10175106" cy="3625873"/>
          </a:xfrm>
          <a:custGeom>
            <a:avLst/>
            <a:gdLst/>
            <a:ahLst/>
            <a:cxnLst/>
            <a:rect r="r" b="b" t="t" l="l"/>
            <a:pathLst>
              <a:path h="3625873" w="10175106">
                <a:moveTo>
                  <a:pt x="0" y="0"/>
                </a:moveTo>
                <a:lnTo>
                  <a:pt x="10175106" y="0"/>
                </a:lnTo>
                <a:lnTo>
                  <a:pt x="10175106" y="3625873"/>
                </a:lnTo>
                <a:lnTo>
                  <a:pt x="0" y="3625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1001" y="642620"/>
            <a:ext cx="5873353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  <a:spcBef>
                <a:spcPct val="0"/>
              </a:spcBef>
            </a:pPr>
            <a:r>
              <a:rPr lang="en-US" b="true" sz="4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Preprocessing Pipeline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951048"/>
            <a:ext cx="8845774" cy="431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cleaning: </a:t>
            </a: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Cast to double, drop nulls, r</a:t>
            </a: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ound floats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Categorical features</a:t>
            </a: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were directly </a:t>
            </a: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cast to numeric</a:t>
            </a: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(e.g., "proto", "state")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Deduplication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Handling class imbalance:</a:t>
            </a: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Class weighting 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VectorAssembler:</a:t>
            </a: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to prepare features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845774" y="1338580"/>
            <a:ext cx="9127590" cy="5958009"/>
          </a:xfrm>
          <a:custGeom>
            <a:avLst/>
            <a:gdLst/>
            <a:ahLst/>
            <a:cxnLst/>
            <a:rect r="r" b="b" t="t" l="l"/>
            <a:pathLst>
              <a:path h="5958009" w="9127590">
                <a:moveTo>
                  <a:pt x="0" y="0"/>
                </a:moveTo>
                <a:lnTo>
                  <a:pt x="9127591" y="0"/>
                </a:lnTo>
                <a:lnTo>
                  <a:pt x="9127591" y="5958009"/>
                </a:lnTo>
                <a:lnTo>
                  <a:pt x="0" y="59580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14972" y="1502395"/>
            <a:ext cx="9973028" cy="5949531"/>
          </a:xfrm>
          <a:custGeom>
            <a:avLst/>
            <a:gdLst/>
            <a:ahLst/>
            <a:cxnLst/>
            <a:rect r="r" b="b" t="t" l="l"/>
            <a:pathLst>
              <a:path h="5949531" w="9973028">
                <a:moveTo>
                  <a:pt x="0" y="0"/>
                </a:moveTo>
                <a:lnTo>
                  <a:pt x="9973028" y="0"/>
                </a:lnTo>
                <a:lnTo>
                  <a:pt x="9973028" y="5949531"/>
                </a:lnTo>
                <a:lnTo>
                  <a:pt x="0" y="594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1545" y="150541"/>
            <a:ext cx="8350448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b="true" sz="4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Model: Random Forest Classifier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1545" y="1301268"/>
            <a:ext cx="8792455" cy="7569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why Rand</a:t>
            </a: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om Forest: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Handles high-dimensional data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Robust to overfitting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Configuration: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numTrees=100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weightCol="weight" to balance classes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Pipeline stages: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Assembler → RF Classifier (All Features)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Feature importance selection → RF Classifier (Top 20)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12867" y="2141697"/>
          <a:ext cx="8455908" cy="4914900"/>
        </p:xfrm>
        <a:graphic>
          <a:graphicData uri="http://schemas.openxmlformats.org/drawingml/2006/table">
            <a:tbl>
              <a:tblPr/>
              <a:tblGrid>
                <a:gridCol w="2293546"/>
                <a:gridCol w="3469748"/>
                <a:gridCol w="2692615"/>
              </a:tblGrid>
              <a:tr h="9023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Metric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Formula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Value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3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TP+TN/FP+FN+TP+TN​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99.4%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552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F1-Score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2⋅Precision+Recall/Precision⋅Recall​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99.4%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3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Precision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TP/TP+FP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99.5%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234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Recall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TP/TP+FN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100% (attack)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10112438" y="1310522"/>
            <a:ext cx="7711121" cy="5589269"/>
          </a:xfrm>
          <a:custGeom>
            <a:avLst/>
            <a:gdLst/>
            <a:ahLst/>
            <a:cxnLst/>
            <a:rect r="r" b="b" t="t" l="l"/>
            <a:pathLst>
              <a:path h="5589269" w="7711121">
                <a:moveTo>
                  <a:pt x="0" y="0"/>
                </a:moveTo>
                <a:lnTo>
                  <a:pt x="7711121" y="0"/>
                </a:lnTo>
                <a:lnTo>
                  <a:pt x="7711121" y="5589269"/>
                </a:lnTo>
                <a:lnTo>
                  <a:pt x="0" y="5589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2867" y="247571"/>
            <a:ext cx="4984314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b="true" sz="4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Evaluation Metrics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12867" y="1262897"/>
            <a:ext cx="2829758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Global Metrics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2867" y="7421017"/>
            <a:ext cx="13072854" cy="2078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Per-class b</a:t>
            </a: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reakdown: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0 (benign): Precision = 1.0, Recall = 0.994, F1 = 0.997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 1 (attack): Precision = 0.845, Recall = 1.0, F1 = 0.916</a:t>
            </a:r>
          </a:p>
          <a:p>
            <a:pPr algn="ctr">
              <a:lnSpc>
                <a:spcPts val="377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391795" y="6923231"/>
            <a:ext cx="7711121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Confusion Matrix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5807" y="7508765"/>
            <a:ext cx="8357409" cy="3137971"/>
          </a:xfrm>
          <a:custGeom>
            <a:avLst/>
            <a:gdLst/>
            <a:ahLst/>
            <a:cxnLst/>
            <a:rect r="r" b="b" t="t" l="l"/>
            <a:pathLst>
              <a:path h="3137971" w="8357409">
                <a:moveTo>
                  <a:pt x="0" y="0"/>
                </a:moveTo>
                <a:lnTo>
                  <a:pt x="8357410" y="0"/>
                </a:lnTo>
                <a:lnTo>
                  <a:pt x="8357410" y="3137971"/>
                </a:lnTo>
                <a:lnTo>
                  <a:pt x="0" y="31379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78920" y="2778235"/>
            <a:ext cx="9917873" cy="4730531"/>
          </a:xfrm>
          <a:custGeom>
            <a:avLst/>
            <a:gdLst/>
            <a:ahLst/>
            <a:cxnLst/>
            <a:rect r="r" b="b" t="t" l="l"/>
            <a:pathLst>
              <a:path h="4730531" w="9917873">
                <a:moveTo>
                  <a:pt x="0" y="0"/>
                </a:moveTo>
                <a:lnTo>
                  <a:pt x="9917873" y="0"/>
                </a:lnTo>
                <a:lnTo>
                  <a:pt x="9917873" y="4730530"/>
                </a:lnTo>
                <a:lnTo>
                  <a:pt x="0" y="47305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4069" y="642620"/>
            <a:ext cx="4003477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b="true" sz="4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Output Storage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0455" y="1733270"/>
            <a:ext cx="9241423" cy="594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Mong</a:t>
            </a: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oDB: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Save predictions + probabilities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New collecion was created via Spark “model.outputs”</a:t>
            </a:r>
          </a:p>
          <a:p>
            <a:pPr algn="l" marL="669289" indent="-334645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Fields stored: prediction, label, features, rawPrediction, probability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CSV Output:</a:t>
            </a:r>
          </a:p>
          <a:p>
            <a:pPr algn="l" marL="669289" indent="-334645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Export all the necessary metrics and the top 20 features for external visualizations</a:t>
            </a:r>
          </a:p>
          <a:p>
            <a:pPr algn="l">
              <a:lnSpc>
                <a:spcPts val="43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75724" y="1614338"/>
            <a:ext cx="8350172" cy="3515376"/>
          </a:xfrm>
          <a:custGeom>
            <a:avLst/>
            <a:gdLst/>
            <a:ahLst/>
            <a:cxnLst/>
            <a:rect r="r" b="b" t="t" l="l"/>
            <a:pathLst>
              <a:path h="3515376" w="8350172">
                <a:moveTo>
                  <a:pt x="0" y="0"/>
                </a:moveTo>
                <a:lnTo>
                  <a:pt x="8350173" y="0"/>
                </a:lnTo>
                <a:lnTo>
                  <a:pt x="8350173" y="3515377"/>
                </a:lnTo>
                <a:lnTo>
                  <a:pt x="0" y="3515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82774" y="1376791"/>
            <a:ext cx="5261226" cy="4056630"/>
          </a:xfrm>
          <a:custGeom>
            <a:avLst/>
            <a:gdLst/>
            <a:ahLst/>
            <a:cxnLst/>
            <a:rect r="r" b="b" t="t" l="l"/>
            <a:pathLst>
              <a:path h="4056630" w="5261226">
                <a:moveTo>
                  <a:pt x="0" y="0"/>
                </a:moveTo>
                <a:lnTo>
                  <a:pt x="5261226" y="0"/>
                </a:lnTo>
                <a:lnTo>
                  <a:pt x="5261226" y="4056630"/>
                </a:lnTo>
                <a:lnTo>
                  <a:pt x="0" y="40566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037" r="0" b="-203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00283" y="6230247"/>
            <a:ext cx="8350172" cy="3515376"/>
          </a:xfrm>
          <a:custGeom>
            <a:avLst/>
            <a:gdLst/>
            <a:ahLst/>
            <a:cxnLst/>
            <a:rect r="r" b="b" t="t" l="l"/>
            <a:pathLst>
              <a:path h="3515376" w="8350172">
                <a:moveTo>
                  <a:pt x="0" y="0"/>
                </a:moveTo>
                <a:lnTo>
                  <a:pt x="8350173" y="0"/>
                </a:lnTo>
                <a:lnTo>
                  <a:pt x="8350173" y="3515376"/>
                </a:lnTo>
                <a:lnTo>
                  <a:pt x="0" y="35153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93734" y="5828494"/>
            <a:ext cx="5381990" cy="4318881"/>
          </a:xfrm>
          <a:custGeom>
            <a:avLst/>
            <a:gdLst/>
            <a:ahLst/>
            <a:cxnLst/>
            <a:rect r="r" b="b" t="t" l="l"/>
            <a:pathLst>
              <a:path h="4318881" w="5381990">
                <a:moveTo>
                  <a:pt x="0" y="0"/>
                </a:moveTo>
                <a:lnTo>
                  <a:pt x="5381990" y="0"/>
                </a:lnTo>
                <a:lnTo>
                  <a:pt x="5381990" y="4318881"/>
                </a:lnTo>
                <a:lnTo>
                  <a:pt x="0" y="43188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2637" y="332740"/>
            <a:ext cx="7160273" cy="69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  <a:spcBef>
                <a:spcPct val="0"/>
              </a:spcBef>
            </a:pPr>
            <a:r>
              <a:rPr lang="en-US" b="true" sz="41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 Visualizations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2637" y="1566713"/>
            <a:ext cx="2183368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ROC Curve: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2637" y="5316684"/>
            <a:ext cx="5041815" cy="51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Precision - Recall Curve: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DAGshJSX6LA</dc:identifier>
  <dcterms:modified xsi:type="dcterms:W3CDTF">2011-08-01T06:04:30Z</dcterms:modified>
  <cp:revision>1</cp:revision>
  <dc:title>Integrating Random Forest Classification with Spark and MongoDB for Intrusion Detection</dc:title>
</cp:coreProperties>
</file>