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261" r:id="rId2"/>
    <p:sldId id="479" r:id="rId3"/>
    <p:sldId id="737" r:id="rId4"/>
    <p:sldId id="738" r:id="rId5"/>
    <p:sldId id="739" r:id="rId6"/>
    <p:sldId id="740" r:id="rId7"/>
    <p:sldId id="741" r:id="rId8"/>
    <p:sldId id="742" r:id="rId9"/>
    <p:sldId id="736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C39E14D2-1D0E-4A45-9D44-8E519B3EECAA}">
          <p14:sldIdLst>
            <p14:sldId id="261"/>
            <p14:sldId id="479"/>
            <p14:sldId id="737"/>
            <p14:sldId id="738"/>
            <p14:sldId id="739"/>
            <p14:sldId id="740"/>
            <p14:sldId id="741"/>
            <p14:sldId id="742"/>
            <p14:sldId id="7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0F581D-B52C-14C2-349B-6418B455449B}" name="Prokop Aleš (76142)" initials="P(" userId="S::xmproko10@vutbr.cz::2d19b10e-d11a-4aab-981d-e896bdcf34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A2A"/>
    <a:srgbClr val="033DBD"/>
    <a:srgbClr val="C00000"/>
    <a:srgbClr val="FFD667"/>
    <a:srgbClr val="00B050"/>
    <a:srgbClr val="DF0000"/>
    <a:srgbClr val="E60707"/>
    <a:srgbClr val="DA6C00"/>
    <a:srgbClr val="D9110C"/>
    <a:srgbClr val="56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66182EF7-6B19-49CF-8ED0-CDFCBFBE49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312AB49-677A-4424-9D89-405E9EFE58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CDE83-70C4-4B35-9A4E-C5E85BD0EC1B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FA1430E-0965-42D4-9A7D-4802E40BA1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BFEFC4-AAC4-4ED2-B7A9-AF2C90B58B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EB3E-824D-42AE-B3FC-C5A49789F6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140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43606" y="4869160"/>
            <a:ext cx="5376961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Jméno Příjmení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1295464" y="2852936"/>
            <a:ext cx="9409048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NÁZEV</a:t>
            </a:r>
            <a:br>
              <a:rPr lang="cs-CZ"/>
            </a:br>
            <a:r>
              <a:rPr lang="cs-CZ"/>
              <a:t>ZÁVĚREČNÉ PRÁCE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CD8A667-5A34-47CE-B6B4-4835FAA234C7}"/>
              </a:ext>
            </a:extLst>
          </p:cNvPr>
          <p:cNvSpPr txBox="1"/>
          <p:nvPr/>
        </p:nvSpPr>
        <p:spPr>
          <a:xfrm>
            <a:off x="1195917" y="4869161"/>
            <a:ext cx="11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/>
              <a:t>Autor: </a:t>
            </a:r>
            <a:r>
              <a:rPr lang="cs-CZ" sz="1800"/>
              <a:t>	</a:t>
            </a: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40575D9F-1BB0-4DC0-A723-CB7077600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65" y="3861048"/>
            <a:ext cx="940851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GB" sz="1800" noProof="0"/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1137679-5B2F-4D66-A69B-5454F10452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16334" y="752872"/>
            <a:ext cx="2787649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cs-CZ"/>
              <a:t>Logo společnosti</a:t>
            </a:r>
            <a:endParaRPr lang="en-GB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619AE8A-6212-4BBD-BF04-13A8A9C3C844}"/>
              </a:ext>
            </a:extLst>
          </p:cNvPr>
          <p:cNvSpPr txBox="1"/>
          <p:nvPr/>
        </p:nvSpPr>
        <p:spPr>
          <a:xfrm>
            <a:off x="10742230" y="647813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Zástupný symbol pro text 17">
            <a:extLst>
              <a:ext uri="{FF2B5EF4-FFF2-40B4-BE49-F238E27FC236}">
                <a16:creationId xmlns:a16="http://schemas.microsoft.com/office/drawing/2014/main" id="{43C59906-CE95-421B-9213-B0A6405E0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1242" y="3939241"/>
            <a:ext cx="5376961" cy="360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cs-CZ"/>
              <a:t>Bakalářská/Diplomová práce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5434FB-F818-4E7C-87A0-58833DE9B1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24" y="761012"/>
            <a:ext cx="6444234" cy="13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43606" y="4869160"/>
            <a:ext cx="5376961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Jméno Příjmení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1295464" y="2852936"/>
            <a:ext cx="9409048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NÁZEV</a:t>
            </a:r>
            <a:br>
              <a:rPr lang="cs-CZ"/>
            </a:br>
            <a:r>
              <a:rPr lang="cs-CZ"/>
              <a:t>ZÁVĚREČNÉ PRÁCE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CD8A667-5A34-47CE-B6B4-4835FAA234C7}"/>
              </a:ext>
            </a:extLst>
          </p:cNvPr>
          <p:cNvSpPr txBox="1"/>
          <p:nvPr userDrawn="1"/>
        </p:nvSpPr>
        <p:spPr>
          <a:xfrm>
            <a:off x="1195917" y="4869161"/>
            <a:ext cx="11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/>
              <a:t>Autor: </a:t>
            </a:r>
            <a:r>
              <a:rPr lang="cs-CZ" sz="1800"/>
              <a:t>	</a:t>
            </a: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40575D9F-1BB0-4DC0-A723-CB70776008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95465" y="3861048"/>
            <a:ext cx="940851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GB" sz="1800" noProof="0"/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1137679-5B2F-4D66-A69B-5454F10452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16334" y="752872"/>
            <a:ext cx="2787649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cs-CZ"/>
              <a:t>Logo společnosti</a:t>
            </a:r>
            <a:endParaRPr lang="en-GB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619AE8A-6212-4BBD-BF04-13A8A9C3C844}"/>
              </a:ext>
            </a:extLst>
          </p:cNvPr>
          <p:cNvSpPr txBox="1"/>
          <p:nvPr userDrawn="1"/>
        </p:nvSpPr>
        <p:spPr>
          <a:xfrm>
            <a:off x="10742145" y="647299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Zástupný symbol pro text 17">
            <a:extLst>
              <a:ext uri="{FF2B5EF4-FFF2-40B4-BE49-F238E27FC236}">
                <a16:creationId xmlns:a16="http://schemas.microsoft.com/office/drawing/2014/main" id="{43C59906-CE95-421B-9213-B0A6405E0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1242" y="3939241"/>
            <a:ext cx="5376961" cy="360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cs-CZ"/>
              <a:t>Bakalářská/Diplomová práce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A2562-C038-46B0-85BD-0C6C88C895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24" y="761012"/>
            <a:ext cx="6444234" cy="13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2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373308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E7F96FE-E4AF-4CB7-A5D0-FD486D8CF2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0DC6145F-167B-49D7-BB61-CF6CF2527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3D2BE99-70C4-432F-90ED-44F63777D428}"/>
              </a:ext>
            </a:extLst>
          </p:cNvPr>
          <p:cNvSpPr txBox="1"/>
          <p:nvPr userDrawn="1"/>
        </p:nvSpPr>
        <p:spPr>
          <a:xfrm>
            <a:off x="10784707" y="6489466"/>
            <a:ext cx="67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5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7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tázky opon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marL="144000" algn="l">
              <a:spcBef>
                <a:spcPts val="600"/>
              </a:spcBef>
              <a:defRPr sz="2800"/>
            </a:lvl1pPr>
          </a:lstStyle>
          <a:p>
            <a:r>
              <a:rPr lang="cs-CZ"/>
              <a:t>Otázky oponenta ….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B11D55C-34D0-44C9-BC6E-FBF5A72B8AD7}"/>
              </a:ext>
            </a:extLst>
          </p:cNvPr>
          <p:cNvSpPr txBox="1"/>
          <p:nvPr userDrawn="1"/>
        </p:nvSpPr>
        <p:spPr>
          <a:xfrm>
            <a:off x="10320469" y="647756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20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108012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4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2276872"/>
            <a:ext cx="10972800" cy="404821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A5002C90-B640-4BBE-AE48-27AC4D664E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150260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8B3E1C61-8DE1-46E1-9AB8-21937821418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58403" y="1052736"/>
            <a:ext cx="54240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C0F32C0-8348-4206-BD2E-B5CCFDA28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1625F40B-8900-4B72-9C4B-7BB74B1333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CB2EE6E-4BCC-4E41-87AA-CE6B28B0710F}"/>
              </a:ext>
            </a:extLst>
          </p:cNvPr>
          <p:cNvSpPr txBox="1"/>
          <p:nvPr userDrawn="1"/>
        </p:nvSpPr>
        <p:spPr>
          <a:xfrm>
            <a:off x="10784707" y="6489466"/>
            <a:ext cx="67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5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2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x1,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373308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7491C6A6-4E02-41CA-BE2B-64F0D9A1909B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628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A152E3B5-3F1A-4129-ACA5-78DE6B3D4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B401CA52-DD44-4A37-95EB-B96163ED0CA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FEF47F2-3A86-40A2-B0C2-A2EC78D16527}"/>
              </a:ext>
            </a:extLst>
          </p:cNvPr>
          <p:cNvSpPr txBox="1"/>
          <p:nvPr userDrawn="1"/>
        </p:nvSpPr>
        <p:spPr>
          <a:xfrm>
            <a:off x="10784707" y="6489466"/>
            <a:ext cx="67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5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01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B11D55C-34D0-44C9-BC6E-FBF5A72B8AD7}"/>
              </a:ext>
            </a:extLst>
          </p:cNvPr>
          <p:cNvSpPr txBox="1"/>
          <p:nvPr userDrawn="1"/>
        </p:nvSpPr>
        <p:spPr>
          <a:xfrm>
            <a:off x="10320469" y="647756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20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CC0B02B2-99A2-461D-A550-22181293330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09600" y="3717320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lang="cs-CZ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marL="1224000" lvl="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Tx/>
              <a:buBlip>
                <a:blip r:embed="rId3"/>
              </a:buBlip>
            </a:pPr>
            <a:r>
              <a:rPr lang="cs-CZ"/>
              <a:t>Čtvrtá úroveň textu</a:t>
            </a:r>
          </a:p>
        </p:txBody>
      </p:sp>
      <p:sp>
        <p:nvSpPr>
          <p:cNvPr id="9" name="Zástupný symbol pro obsah 3">
            <a:extLst>
              <a:ext uri="{FF2B5EF4-FFF2-40B4-BE49-F238E27FC236}">
                <a16:creationId xmlns:a16="http://schemas.microsoft.com/office/drawing/2014/main" id="{E324EB82-8182-49E1-9A2A-02F594E9764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58403" y="1050665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10" name="Zástupný symbol pro obsah 3">
            <a:extLst>
              <a:ext uri="{FF2B5EF4-FFF2-40B4-BE49-F238E27FC236}">
                <a16:creationId xmlns:a16="http://schemas.microsoft.com/office/drawing/2014/main" id="{FBB7E4B2-2C03-4153-842A-990D4491A7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58403" y="3715249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E9D0EE98-64CA-40CD-AF98-C05501E5D6B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99561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děk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:\Loga a presentace ústavu\Snímky areálu FSI\2015_03.jpg">
            <a:extLst>
              <a:ext uri="{FF2B5EF4-FFF2-40B4-BE49-F238E27FC236}">
                <a16:creationId xmlns:a16="http://schemas.microsoft.com/office/drawing/2014/main" id="{F61CE714-518C-49B8-BF74-E4B8A84BD6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5" y="1102990"/>
            <a:ext cx="6256424" cy="312821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ástupný symbol obrázku 9">
            <a:extLst>
              <a:ext uri="{FF2B5EF4-FFF2-40B4-BE49-F238E27FC236}">
                <a16:creationId xmlns:a16="http://schemas.microsoft.com/office/drawing/2014/main" id="{6F9B17F5-53DD-42AC-9358-12799E9500D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56107" y="1102476"/>
            <a:ext cx="4512501" cy="3128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cs-CZ"/>
              <a:t>Možnost tematického obrázku</a:t>
            </a:r>
            <a:endParaRPr lang="en-GB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1A2CD27-9060-428A-A226-EA4262150977}"/>
              </a:ext>
            </a:extLst>
          </p:cNvPr>
          <p:cNvSpPr/>
          <p:nvPr userDrawn="1"/>
        </p:nvSpPr>
        <p:spPr bwMode="auto">
          <a:xfrm>
            <a:off x="1251712" y="4309872"/>
            <a:ext cx="9600000" cy="36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3405009-6E1F-4560-8321-2357A1448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9909" y="4319588"/>
            <a:ext cx="9600000" cy="1362075"/>
          </a:xfrm>
          <a:prstGeom prst="rect">
            <a:avLst/>
          </a:prstGeom>
        </p:spPr>
        <p:txBody>
          <a:bodyPr anchor="t"/>
          <a:lstStyle>
            <a:lvl1pPr algn="l">
              <a:defRPr sz="2800" b="1" cap="none" baseline="0">
                <a:latin typeface="Arial Narrow" panose="020B0606020202030204" pitchFamily="34" charset="0"/>
              </a:defRPr>
            </a:lvl1pPr>
          </a:lstStyle>
          <a:p>
            <a:r>
              <a:rPr lang="cs-CZ"/>
              <a:t>Poděkování za pozornost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11E1741-3449-41FA-8ACC-89BC113DFD19}"/>
              </a:ext>
            </a:extLst>
          </p:cNvPr>
          <p:cNvSpPr txBox="1"/>
          <p:nvPr userDrawn="1"/>
        </p:nvSpPr>
        <p:spPr>
          <a:xfrm>
            <a:off x="10784707" y="6489466"/>
            <a:ext cx="67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5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A6D15478-23D2-4673-A3D1-E3E997822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3401B13C-B1EE-4085-9331-6B7E314C1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2758D79-E7CC-4E45-96B8-A37FC8E41400}"/>
              </a:ext>
            </a:extLst>
          </p:cNvPr>
          <p:cNvSpPr txBox="1"/>
          <p:nvPr/>
        </p:nvSpPr>
        <p:spPr>
          <a:xfrm>
            <a:off x="10729225" y="6481227"/>
            <a:ext cx="6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EDFAC6AE-2E68-476E-919B-057489052A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32598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373308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E7F96FE-E4AF-4CB7-A5D0-FD486D8CF2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0DC6145F-167B-49D7-BB61-CF6CF2527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3D2BE99-70C4-432F-90ED-44F63777D428}"/>
              </a:ext>
            </a:extLst>
          </p:cNvPr>
          <p:cNvSpPr txBox="1"/>
          <p:nvPr/>
        </p:nvSpPr>
        <p:spPr>
          <a:xfrm>
            <a:off x="10743517" y="648122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8F7A5277-A22D-44A4-B29C-5D04A0C165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23155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1,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3733086"/>
            <a:ext cx="109728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7491C6A6-4E02-41CA-BE2B-64F0D9A1909B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628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A152E3B5-3F1A-4129-ACA5-78DE6B3D4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B401CA52-DD44-4A37-95EB-B96163ED0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FEF47F2-3A86-40A2-B0C2-A2EC78D16527}"/>
              </a:ext>
            </a:extLst>
          </p:cNvPr>
          <p:cNvSpPr txBox="1"/>
          <p:nvPr/>
        </p:nvSpPr>
        <p:spPr>
          <a:xfrm>
            <a:off x="10743517" y="648122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DD961901-41FC-42DD-B806-65E2D3D484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211716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8B3E1C61-8DE1-46E1-9AB8-21937821418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58403" y="1052736"/>
            <a:ext cx="5424000" cy="525658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C0F32C0-8348-4206-BD2E-B5CCFDA28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1625F40B-8900-4B72-9C4B-7BB74B133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CB2EE6E-4BCC-4E41-87AA-CE6B28B0710F}"/>
              </a:ext>
            </a:extLst>
          </p:cNvPr>
          <p:cNvSpPr txBox="1"/>
          <p:nvPr/>
        </p:nvSpPr>
        <p:spPr>
          <a:xfrm>
            <a:off x="10743517" y="648122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0D3E7CDC-F187-4BAB-8B18-543137ACB5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233832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B11D55C-34D0-44C9-BC6E-FBF5A72B8AD7}"/>
              </a:ext>
            </a:extLst>
          </p:cNvPr>
          <p:cNvSpPr txBox="1"/>
          <p:nvPr/>
        </p:nvSpPr>
        <p:spPr>
          <a:xfrm>
            <a:off x="10740600" y="647756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20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CC0B02B2-99A2-461D-A550-22181293330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09600" y="3717320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lang="cs-CZ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marL="1224000" lvl="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Tx/>
              <a:buBlip>
                <a:blip r:embed="rId3"/>
              </a:buBlip>
            </a:pPr>
            <a:r>
              <a:rPr lang="cs-CZ"/>
              <a:t>Čtvrtá úroveň textu</a:t>
            </a:r>
          </a:p>
        </p:txBody>
      </p:sp>
      <p:sp>
        <p:nvSpPr>
          <p:cNvPr id="9" name="Zástupný symbol pro obsah 3">
            <a:extLst>
              <a:ext uri="{FF2B5EF4-FFF2-40B4-BE49-F238E27FC236}">
                <a16:creationId xmlns:a16="http://schemas.microsoft.com/office/drawing/2014/main" id="{E324EB82-8182-49E1-9A2A-02F594E9764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58403" y="1050665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10" name="Zástupný symbol pro obsah 3">
            <a:extLst>
              <a:ext uri="{FF2B5EF4-FFF2-40B4-BE49-F238E27FC236}">
                <a16:creationId xmlns:a16="http://schemas.microsoft.com/office/drawing/2014/main" id="{FBB7E4B2-2C03-4153-842A-990D4491A7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58403" y="3715249"/>
            <a:ext cx="5424000" cy="259200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E9D0EE98-64CA-40CD-AF98-C05501E5D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2609FD3-8A3F-457A-9989-6C6CF3DD5B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131897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podkapito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A1A2CD27-9060-428A-A226-EA4262150977}"/>
              </a:ext>
            </a:extLst>
          </p:cNvPr>
          <p:cNvSpPr/>
          <p:nvPr/>
        </p:nvSpPr>
        <p:spPr bwMode="auto">
          <a:xfrm>
            <a:off x="1251712" y="4309872"/>
            <a:ext cx="9600000" cy="36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3405009-6E1F-4560-8321-2357A1448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9909" y="4319588"/>
            <a:ext cx="9600000" cy="1362075"/>
          </a:xfrm>
          <a:prstGeom prst="rect">
            <a:avLst/>
          </a:prstGeom>
        </p:spPr>
        <p:txBody>
          <a:bodyPr anchor="t"/>
          <a:lstStyle>
            <a:lvl1pPr algn="l">
              <a:defRPr sz="2400" b="1" cap="none" baseline="0">
                <a:latin typeface="+mn-lt"/>
              </a:defRPr>
            </a:lvl1pPr>
          </a:lstStyle>
          <a:p>
            <a:r>
              <a:rPr lang="cs-CZ"/>
              <a:t>Nadpis podkapitoly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11E1741-3449-41FA-8ACC-89BC113DFD19}"/>
              </a:ext>
            </a:extLst>
          </p:cNvPr>
          <p:cNvSpPr txBox="1"/>
          <p:nvPr/>
        </p:nvSpPr>
        <p:spPr>
          <a:xfrm>
            <a:off x="10743517" y="6481228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15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D0E56B8-761D-4AC1-9D34-D85CD6BB1DE8}"/>
              </a:ext>
            </a:extLst>
          </p:cNvPr>
          <p:cNvSpPr/>
          <p:nvPr userDrawn="1"/>
        </p:nvSpPr>
        <p:spPr bwMode="auto">
          <a:xfrm>
            <a:off x="1251712" y="4309872"/>
            <a:ext cx="9600000" cy="36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64A23B-4802-4AD7-BA0C-CA44F55456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17340" y="3751609"/>
            <a:ext cx="9957618" cy="567979"/>
          </a:xfrm>
          <a:prstGeom prst="rect">
            <a:avLst/>
          </a:prstGeom>
        </p:spPr>
        <p:txBody>
          <a:bodyPr/>
          <a:lstStyle>
            <a:lvl1pPr>
              <a:buNone/>
              <a:defRPr lang="cs-CZ" sz="2800" b="1" kern="12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>
              <a:defRPr lang="cs-CZ" sz="2800" b="1" kern="1200" cap="none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2pPr>
            <a:lvl3pPr>
              <a:defRPr lang="cs-CZ" sz="2800" b="1" kern="1200" cap="none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3pPr>
            <a:lvl4pPr>
              <a:defRPr lang="cs-CZ" sz="2800" b="1" kern="1200" cap="none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4pPr>
            <a:lvl5pPr>
              <a:defRPr lang="cs-CZ" sz="2800" b="1" kern="1200" cap="none" baseline="0" dirty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cs-CZ"/>
              <a:t>Nadpis podkapitoly</a:t>
            </a:r>
          </a:p>
        </p:txBody>
      </p:sp>
    </p:spTree>
    <p:extLst>
      <p:ext uri="{BB962C8B-B14F-4D97-AF65-F5344CB8AC3E}">
        <p14:creationId xmlns:p14="http://schemas.microsoft.com/office/powerpoint/2010/main" val="100305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ázky opon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 anchor="ctr" anchorCtr="0"/>
          <a:lstStyle>
            <a:lvl1pPr marL="144000" algn="l">
              <a:spcBef>
                <a:spcPts val="600"/>
              </a:spcBef>
              <a:defRPr sz="2800"/>
            </a:lvl1pPr>
          </a:lstStyle>
          <a:p>
            <a:r>
              <a:rPr lang="cs-CZ"/>
              <a:t>Otázky oponenta ….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B11D55C-34D0-44C9-BC6E-FBF5A72B8AD7}"/>
              </a:ext>
            </a:extLst>
          </p:cNvPr>
          <p:cNvSpPr txBox="1"/>
          <p:nvPr/>
        </p:nvSpPr>
        <p:spPr>
          <a:xfrm>
            <a:off x="10740599" y="6477560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B5BC55-4683-49E5-9403-B971B38A0609}" type="slidenum">
              <a:rPr lang="cs-CZ" sz="16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r"/>
              <a:t>‹#›</a:t>
            </a:fld>
            <a:endParaRPr lang="cs-CZ" sz="2000" b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E60E0F8B-C6D8-4DC1-A039-28D8F1A91D0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052736"/>
            <a:ext cx="10972800" cy="1080120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4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</p:txBody>
      </p:sp>
      <p:sp>
        <p:nvSpPr>
          <p:cNvPr id="7" name="Zástupný symbol pro obsah 3">
            <a:extLst>
              <a:ext uri="{FF2B5EF4-FFF2-40B4-BE49-F238E27FC236}">
                <a16:creationId xmlns:a16="http://schemas.microsoft.com/office/drawing/2014/main" id="{EF4FC098-9B54-48B5-89D9-1E28522376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2276872"/>
            <a:ext cx="10972800" cy="4048214"/>
          </a:xfrm>
          <a:prstGeom prst="rect">
            <a:avLst/>
          </a:prstGeom>
        </p:spPr>
        <p:txBody>
          <a:bodyPr/>
          <a:lstStyle>
            <a:lvl1pPr marL="324000" indent="-3429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2000"/>
            </a:lvl1pPr>
            <a:lvl2pPr marL="720000" indent="-36000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1800"/>
            </a:lvl2pPr>
            <a:lvl3pPr marL="972000" indent="-228600">
              <a:buClr>
                <a:srgbClr val="FF0000"/>
              </a:buClr>
              <a:buSzPct val="90000"/>
              <a:buFontTx/>
              <a:buBlip>
                <a:blip r:embed="rId2"/>
              </a:buBlip>
              <a:defRPr sz="1600"/>
            </a:lvl3pPr>
            <a:lvl4pPr marL="1224000" indent="-228600">
              <a:buClr>
                <a:srgbClr val="FF0000"/>
              </a:buClr>
              <a:buFontTx/>
              <a:buBlip>
                <a:blip r:embed="rId3"/>
              </a:buBlip>
              <a:defRPr sz="15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První úroveň textu</a:t>
            </a:r>
          </a:p>
          <a:p>
            <a:pPr lvl="1"/>
            <a:r>
              <a:rPr lang="cs-CZ"/>
              <a:t>Druhá úroveň textu</a:t>
            </a:r>
          </a:p>
          <a:p>
            <a:pPr lvl="2"/>
            <a:r>
              <a:rPr lang="cs-CZ"/>
              <a:t>Třetí úroveň textu</a:t>
            </a:r>
          </a:p>
          <a:p>
            <a:pPr lvl="3"/>
            <a:r>
              <a:rPr lang="cs-CZ"/>
              <a:t>Čtvrtá úroveň textu</a:t>
            </a: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A5002C90-B640-4BBE-AE48-27AC4D664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0B6FD388-3D38-44C8-80A8-96D8D6C3F8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808" y="836712"/>
            <a:ext cx="10972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415981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587023" y="6453398"/>
            <a:ext cx="11602668" cy="404603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8" name="TextovéPole 7"/>
          <p:cNvSpPr txBox="1"/>
          <p:nvPr/>
        </p:nvSpPr>
        <p:spPr>
          <a:xfrm>
            <a:off x="623392" y="6505600"/>
            <a:ext cx="1156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technické, Fakulta strojního inženýrství v Brně</a:t>
            </a:r>
            <a:endParaRPr lang="cs-CZ" sz="1400" b="1" u="sng">
              <a:solidFill>
                <a:schemeClr val="bg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66F308-4C60-4F6D-A294-F4BE4A335472}"/>
              </a:ext>
            </a:extLst>
          </p:cNvPr>
          <p:cNvSpPr txBox="1"/>
          <p:nvPr/>
        </p:nvSpPr>
        <p:spPr>
          <a:xfrm>
            <a:off x="11280576" y="6486271"/>
            <a:ext cx="757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>
                <a:solidFill>
                  <a:schemeClr val="bg1"/>
                </a:solidFill>
              </a:rPr>
              <a:t>/ XX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BA5A3B0-1B30-46C8-891A-6B106BA46F15}"/>
              </a:ext>
            </a:extLst>
          </p:cNvPr>
          <p:cNvSpPr/>
          <p:nvPr userDrawn="1"/>
        </p:nvSpPr>
        <p:spPr>
          <a:xfrm>
            <a:off x="441866" y="6453398"/>
            <a:ext cx="11747825" cy="404603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42BD354-A716-4E35-BFC9-15582497D21E}"/>
              </a:ext>
            </a:extLst>
          </p:cNvPr>
          <p:cNvPicPr>
            <a:picLocks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" y="6453397"/>
            <a:ext cx="403187" cy="404664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9E7AA996-F940-4832-93F2-991B99653E70}"/>
              </a:ext>
            </a:extLst>
          </p:cNvPr>
          <p:cNvSpPr txBox="1"/>
          <p:nvPr userDrawn="1"/>
        </p:nvSpPr>
        <p:spPr>
          <a:xfrm>
            <a:off x="623392" y="6505600"/>
            <a:ext cx="1156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Brno University of Technology, Faculty of Mechanical Engineering</a:t>
            </a:r>
            <a:endParaRPr lang="cs-CZ" sz="1400" b="1" u="sng">
              <a:solidFill>
                <a:schemeClr val="bg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E4795D-D08B-4DD1-8658-0FABE88C9BD6}"/>
              </a:ext>
            </a:extLst>
          </p:cNvPr>
          <p:cNvSpPr txBox="1"/>
          <p:nvPr userDrawn="1"/>
        </p:nvSpPr>
        <p:spPr>
          <a:xfrm>
            <a:off x="11290101" y="6486271"/>
            <a:ext cx="757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/ </a:t>
            </a:r>
            <a:r>
              <a:rPr lang="sk-SK" sz="1600" dirty="0">
                <a:solidFill>
                  <a:schemeClr val="bg1"/>
                </a:solidFill>
              </a:rPr>
              <a:t>9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60" r:id="rId15"/>
    <p:sldLayoutId id="2147483655" r:id="rId16"/>
    <p:sldLayoutId id="2147483656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39394332-DC29-4930-8AA0-ED2C6A98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3363539"/>
            <a:ext cx="9409048" cy="7024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Predikce nelineární závislosti</a:t>
            </a:r>
            <a:endParaRPr lang="en-GB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3115C571-16D7-4A65-B84C-CC0226447023}"/>
              </a:ext>
            </a:extLst>
          </p:cNvPr>
          <p:cNvSpPr/>
          <p:nvPr/>
        </p:nvSpPr>
        <p:spPr>
          <a:xfrm>
            <a:off x="1127448" y="4895536"/>
            <a:ext cx="71295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171F42A-9D87-2E3E-7A62-72E24FC77081}"/>
              </a:ext>
            </a:extLst>
          </p:cNvPr>
          <p:cNvSpPr txBox="1">
            <a:spLocks/>
          </p:cNvSpPr>
          <p:nvPr/>
        </p:nvSpPr>
        <p:spPr>
          <a:xfrm>
            <a:off x="5606204" y="3912800"/>
            <a:ext cx="979592" cy="5679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b="1" dirty="0"/>
              <a:t>9VIN</a:t>
            </a:r>
            <a:r>
              <a:rPr lang="cs-CZ" sz="1600" dirty="0"/>
              <a:t>	</a:t>
            </a:r>
            <a:r>
              <a:rPr lang="cs-CZ" dirty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9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2123F-6407-4E78-A623-D7299D12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E19E902-9E04-951B-305B-F9AE8C346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6"/>
            <a:ext cx="10872356" cy="1971019"/>
          </a:xfrm>
        </p:spPr>
        <p:txBody>
          <a:bodyPr/>
          <a:lstStyle/>
          <a:p>
            <a:pPr algn="just"/>
            <a:r>
              <a:rPr lang="cs-CZ" sz="2800" dirty="0"/>
              <a:t>Vytvoření algoritmu pro predikci nelineární závislosti, do které vstupuje i určitý šum, pomocí neuronové sítě</a:t>
            </a:r>
          </a:p>
          <a:p>
            <a:pPr algn="just"/>
            <a:r>
              <a:rPr lang="cs-CZ" sz="2800" dirty="0"/>
              <a:t>Možnost využití například při aproximaci naměřených dat křivkou</a:t>
            </a:r>
          </a:p>
        </p:txBody>
      </p:sp>
      <p:pic>
        <p:nvPicPr>
          <p:cNvPr id="4" name="Obrázok 3" descr="Obrázok, na ktorom je text, rad, diagram, písmo&#10;&#10;Automaticky generovaný popis">
            <a:extLst>
              <a:ext uri="{FF2B5EF4-FFF2-40B4-BE49-F238E27FC236}">
                <a16:creationId xmlns:a16="http://schemas.microsoft.com/office/drawing/2014/main" id="{3CBEBC95-FDFD-51FF-121C-22A47FCD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57" y="2606742"/>
            <a:ext cx="3825797" cy="36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1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44D80-A371-ECA5-2EFD-B32B9BF3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306B6-A3C0-70BC-55F7-DB0927CA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 řešení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3705E88-91D7-6D25-E33C-CE61EB0C4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6"/>
            <a:ext cx="10872356" cy="3966073"/>
          </a:xfrm>
        </p:spPr>
        <p:txBody>
          <a:bodyPr/>
          <a:lstStyle/>
          <a:p>
            <a:pPr algn="just"/>
            <a:r>
              <a:rPr lang="cs-CZ" sz="2800" dirty="0"/>
              <a:t>Je využita metoda Supervised Learning – metoda strojového učení, kde jsou vstupem označená data</a:t>
            </a:r>
          </a:p>
          <a:p>
            <a:pPr algn="just"/>
            <a:r>
              <a:rPr lang="cs-CZ" sz="2800" dirty="0"/>
              <a:t>Supervised Learning dokáže řešit 2 druhy problémů:</a:t>
            </a:r>
          </a:p>
          <a:p>
            <a:pPr lvl="1" algn="just"/>
            <a:r>
              <a:rPr lang="cs-CZ" sz="2600" b="1" dirty="0"/>
              <a:t>Regrese</a:t>
            </a:r>
          </a:p>
          <a:p>
            <a:pPr lvl="1" algn="just"/>
            <a:r>
              <a:rPr lang="cs-CZ" sz="2600" dirty="0"/>
              <a:t>Klasifikace</a:t>
            </a:r>
          </a:p>
          <a:p>
            <a:pPr algn="just"/>
            <a:r>
              <a:rPr lang="cs-CZ" sz="2800" dirty="0"/>
              <a:t>Řešený problém zapadá do kategorie regrese, přesněji nelineární regrese</a:t>
            </a:r>
          </a:p>
          <a:p>
            <a:pPr algn="just"/>
            <a:r>
              <a:rPr lang="cs-CZ" sz="2800" dirty="0"/>
              <a:t>Pro predikci je využita neuronová síť </a:t>
            </a:r>
          </a:p>
        </p:txBody>
      </p:sp>
    </p:spTree>
    <p:extLst>
      <p:ext uri="{BB962C8B-B14F-4D97-AF65-F5344CB8AC3E}">
        <p14:creationId xmlns:p14="http://schemas.microsoft.com/office/powerpoint/2010/main" val="349614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D9E2C-BA59-FC58-6886-D9956AFF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FCB18-76C4-0D48-BF88-55491A23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Vytvoření datasetu 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4020709-054B-EC6F-DEF2-8B55B01F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6"/>
            <a:ext cx="10872356" cy="3966073"/>
          </a:xfrm>
        </p:spPr>
        <p:txBody>
          <a:bodyPr/>
          <a:lstStyle/>
          <a:p>
            <a:pPr algn="just"/>
            <a:r>
              <a:rPr lang="cs-CZ" sz="2800" dirty="0"/>
              <a:t>Vytvoření dat: x (nezávislá proměnná), y (závislá proměnná)</a:t>
            </a:r>
          </a:p>
          <a:p>
            <a:pPr lvl="1" algn="just"/>
            <a:r>
              <a:rPr lang="cs-CZ" sz="2600" dirty="0"/>
              <a:t>y = f(x) je nelineární funkce, polynom 3. stupně</a:t>
            </a:r>
          </a:p>
          <a:p>
            <a:pPr lvl="1" algn="just"/>
            <a:r>
              <a:rPr lang="cs-CZ" sz="2600" dirty="0"/>
              <a:t>Je přidán šum, simulující šum při reálnem měření závislosti</a:t>
            </a:r>
          </a:p>
          <a:p>
            <a:pPr algn="just"/>
            <a:r>
              <a:rPr lang="cs-CZ" sz="2800" dirty="0"/>
              <a:t>Data jsou rozděleny na trénovací a testovací set:</a:t>
            </a:r>
          </a:p>
          <a:p>
            <a:pPr lvl="1" algn="just"/>
            <a:r>
              <a:rPr lang="cs-CZ" sz="2600" dirty="0"/>
              <a:t>Trénovací set 80 %</a:t>
            </a:r>
          </a:p>
          <a:p>
            <a:pPr lvl="1" algn="just"/>
            <a:r>
              <a:rPr lang="cs-CZ" sz="2600" dirty="0"/>
              <a:t>Testovací set 20 %</a:t>
            </a:r>
          </a:p>
          <a:p>
            <a:pPr lvl="1" algn="just"/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228822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7F5F1-4790-6030-BC39-F77C4DEA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BE75F0-04EE-E501-1287-F6D450DE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Tvorba modelu (neuronové sítě)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F939FF3-7CE5-85D6-3C22-AAB1B2273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7"/>
            <a:ext cx="10872356" cy="1719816"/>
          </a:xfrm>
        </p:spPr>
        <p:txBody>
          <a:bodyPr/>
          <a:lstStyle/>
          <a:p>
            <a:pPr algn="just"/>
            <a:r>
              <a:rPr lang="cs-CZ" sz="2800" dirty="0"/>
              <a:t>Využita knihovna </a:t>
            </a:r>
            <a:r>
              <a:rPr lang="cs-CZ" sz="2800" dirty="0" err="1"/>
              <a:t>pytorch</a:t>
            </a:r>
            <a:r>
              <a:rPr lang="cs-CZ" sz="2800" dirty="0"/>
              <a:t>: plně propojené vrstvy v sekvenčním pořadí</a:t>
            </a:r>
          </a:p>
          <a:p>
            <a:pPr algn="just"/>
            <a:r>
              <a:rPr lang="cs-CZ" sz="2800" dirty="0"/>
              <a:t>Neuronová síť má 1 vstup, 1 výstup a 3 skryté vrstvy</a:t>
            </a:r>
            <a:endParaRPr lang="cs-CZ" sz="2600" dirty="0"/>
          </a:p>
          <a:p>
            <a:pPr lvl="1" algn="just"/>
            <a:endParaRPr lang="cs-CZ" sz="2600" dirty="0"/>
          </a:p>
        </p:txBody>
      </p:sp>
      <p:grpSp>
        <p:nvGrpSpPr>
          <p:cNvPr id="90" name="Skupina 89">
            <a:extLst>
              <a:ext uri="{FF2B5EF4-FFF2-40B4-BE49-F238E27FC236}">
                <a16:creationId xmlns:a16="http://schemas.microsoft.com/office/drawing/2014/main" id="{CF15B97B-B843-0B3A-B4FB-2B1A439F34C8}"/>
              </a:ext>
            </a:extLst>
          </p:cNvPr>
          <p:cNvGrpSpPr/>
          <p:nvPr/>
        </p:nvGrpSpPr>
        <p:grpSpPr>
          <a:xfrm>
            <a:off x="3613888" y="3373929"/>
            <a:ext cx="4863778" cy="2881165"/>
            <a:chOff x="1562962" y="2539498"/>
            <a:chExt cx="6686556" cy="3960928"/>
          </a:xfrm>
        </p:grpSpPr>
        <p:cxnSp>
          <p:nvCxnSpPr>
            <p:cNvPr id="19" name="Rovná spojovacia šípka 18">
              <a:extLst>
                <a:ext uri="{FF2B5EF4-FFF2-40B4-BE49-F238E27FC236}">
                  <a16:creationId xmlns:a16="http://schemas.microsoft.com/office/drawing/2014/main" id="{B73C04D6-3E20-F764-3F92-02D919C15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9885" y="2856421"/>
              <a:ext cx="1515342" cy="12991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ovná spojovacia šípka 20">
              <a:extLst>
                <a:ext uri="{FF2B5EF4-FFF2-40B4-BE49-F238E27FC236}">
                  <a16:creationId xmlns:a16="http://schemas.microsoft.com/office/drawing/2014/main" id="{C4FBE718-7D17-CD6B-C7E8-A961075EE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700" y="3790641"/>
              <a:ext cx="1485363" cy="37416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ovná spojovacia šípka 21">
              <a:extLst>
                <a:ext uri="{FF2B5EF4-FFF2-40B4-BE49-F238E27FC236}">
                  <a16:creationId xmlns:a16="http://schemas.microsoft.com/office/drawing/2014/main" id="{15E72720-50FD-360C-8C2D-258645157CF4}"/>
                </a:ext>
              </a:extLst>
            </p:cNvPr>
            <p:cNvCxnSpPr>
              <a:cxnSpLocks/>
            </p:cNvCxnSpPr>
            <p:nvPr/>
          </p:nvCxnSpPr>
          <p:spPr>
            <a:xfrm>
              <a:off x="1882050" y="4154479"/>
              <a:ext cx="1513177" cy="14098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Rovná spojovacia šípka 26">
              <a:extLst>
                <a:ext uri="{FF2B5EF4-FFF2-40B4-BE49-F238E27FC236}">
                  <a16:creationId xmlns:a16="http://schemas.microsoft.com/office/drawing/2014/main" id="{C631B731-DCAE-CE41-7CBF-54F43D6B50A8}"/>
                </a:ext>
              </a:extLst>
            </p:cNvPr>
            <p:cNvCxnSpPr>
              <a:cxnSpLocks/>
            </p:cNvCxnSpPr>
            <p:nvPr/>
          </p:nvCxnSpPr>
          <p:spPr>
            <a:xfrm>
              <a:off x="1907996" y="4154479"/>
              <a:ext cx="1485066" cy="5690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ál 1">
              <a:extLst>
                <a:ext uri="{FF2B5EF4-FFF2-40B4-BE49-F238E27FC236}">
                  <a16:creationId xmlns:a16="http://schemas.microsoft.com/office/drawing/2014/main" id="{36C0F97A-B3F5-91A6-F0FA-2FDC5CDD0C25}"/>
                </a:ext>
              </a:extLst>
            </p:cNvPr>
            <p:cNvSpPr/>
            <p:nvPr/>
          </p:nvSpPr>
          <p:spPr>
            <a:xfrm>
              <a:off x="1562962" y="3838670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0" name="Rovná spojovacia šípka 29">
              <a:extLst>
                <a:ext uri="{FF2B5EF4-FFF2-40B4-BE49-F238E27FC236}">
                  <a16:creationId xmlns:a16="http://schemas.microsoft.com/office/drawing/2014/main" id="{8D62D2A1-5B89-FB41-26E0-022938B98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6568" y="2847205"/>
              <a:ext cx="1524001" cy="2104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Rovná spojovacia šípka 31">
              <a:extLst>
                <a:ext uri="{FF2B5EF4-FFF2-40B4-BE49-F238E27FC236}">
                  <a16:creationId xmlns:a16="http://schemas.microsoft.com/office/drawing/2014/main" id="{39F74E6B-1A76-2903-B9AF-306A6C0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3393062" y="2881186"/>
              <a:ext cx="1517507" cy="905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Rovná spojovacia šípka 34">
              <a:extLst>
                <a:ext uri="{FF2B5EF4-FFF2-40B4-BE49-F238E27FC236}">
                  <a16:creationId xmlns:a16="http://schemas.microsoft.com/office/drawing/2014/main" id="{BB0F6D32-3153-051C-5112-7DD9FD9DB048}"/>
                </a:ext>
              </a:extLst>
            </p:cNvPr>
            <p:cNvCxnSpPr>
              <a:cxnSpLocks/>
            </p:cNvCxnSpPr>
            <p:nvPr/>
          </p:nvCxnSpPr>
          <p:spPr>
            <a:xfrm>
              <a:off x="3381157" y="2870378"/>
              <a:ext cx="1524542" cy="18015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Rovná spojovacia šípka 37">
              <a:extLst>
                <a:ext uri="{FF2B5EF4-FFF2-40B4-BE49-F238E27FC236}">
                  <a16:creationId xmlns:a16="http://schemas.microsoft.com/office/drawing/2014/main" id="{9B0F1A66-5BA0-5043-8847-C89A61A902B4}"/>
                </a:ext>
              </a:extLst>
            </p:cNvPr>
            <p:cNvCxnSpPr>
              <a:cxnSpLocks/>
            </p:cNvCxnSpPr>
            <p:nvPr/>
          </p:nvCxnSpPr>
          <p:spPr>
            <a:xfrm>
              <a:off x="3381157" y="2866042"/>
              <a:ext cx="1524542" cy="269829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Skupina 46">
              <a:extLst>
                <a:ext uri="{FF2B5EF4-FFF2-40B4-BE49-F238E27FC236}">
                  <a16:creationId xmlns:a16="http://schemas.microsoft.com/office/drawing/2014/main" id="{87C071B1-455B-B992-797A-EB3CE1D4E763}"/>
                </a:ext>
              </a:extLst>
            </p:cNvPr>
            <p:cNvGrpSpPr/>
            <p:nvPr/>
          </p:nvGrpSpPr>
          <p:grpSpPr>
            <a:xfrm flipV="1">
              <a:off x="3383862" y="2847205"/>
              <a:ext cx="1529412" cy="2726749"/>
              <a:chOff x="482416" y="3266911"/>
              <a:chExt cx="1529412" cy="2717128"/>
            </a:xfrm>
          </p:grpSpPr>
          <p:cxnSp>
            <p:nvCxnSpPr>
              <p:cNvPr id="43" name="Rovná spojovacia šípka 42">
                <a:extLst>
                  <a:ext uri="{FF2B5EF4-FFF2-40B4-BE49-F238E27FC236}">
                    <a16:creationId xmlns:a16="http://schemas.microsoft.com/office/drawing/2014/main" id="{B6805E7E-DD98-6E0B-5DD6-EDBB0271C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827" y="3266911"/>
                <a:ext cx="1524001" cy="210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Rovná spojovacia šípka 43">
                <a:extLst>
                  <a:ext uri="{FF2B5EF4-FFF2-40B4-BE49-F238E27FC236}">
                    <a16:creationId xmlns:a16="http://schemas.microsoft.com/office/drawing/2014/main" id="{DCEF005C-B94B-BFC1-8AD0-72A6F598B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21" y="3300892"/>
                <a:ext cx="1517507" cy="90511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Rovná spojovacia šípka 44">
                <a:extLst>
                  <a:ext uri="{FF2B5EF4-FFF2-40B4-BE49-F238E27FC236}">
                    <a16:creationId xmlns:a16="http://schemas.microsoft.com/office/drawing/2014/main" id="{070DA411-C8FA-C75D-F1BD-8FE9B2669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416" y="3290084"/>
                <a:ext cx="1524542" cy="180155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Rovná spojovacia šípka 45">
                <a:extLst>
                  <a:ext uri="{FF2B5EF4-FFF2-40B4-BE49-F238E27FC236}">
                    <a16:creationId xmlns:a16="http://schemas.microsoft.com/office/drawing/2014/main" id="{178E42B3-267C-F284-72FC-0386333FD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416" y="3285748"/>
                <a:ext cx="1524542" cy="269829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Rovná spojovacia šípka 47">
              <a:extLst>
                <a:ext uri="{FF2B5EF4-FFF2-40B4-BE49-F238E27FC236}">
                  <a16:creationId xmlns:a16="http://schemas.microsoft.com/office/drawing/2014/main" id="{7C12BCE9-10A9-FFCC-91BC-71AEBC2E8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403" y="2846100"/>
              <a:ext cx="1507767" cy="975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Rovná spojovacia šípka 49">
              <a:extLst>
                <a:ext uri="{FF2B5EF4-FFF2-40B4-BE49-F238E27FC236}">
                  <a16:creationId xmlns:a16="http://schemas.microsoft.com/office/drawing/2014/main" id="{D6E5908D-69E2-6AB6-AAC7-6D46B1D7A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1722" y="3760733"/>
              <a:ext cx="1504518" cy="444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Rovná spojovacia šípka 52">
              <a:extLst>
                <a:ext uri="{FF2B5EF4-FFF2-40B4-BE49-F238E27FC236}">
                  <a16:creationId xmlns:a16="http://schemas.microsoft.com/office/drawing/2014/main" id="{6EABAC80-A077-07E7-765A-0BB8ADFA8D8D}"/>
                </a:ext>
              </a:extLst>
            </p:cNvPr>
            <p:cNvCxnSpPr>
              <a:cxnSpLocks/>
            </p:cNvCxnSpPr>
            <p:nvPr/>
          </p:nvCxnSpPr>
          <p:spPr>
            <a:xfrm>
              <a:off x="3418713" y="3802473"/>
              <a:ext cx="1473457" cy="8427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ovná spojovacia šípka 55">
              <a:extLst>
                <a:ext uri="{FF2B5EF4-FFF2-40B4-BE49-F238E27FC236}">
                  <a16:creationId xmlns:a16="http://schemas.microsoft.com/office/drawing/2014/main" id="{D21BF73C-A7F8-B881-B2FC-EF43799D1CB1}"/>
                </a:ext>
              </a:extLst>
            </p:cNvPr>
            <p:cNvCxnSpPr>
              <a:cxnSpLocks/>
            </p:cNvCxnSpPr>
            <p:nvPr/>
          </p:nvCxnSpPr>
          <p:spPr>
            <a:xfrm>
              <a:off x="3423042" y="3821310"/>
              <a:ext cx="1469127" cy="174822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Skupina 62">
              <a:extLst>
                <a:ext uri="{FF2B5EF4-FFF2-40B4-BE49-F238E27FC236}">
                  <a16:creationId xmlns:a16="http://schemas.microsoft.com/office/drawing/2014/main" id="{7BA162B1-7EA1-CE76-44AA-76ADC6A65138}"/>
                </a:ext>
              </a:extLst>
            </p:cNvPr>
            <p:cNvGrpSpPr/>
            <p:nvPr/>
          </p:nvGrpSpPr>
          <p:grpSpPr>
            <a:xfrm flipV="1">
              <a:off x="3395226" y="2860839"/>
              <a:ext cx="1521837" cy="2741126"/>
              <a:chOff x="3536803" y="2998500"/>
              <a:chExt cx="1521837" cy="2723436"/>
            </a:xfrm>
          </p:grpSpPr>
          <p:cxnSp>
            <p:nvCxnSpPr>
              <p:cNvPr id="59" name="Rovná spojovacia šípka 58">
                <a:extLst>
                  <a:ext uri="{FF2B5EF4-FFF2-40B4-BE49-F238E27FC236}">
                    <a16:creationId xmlns:a16="http://schemas.microsoft.com/office/drawing/2014/main" id="{FAA016FE-042F-8C97-3F61-E0B8298B01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6803" y="2998500"/>
                <a:ext cx="1507767" cy="97521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Rovná spojovacia šípka 59">
                <a:extLst>
                  <a:ext uri="{FF2B5EF4-FFF2-40B4-BE49-F238E27FC236}">
                    <a16:creationId xmlns:a16="http://schemas.microsoft.com/office/drawing/2014/main" id="{2F0FDAE0-B5E9-C1B2-12C2-CBD064BA5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122" y="3913133"/>
                <a:ext cx="1504518" cy="444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Rovná spojovacia šípka 60">
                <a:extLst>
                  <a:ext uri="{FF2B5EF4-FFF2-40B4-BE49-F238E27FC236}">
                    <a16:creationId xmlns:a16="http://schemas.microsoft.com/office/drawing/2014/main" id="{A73CF300-B90E-2D82-D768-A1ECC8C79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1113" y="3954873"/>
                <a:ext cx="1473457" cy="84279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Rovná spojovacia šípka 61">
                <a:extLst>
                  <a:ext uri="{FF2B5EF4-FFF2-40B4-BE49-F238E27FC236}">
                    <a16:creationId xmlns:a16="http://schemas.microsoft.com/office/drawing/2014/main" id="{CCD9EDD7-BF37-AED5-F375-D4A956941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442" y="3973710"/>
                <a:ext cx="1469127" cy="174822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Rovná spojovacia šípka 63">
              <a:extLst>
                <a:ext uri="{FF2B5EF4-FFF2-40B4-BE49-F238E27FC236}">
                  <a16:creationId xmlns:a16="http://schemas.microsoft.com/office/drawing/2014/main" id="{B0394FD5-0AE5-F739-0DA3-148392987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527" y="2842787"/>
              <a:ext cx="1524001" cy="2104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Rovná spojovacia šípka 64">
              <a:extLst>
                <a:ext uri="{FF2B5EF4-FFF2-40B4-BE49-F238E27FC236}">
                  <a16:creationId xmlns:a16="http://schemas.microsoft.com/office/drawing/2014/main" id="{A67E41D2-A1E1-4A6F-B10A-8F19ED85AE4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021" y="2876768"/>
              <a:ext cx="1517507" cy="905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Rovná spojovacia šípka 65">
              <a:extLst>
                <a:ext uri="{FF2B5EF4-FFF2-40B4-BE49-F238E27FC236}">
                  <a16:creationId xmlns:a16="http://schemas.microsoft.com/office/drawing/2014/main" id="{8052FDD7-997E-2E19-D8CF-37D2D1A33A14}"/>
                </a:ext>
              </a:extLst>
            </p:cNvPr>
            <p:cNvCxnSpPr>
              <a:cxnSpLocks/>
            </p:cNvCxnSpPr>
            <p:nvPr/>
          </p:nvCxnSpPr>
          <p:spPr>
            <a:xfrm>
              <a:off x="4915116" y="2865960"/>
              <a:ext cx="1524542" cy="18015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Rovná spojovacia šípka 66">
              <a:extLst>
                <a:ext uri="{FF2B5EF4-FFF2-40B4-BE49-F238E27FC236}">
                  <a16:creationId xmlns:a16="http://schemas.microsoft.com/office/drawing/2014/main" id="{4BF2AB36-D5A2-32AE-91CB-3387ED187432}"/>
                </a:ext>
              </a:extLst>
            </p:cNvPr>
            <p:cNvCxnSpPr>
              <a:cxnSpLocks/>
            </p:cNvCxnSpPr>
            <p:nvPr/>
          </p:nvCxnSpPr>
          <p:spPr>
            <a:xfrm>
              <a:off x="4915116" y="2861624"/>
              <a:ext cx="1524542" cy="269829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Skupina 67">
              <a:extLst>
                <a:ext uri="{FF2B5EF4-FFF2-40B4-BE49-F238E27FC236}">
                  <a16:creationId xmlns:a16="http://schemas.microsoft.com/office/drawing/2014/main" id="{CDDDAB34-4A1A-3EAD-B4F5-C93ABAC46F43}"/>
                </a:ext>
              </a:extLst>
            </p:cNvPr>
            <p:cNvGrpSpPr/>
            <p:nvPr/>
          </p:nvGrpSpPr>
          <p:grpSpPr>
            <a:xfrm flipV="1">
              <a:off x="4917821" y="2842787"/>
              <a:ext cx="1529412" cy="2726749"/>
              <a:chOff x="482416" y="3266911"/>
              <a:chExt cx="1529412" cy="2717128"/>
            </a:xfrm>
          </p:grpSpPr>
          <p:cxnSp>
            <p:nvCxnSpPr>
              <p:cNvPr id="69" name="Rovná spojovacia šípka 68">
                <a:extLst>
                  <a:ext uri="{FF2B5EF4-FFF2-40B4-BE49-F238E27FC236}">
                    <a16:creationId xmlns:a16="http://schemas.microsoft.com/office/drawing/2014/main" id="{2BC695B1-4296-3D2F-9FD8-F0CEF99950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827" y="3266911"/>
                <a:ext cx="1524001" cy="210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Rovná spojovacia šípka 69">
                <a:extLst>
                  <a:ext uri="{FF2B5EF4-FFF2-40B4-BE49-F238E27FC236}">
                    <a16:creationId xmlns:a16="http://schemas.microsoft.com/office/drawing/2014/main" id="{A196F751-DDFD-D621-DEB6-AFBECAF85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21" y="3300892"/>
                <a:ext cx="1517507" cy="90511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Rovná spojovacia šípka 70">
                <a:extLst>
                  <a:ext uri="{FF2B5EF4-FFF2-40B4-BE49-F238E27FC236}">
                    <a16:creationId xmlns:a16="http://schemas.microsoft.com/office/drawing/2014/main" id="{770D2B04-7FAE-2520-C3C5-1B9CD6AF8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416" y="3290084"/>
                <a:ext cx="1524542" cy="180155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Rovná spojovacia šípka 71">
                <a:extLst>
                  <a:ext uri="{FF2B5EF4-FFF2-40B4-BE49-F238E27FC236}">
                    <a16:creationId xmlns:a16="http://schemas.microsoft.com/office/drawing/2014/main" id="{38CE82B2-FFEB-742D-B36E-753A23F19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416" y="3285748"/>
                <a:ext cx="1524542" cy="269829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Rovná spojovacia šípka 72">
              <a:extLst>
                <a:ext uri="{FF2B5EF4-FFF2-40B4-BE49-F238E27FC236}">
                  <a16:creationId xmlns:a16="http://schemas.microsoft.com/office/drawing/2014/main" id="{DD8E549E-D6BE-2854-51CB-807F83F0D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362" y="2841682"/>
              <a:ext cx="1507767" cy="975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Rovná spojovacia šípka 73">
              <a:extLst>
                <a:ext uri="{FF2B5EF4-FFF2-40B4-BE49-F238E27FC236}">
                  <a16:creationId xmlns:a16="http://schemas.microsoft.com/office/drawing/2014/main" id="{D698126E-050D-4F5C-58A7-58B90B3F4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1" y="3756315"/>
              <a:ext cx="1504518" cy="444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ovná spojovacia šípka 74">
              <a:extLst>
                <a:ext uri="{FF2B5EF4-FFF2-40B4-BE49-F238E27FC236}">
                  <a16:creationId xmlns:a16="http://schemas.microsoft.com/office/drawing/2014/main" id="{C70FA6ED-EF08-1D3D-FC1C-99DFC69C7B0D}"/>
                </a:ext>
              </a:extLst>
            </p:cNvPr>
            <p:cNvCxnSpPr>
              <a:cxnSpLocks/>
            </p:cNvCxnSpPr>
            <p:nvPr/>
          </p:nvCxnSpPr>
          <p:spPr>
            <a:xfrm>
              <a:off x="4952672" y="3798055"/>
              <a:ext cx="1473457" cy="8427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Rovná spojovacia šípka 75">
              <a:extLst>
                <a:ext uri="{FF2B5EF4-FFF2-40B4-BE49-F238E27FC236}">
                  <a16:creationId xmlns:a16="http://schemas.microsoft.com/office/drawing/2014/main" id="{62DD6A57-89DF-2BC2-0448-597A2AED7C01}"/>
                </a:ext>
              </a:extLst>
            </p:cNvPr>
            <p:cNvCxnSpPr>
              <a:cxnSpLocks/>
            </p:cNvCxnSpPr>
            <p:nvPr/>
          </p:nvCxnSpPr>
          <p:spPr>
            <a:xfrm>
              <a:off x="4957001" y="3816892"/>
              <a:ext cx="1469127" cy="174822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Skupina 76">
              <a:extLst>
                <a:ext uri="{FF2B5EF4-FFF2-40B4-BE49-F238E27FC236}">
                  <a16:creationId xmlns:a16="http://schemas.microsoft.com/office/drawing/2014/main" id="{DD019662-E391-38F7-2603-24D721BCECF7}"/>
                </a:ext>
              </a:extLst>
            </p:cNvPr>
            <p:cNvGrpSpPr/>
            <p:nvPr/>
          </p:nvGrpSpPr>
          <p:grpSpPr>
            <a:xfrm flipV="1">
              <a:off x="4929185" y="2856421"/>
              <a:ext cx="1521837" cy="2741126"/>
              <a:chOff x="3536803" y="2998500"/>
              <a:chExt cx="1521837" cy="2723436"/>
            </a:xfrm>
          </p:grpSpPr>
          <p:cxnSp>
            <p:nvCxnSpPr>
              <p:cNvPr id="78" name="Rovná spojovacia šípka 77">
                <a:extLst>
                  <a:ext uri="{FF2B5EF4-FFF2-40B4-BE49-F238E27FC236}">
                    <a16:creationId xmlns:a16="http://schemas.microsoft.com/office/drawing/2014/main" id="{C548FF06-EF64-F052-C9B0-77F5F0D40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6803" y="2998500"/>
                <a:ext cx="1507767" cy="97521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Rovná spojovacia šípka 78">
                <a:extLst>
                  <a:ext uri="{FF2B5EF4-FFF2-40B4-BE49-F238E27FC236}">
                    <a16:creationId xmlns:a16="http://schemas.microsoft.com/office/drawing/2014/main" id="{CA198B8A-A47C-24F9-A79C-3F7AE63E40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122" y="3913133"/>
                <a:ext cx="1504518" cy="444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Rovná spojovacia šípka 79">
                <a:extLst>
                  <a:ext uri="{FF2B5EF4-FFF2-40B4-BE49-F238E27FC236}">
                    <a16:creationId xmlns:a16="http://schemas.microsoft.com/office/drawing/2014/main" id="{26A1946E-FFD3-BE93-B9EF-80F709090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1113" y="3954873"/>
                <a:ext cx="1473457" cy="84279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Rovná spojovacia šípka 80">
                <a:extLst>
                  <a:ext uri="{FF2B5EF4-FFF2-40B4-BE49-F238E27FC236}">
                    <a16:creationId xmlns:a16="http://schemas.microsoft.com/office/drawing/2014/main" id="{CD904281-8F41-21CD-AA35-20F865CBC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442" y="3973710"/>
                <a:ext cx="1469127" cy="174822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EF27C9EB-EAC7-E465-E56C-1F795A353DC4}"/>
                </a:ext>
              </a:extLst>
            </p:cNvPr>
            <p:cNvSpPr/>
            <p:nvPr/>
          </p:nvSpPr>
          <p:spPr>
            <a:xfrm>
              <a:off x="4584987" y="2539498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Ovál 10">
              <a:extLst>
                <a:ext uri="{FF2B5EF4-FFF2-40B4-BE49-F238E27FC236}">
                  <a16:creationId xmlns:a16="http://schemas.microsoft.com/office/drawing/2014/main" id="{8AD27089-D18A-93DB-DF59-BF68CDA152AA}"/>
                </a:ext>
              </a:extLst>
            </p:cNvPr>
            <p:cNvSpPr/>
            <p:nvPr/>
          </p:nvSpPr>
          <p:spPr>
            <a:xfrm>
              <a:off x="4593646" y="3442006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BD038960-F4AB-DC26-2338-5EBB5446B7EA}"/>
                </a:ext>
              </a:extLst>
            </p:cNvPr>
            <p:cNvSpPr/>
            <p:nvPr/>
          </p:nvSpPr>
          <p:spPr>
            <a:xfrm>
              <a:off x="4593646" y="4328852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A845971C-084B-64A5-0BD1-6F5F5A7A52EF}"/>
                </a:ext>
              </a:extLst>
            </p:cNvPr>
            <p:cNvSpPr/>
            <p:nvPr/>
          </p:nvSpPr>
          <p:spPr>
            <a:xfrm>
              <a:off x="4593646" y="5215698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" name="Ovál 3">
              <a:extLst>
                <a:ext uri="{FF2B5EF4-FFF2-40B4-BE49-F238E27FC236}">
                  <a16:creationId xmlns:a16="http://schemas.microsoft.com/office/drawing/2014/main" id="{2CC6193D-EB3C-F648-1E00-4F93C36C9B52}"/>
                </a:ext>
              </a:extLst>
            </p:cNvPr>
            <p:cNvSpPr/>
            <p:nvPr/>
          </p:nvSpPr>
          <p:spPr>
            <a:xfrm>
              <a:off x="3069645" y="2571210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Ovál 6">
              <a:extLst>
                <a:ext uri="{FF2B5EF4-FFF2-40B4-BE49-F238E27FC236}">
                  <a16:creationId xmlns:a16="http://schemas.microsoft.com/office/drawing/2014/main" id="{8394F69D-6A99-E63F-E642-DFA924CF4F2D}"/>
                </a:ext>
              </a:extLst>
            </p:cNvPr>
            <p:cNvSpPr/>
            <p:nvPr/>
          </p:nvSpPr>
          <p:spPr>
            <a:xfrm>
              <a:off x="3078304" y="3473718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ál 7">
              <a:extLst>
                <a:ext uri="{FF2B5EF4-FFF2-40B4-BE49-F238E27FC236}">
                  <a16:creationId xmlns:a16="http://schemas.microsoft.com/office/drawing/2014/main" id="{3CFC215A-DFED-1C41-7283-CFA5B7973BC1}"/>
                </a:ext>
              </a:extLst>
            </p:cNvPr>
            <p:cNvSpPr/>
            <p:nvPr/>
          </p:nvSpPr>
          <p:spPr>
            <a:xfrm>
              <a:off x="3078304" y="4360564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" name="Ovál 8">
              <a:extLst>
                <a:ext uri="{FF2B5EF4-FFF2-40B4-BE49-F238E27FC236}">
                  <a16:creationId xmlns:a16="http://schemas.microsoft.com/office/drawing/2014/main" id="{81F56CF1-D0EB-99B9-45BE-D3264B9F5F7C}"/>
                </a:ext>
              </a:extLst>
            </p:cNvPr>
            <p:cNvSpPr/>
            <p:nvPr/>
          </p:nvSpPr>
          <p:spPr>
            <a:xfrm>
              <a:off x="3078304" y="5247410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pSp>
          <p:nvGrpSpPr>
            <p:cNvPr id="86" name="Skupina 85">
              <a:extLst>
                <a:ext uri="{FF2B5EF4-FFF2-40B4-BE49-F238E27FC236}">
                  <a16:creationId xmlns:a16="http://schemas.microsoft.com/office/drawing/2014/main" id="{B239F13C-5C81-3E64-B1C1-871D71C4FA9C}"/>
                </a:ext>
              </a:extLst>
            </p:cNvPr>
            <p:cNvGrpSpPr/>
            <p:nvPr/>
          </p:nvGrpSpPr>
          <p:grpSpPr>
            <a:xfrm flipH="1">
              <a:off x="6412272" y="2852172"/>
              <a:ext cx="1524000" cy="2707912"/>
              <a:chOff x="2032285" y="3008821"/>
              <a:chExt cx="1515342" cy="2707912"/>
            </a:xfrm>
          </p:grpSpPr>
          <p:cxnSp>
            <p:nvCxnSpPr>
              <p:cNvPr id="82" name="Rovná spojovacia šípka 81">
                <a:extLst>
                  <a:ext uri="{FF2B5EF4-FFF2-40B4-BE49-F238E27FC236}">
                    <a16:creationId xmlns:a16="http://schemas.microsoft.com/office/drawing/2014/main" id="{C20FA481-754E-8EA1-BD33-EBF20040C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2285" y="3008821"/>
                <a:ext cx="1515342" cy="129917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Rovná spojovacia šípka 82">
                <a:extLst>
                  <a:ext uri="{FF2B5EF4-FFF2-40B4-BE49-F238E27FC236}">
                    <a16:creationId xmlns:a16="http://schemas.microsoft.com/office/drawing/2014/main" id="{4F02152D-1ED6-468C-D7B1-56CEA7EE2B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0100" y="3943041"/>
                <a:ext cx="1485363" cy="37416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Rovná spojovacia šípka 83">
                <a:extLst>
                  <a:ext uri="{FF2B5EF4-FFF2-40B4-BE49-F238E27FC236}">
                    <a16:creationId xmlns:a16="http://schemas.microsoft.com/office/drawing/2014/main" id="{92786E7A-AC91-7643-BBAA-FCE1F34DF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4450" y="4306879"/>
                <a:ext cx="1513177" cy="140985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Rovná spojovacia šípka 84">
                <a:extLst>
                  <a:ext uri="{FF2B5EF4-FFF2-40B4-BE49-F238E27FC236}">
                    <a16:creationId xmlns:a16="http://schemas.microsoft.com/office/drawing/2014/main" id="{B0EA4CAF-92C5-AD35-D027-09F8E78BE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396" y="4306879"/>
                <a:ext cx="1485066" cy="56905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8C9F5333-73D2-352E-E5F9-1F7D84C58DCF}"/>
                </a:ext>
              </a:extLst>
            </p:cNvPr>
            <p:cNvSpPr/>
            <p:nvPr/>
          </p:nvSpPr>
          <p:spPr>
            <a:xfrm>
              <a:off x="7615672" y="3838670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202CFCAD-1940-25A2-A5E6-8FB33FA0BBCA}"/>
                </a:ext>
              </a:extLst>
            </p:cNvPr>
            <p:cNvSpPr/>
            <p:nvPr/>
          </p:nvSpPr>
          <p:spPr>
            <a:xfrm>
              <a:off x="6096000" y="2571210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Ovál 14">
              <a:extLst>
                <a:ext uri="{FF2B5EF4-FFF2-40B4-BE49-F238E27FC236}">
                  <a16:creationId xmlns:a16="http://schemas.microsoft.com/office/drawing/2014/main" id="{37B41328-BFAB-5918-D99A-172F7C03154E}"/>
                </a:ext>
              </a:extLst>
            </p:cNvPr>
            <p:cNvSpPr/>
            <p:nvPr/>
          </p:nvSpPr>
          <p:spPr>
            <a:xfrm>
              <a:off x="6104659" y="3473718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13DD5B26-CC2D-A64A-908D-6FA6F32181C8}"/>
                </a:ext>
              </a:extLst>
            </p:cNvPr>
            <p:cNvSpPr/>
            <p:nvPr/>
          </p:nvSpPr>
          <p:spPr>
            <a:xfrm>
              <a:off x="6104659" y="4360564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D25D0BE8-A60B-D739-B6D4-F6BFCD387F93}"/>
                </a:ext>
              </a:extLst>
            </p:cNvPr>
            <p:cNvSpPr/>
            <p:nvPr/>
          </p:nvSpPr>
          <p:spPr>
            <a:xfrm>
              <a:off x="6104659" y="5247410"/>
              <a:ext cx="633846" cy="6338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7" name="BlokTextu 86">
              <a:extLst>
                <a:ext uri="{FF2B5EF4-FFF2-40B4-BE49-F238E27FC236}">
                  <a16:creationId xmlns:a16="http://schemas.microsoft.com/office/drawing/2014/main" id="{0E74482C-CA61-32F5-D3BE-9060B4356870}"/>
                </a:ext>
              </a:extLst>
            </p:cNvPr>
            <p:cNvSpPr txBox="1"/>
            <p:nvPr/>
          </p:nvSpPr>
          <p:spPr>
            <a:xfrm>
              <a:off x="2901363" y="6031596"/>
              <a:ext cx="1157869" cy="46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dirty="0">
                  <a:latin typeface="+mj-lt"/>
                </a:rPr>
                <a:t>ReLU</a:t>
              </a:r>
            </a:p>
          </p:txBody>
        </p:sp>
        <p:sp>
          <p:nvSpPr>
            <p:cNvPr id="88" name="BlokTextu 87">
              <a:extLst>
                <a:ext uri="{FF2B5EF4-FFF2-40B4-BE49-F238E27FC236}">
                  <a16:creationId xmlns:a16="http://schemas.microsoft.com/office/drawing/2014/main" id="{D18F21AA-8A92-5790-84DD-612B672232DA}"/>
                </a:ext>
              </a:extLst>
            </p:cNvPr>
            <p:cNvSpPr txBox="1"/>
            <p:nvPr/>
          </p:nvSpPr>
          <p:spPr>
            <a:xfrm>
              <a:off x="4466426" y="6034993"/>
              <a:ext cx="1070318" cy="46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1" dirty="0">
                  <a:latin typeface="+mj-lt"/>
                </a:rPr>
                <a:t>ReLU</a:t>
              </a:r>
            </a:p>
          </p:txBody>
        </p:sp>
        <p:sp>
          <p:nvSpPr>
            <p:cNvPr id="89" name="BlokTextu 88">
              <a:extLst>
                <a:ext uri="{FF2B5EF4-FFF2-40B4-BE49-F238E27FC236}">
                  <a16:creationId xmlns:a16="http://schemas.microsoft.com/office/drawing/2014/main" id="{62D62716-8658-0A73-0F69-75C7C208E31F}"/>
                </a:ext>
              </a:extLst>
            </p:cNvPr>
            <p:cNvSpPr txBox="1"/>
            <p:nvPr/>
          </p:nvSpPr>
          <p:spPr>
            <a:xfrm>
              <a:off x="5943939" y="6028701"/>
              <a:ext cx="1070318" cy="46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1" dirty="0">
                  <a:latin typeface="+mj-lt"/>
                </a:rPr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6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16A6E-D14A-9091-44D6-754F9FCC7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1CAFA8-F7D6-AB6B-0907-EB6FB9BE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Trénování modelu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702BC62-F2D3-0234-0CE4-0E561F16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7"/>
            <a:ext cx="10872356" cy="2146938"/>
          </a:xfrm>
        </p:spPr>
        <p:txBody>
          <a:bodyPr/>
          <a:lstStyle/>
          <a:p>
            <a:pPr algn="just"/>
            <a:r>
              <a:rPr lang="cs-CZ" sz="2800" dirty="0"/>
              <a:t>Optimalizace parametrů neuronové sítě</a:t>
            </a:r>
          </a:p>
          <a:p>
            <a:pPr algn="just"/>
            <a:r>
              <a:rPr lang="cs-CZ" sz="2800" dirty="0"/>
              <a:t>Využita metoda optimalizace Adam a klesající learning </a:t>
            </a:r>
            <a:r>
              <a:rPr lang="cs-CZ" sz="2800" dirty="0" err="1"/>
              <a:t>rate</a:t>
            </a:r>
            <a:r>
              <a:rPr lang="cs-CZ" sz="2800" dirty="0"/>
              <a:t> v průběhu epizod</a:t>
            </a:r>
          </a:p>
          <a:p>
            <a:pPr algn="just"/>
            <a:r>
              <a:rPr lang="cs-CZ" sz="2800" dirty="0"/>
              <a:t>Kritériem optimalizace je Mean Squared Error Loss (MSELoss)</a:t>
            </a:r>
            <a:endParaRPr lang="cs-CZ" sz="2600" dirty="0"/>
          </a:p>
          <a:p>
            <a:pPr lvl="1" algn="just"/>
            <a:endParaRPr lang="cs-CZ" sz="2600" dirty="0"/>
          </a:p>
        </p:txBody>
      </p:sp>
      <p:pic>
        <p:nvPicPr>
          <p:cNvPr id="20" name="Obrázok 19">
            <a:extLst>
              <a:ext uri="{FF2B5EF4-FFF2-40B4-BE49-F238E27FC236}">
                <a16:creationId xmlns:a16="http://schemas.microsoft.com/office/drawing/2014/main" id="{E8A4C88F-E3B9-70F4-1D3C-BDCB155B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76" y="3199674"/>
            <a:ext cx="5736903" cy="3014090"/>
          </a:xfrm>
          <a:prstGeom prst="rect">
            <a:avLst/>
          </a:prstGeom>
        </p:spPr>
      </p:pic>
      <p:pic>
        <p:nvPicPr>
          <p:cNvPr id="24" name="Obrázok 23">
            <a:extLst>
              <a:ext uri="{FF2B5EF4-FFF2-40B4-BE49-F238E27FC236}">
                <a16:creationId xmlns:a16="http://schemas.microsoft.com/office/drawing/2014/main" id="{B2D058DE-1E4A-ADF0-B2D4-6C089C0B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34" y="3199674"/>
            <a:ext cx="5509503" cy="29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5EE69-9022-073E-2680-AABBC9A79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E6FCF1-DB52-FF23-AC14-6376516E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Trénování modelu</a:t>
            </a:r>
            <a:endParaRPr lang="en-US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ECE86E50-803A-91FD-1FE2-CB1973C3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82" y="908720"/>
            <a:ext cx="8459381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3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C8E64-4CCA-2C70-E77C-70723366A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F4D1-C7F8-B808-790E-67912B32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4. Testování modelu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881AA2A-9303-95B8-4C07-E2FC70E3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052737"/>
            <a:ext cx="10841183" cy="1981408"/>
          </a:xfrm>
        </p:spPr>
        <p:txBody>
          <a:bodyPr/>
          <a:lstStyle/>
          <a:p>
            <a:pPr algn="just"/>
            <a:r>
              <a:rPr lang="cs-CZ" sz="2800" dirty="0"/>
              <a:t>Porovnání predikce neuronové sítě a skutečných dat z testovacího setu </a:t>
            </a:r>
            <a:endParaRPr lang="cs-CZ" sz="2600" dirty="0"/>
          </a:p>
          <a:p>
            <a:pPr lvl="1" algn="just"/>
            <a:endParaRPr lang="cs-CZ" sz="26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9D1710-9D16-8CFA-2E50-84D657F0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69" y="2017041"/>
            <a:ext cx="7743861" cy="41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C15C6EFC-E239-14A6-34BB-79A76C0D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052736"/>
            <a:ext cx="10972800" cy="1876094"/>
          </a:xfrm>
        </p:spPr>
        <p:txBody>
          <a:bodyPr/>
          <a:lstStyle/>
          <a:p>
            <a:r>
              <a:rPr lang="cs-CZ" sz="2400" dirty="0"/>
              <a:t>Model byl schopen relativně dobře predikovat hodnoty k testovacích bodech, je důležité si uvědomit, že i v testovacích datech se vyskytuje jistý šum </a:t>
            </a:r>
          </a:p>
          <a:p>
            <a:r>
              <a:rPr lang="cs-CZ" sz="2400" dirty="0"/>
              <a:t>Konvergence modelu byla relativně rychlá</a:t>
            </a:r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BBF3C00-0765-30E2-CFE1-574F73F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884"/>
            <a:ext cx="10972800" cy="634082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</p:spTree>
    <p:extLst>
      <p:ext uri="{BB962C8B-B14F-4D97-AF65-F5344CB8AC3E}">
        <p14:creationId xmlns:p14="http://schemas.microsoft.com/office/powerpoint/2010/main" val="23383913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_VUT_PREDNASKY_QRU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C00000"/>
      </a:accent1>
      <a:accent2>
        <a:srgbClr val="FF0000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iv_VUT_PREDNASKY_QRU" id="{EFA2C062-407E-4D36-BF13-2D76CF8E0F49}" vid="{0DBA8EE4-0CA8-4D16-95ED-81AA11033A09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Širokouhlá</PresentationFormat>
  <Paragraphs>35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Impact</vt:lpstr>
      <vt:lpstr>Wingdings</vt:lpstr>
      <vt:lpstr>Motiv_VUT_PREDNASKY_QRU</vt:lpstr>
      <vt:lpstr>Predikce nelineární závislosti</vt:lpstr>
      <vt:lpstr>Zadání</vt:lpstr>
      <vt:lpstr>Způsob řešení</vt:lpstr>
      <vt:lpstr>1. Vytvoření datasetu </vt:lpstr>
      <vt:lpstr>2. Tvorba modelu (neuronové sítě)</vt:lpstr>
      <vt:lpstr>3. Trénování modelu</vt:lpstr>
      <vt:lpstr>3. Trénování modelu</vt:lpstr>
      <vt:lpstr>4. Testování modelu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Zetor Proxima</dc:title>
  <dc:creator>WORKER</dc:creator>
  <cp:lastModifiedBy>Janečková Radka (208677)</cp:lastModifiedBy>
  <cp:revision>2</cp:revision>
  <dcterms:created xsi:type="dcterms:W3CDTF">2021-01-02T12:08:29Z</dcterms:created>
  <dcterms:modified xsi:type="dcterms:W3CDTF">2024-12-16T13:25:29Z</dcterms:modified>
</cp:coreProperties>
</file>