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5"/>
  </p:notesMasterIdLst>
  <p:handoutMasterIdLst>
    <p:handoutMasterId r:id="rId16"/>
  </p:handoutMasterIdLst>
  <p:sldIdLst>
    <p:sldId id="261" r:id="rId2"/>
    <p:sldId id="743" r:id="rId3"/>
    <p:sldId id="479" r:id="rId4"/>
    <p:sldId id="744" r:id="rId5"/>
    <p:sldId id="746" r:id="rId6"/>
    <p:sldId id="747" r:id="rId7"/>
    <p:sldId id="741" r:id="rId8"/>
    <p:sldId id="748" r:id="rId9"/>
    <p:sldId id="751" r:id="rId10"/>
    <p:sldId id="738" r:id="rId11"/>
    <p:sldId id="739" r:id="rId12"/>
    <p:sldId id="749" r:id="rId13"/>
    <p:sldId id="736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C39E14D2-1D0E-4A45-9D44-8E519B3EECAA}">
          <p14:sldIdLst>
            <p14:sldId id="261"/>
            <p14:sldId id="743"/>
            <p14:sldId id="479"/>
            <p14:sldId id="744"/>
            <p14:sldId id="746"/>
            <p14:sldId id="747"/>
            <p14:sldId id="741"/>
            <p14:sldId id="748"/>
            <p14:sldId id="751"/>
            <p14:sldId id="738"/>
            <p14:sldId id="739"/>
            <p14:sldId id="749"/>
            <p14:sldId id="7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40F581D-B52C-14C2-349B-6418B455449B}" name="Prokop Aleš (76142)" initials="P(" userId="S::xmproko10@vutbr.cz::2d19b10e-d11a-4aab-981d-e896bdcf34b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A2A"/>
    <a:srgbClr val="033DBD"/>
    <a:srgbClr val="C00000"/>
    <a:srgbClr val="FFD667"/>
    <a:srgbClr val="00B050"/>
    <a:srgbClr val="DF0000"/>
    <a:srgbClr val="E60707"/>
    <a:srgbClr val="DA6C00"/>
    <a:srgbClr val="D9110C"/>
    <a:srgbClr val="560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66182EF7-6B19-49CF-8ED0-CDFCBFBE49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312AB49-677A-4424-9D89-405E9EFE58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CDE83-70C4-4B35-9A4E-C5E85BD0EC1B}" type="datetimeFigureOut">
              <a:rPr lang="cs-CZ" smtClean="0"/>
              <a:t>16.12.2024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FA1430E-0965-42D4-9A7D-4802E40BA1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EBFEFC4-AAC4-4ED2-B7A9-AF2C90B58B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CEB3E-824D-42AE-B3FC-C5A49789F6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9140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16.12.2024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2543606" y="4869160"/>
            <a:ext cx="5376961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Jméno Příjmení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1295464" y="2852936"/>
            <a:ext cx="9409048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NÁZEV</a:t>
            </a:r>
            <a:br>
              <a:rPr lang="cs-CZ"/>
            </a:br>
            <a:r>
              <a:rPr lang="cs-CZ"/>
              <a:t>ZÁVĚREČNÉ PRÁCE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CD8A667-5A34-47CE-B6B4-4835FAA234C7}"/>
              </a:ext>
            </a:extLst>
          </p:cNvPr>
          <p:cNvSpPr txBox="1"/>
          <p:nvPr/>
        </p:nvSpPr>
        <p:spPr>
          <a:xfrm>
            <a:off x="1195917" y="4869161"/>
            <a:ext cx="115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/>
              <a:t>Autor: </a:t>
            </a:r>
            <a:r>
              <a:rPr lang="cs-CZ" sz="1800"/>
              <a:t>	</a:t>
            </a:r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40575D9F-1BB0-4DC0-A723-CB7077600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65" y="3861048"/>
            <a:ext cx="9408519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GB" sz="1800" noProof="0"/>
          </a:p>
        </p:txBody>
      </p:sp>
      <p:sp>
        <p:nvSpPr>
          <p:cNvPr id="4" name="Zástupný symbol obrázku 3">
            <a:extLst>
              <a:ext uri="{FF2B5EF4-FFF2-40B4-BE49-F238E27FC236}">
                <a16:creationId xmlns:a16="http://schemas.microsoft.com/office/drawing/2014/main" id="{11137679-5B2F-4D66-A69B-5454F10452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916334" y="752872"/>
            <a:ext cx="2787649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cs-CZ"/>
              <a:t>Logo společnosti</a:t>
            </a:r>
            <a:endParaRPr lang="en-GB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619AE8A-6212-4BBD-BF04-13A8A9C3C844}"/>
              </a:ext>
            </a:extLst>
          </p:cNvPr>
          <p:cNvSpPr txBox="1"/>
          <p:nvPr/>
        </p:nvSpPr>
        <p:spPr>
          <a:xfrm>
            <a:off x="10742230" y="6478138"/>
            <a:ext cx="67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6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15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Zástupný symbol pro text 17">
            <a:extLst>
              <a:ext uri="{FF2B5EF4-FFF2-40B4-BE49-F238E27FC236}">
                <a16:creationId xmlns:a16="http://schemas.microsoft.com/office/drawing/2014/main" id="{43C59906-CE95-421B-9213-B0A6405E07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11242" y="3939241"/>
            <a:ext cx="5376961" cy="3600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cs-CZ"/>
              <a:t>Bakalářská/Diplomová práce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5434FB-F818-4E7C-87A0-58833DE9B1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24" y="761012"/>
            <a:ext cx="6444234" cy="13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9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2543606" y="4869160"/>
            <a:ext cx="5376961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Jméno Příjmení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1295464" y="2852936"/>
            <a:ext cx="9409048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NÁZEV</a:t>
            </a:r>
            <a:br>
              <a:rPr lang="cs-CZ"/>
            </a:br>
            <a:r>
              <a:rPr lang="cs-CZ"/>
              <a:t>ZÁVĚREČNÉ PRÁCE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CD8A667-5A34-47CE-B6B4-4835FAA234C7}"/>
              </a:ext>
            </a:extLst>
          </p:cNvPr>
          <p:cNvSpPr txBox="1"/>
          <p:nvPr userDrawn="1"/>
        </p:nvSpPr>
        <p:spPr>
          <a:xfrm>
            <a:off x="1195917" y="4869161"/>
            <a:ext cx="115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/>
              <a:t>Autor: </a:t>
            </a:r>
            <a:r>
              <a:rPr lang="cs-CZ" sz="1800"/>
              <a:t>	</a:t>
            </a:r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40575D9F-1BB0-4DC0-A723-CB707760082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95465" y="3861048"/>
            <a:ext cx="9408519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GB" sz="1800" noProof="0"/>
          </a:p>
        </p:txBody>
      </p:sp>
      <p:sp>
        <p:nvSpPr>
          <p:cNvPr id="4" name="Zástupný symbol obrázku 3">
            <a:extLst>
              <a:ext uri="{FF2B5EF4-FFF2-40B4-BE49-F238E27FC236}">
                <a16:creationId xmlns:a16="http://schemas.microsoft.com/office/drawing/2014/main" id="{11137679-5B2F-4D66-A69B-5454F10452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916334" y="752872"/>
            <a:ext cx="2787649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cs-CZ"/>
              <a:t>Logo společnosti</a:t>
            </a:r>
            <a:endParaRPr lang="en-GB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619AE8A-6212-4BBD-BF04-13A8A9C3C844}"/>
              </a:ext>
            </a:extLst>
          </p:cNvPr>
          <p:cNvSpPr txBox="1"/>
          <p:nvPr userDrawn="1"/>
        </p:nvSpPr>
        <p:spPr>
          <a:xfrm>
            <a:off x="10742145" y="6472990"/>
            <a:ext cx="67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6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15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Zástupný symbol pro text 17">
            <a:extLst>
              <a:ext uri="{FF2B5EF4-FFF2-40B4-BE49-F238E27FC236}">
                <a16:creationId xmlns:a16="http://schemas.microsoft.com/office/drawing/2014/main" id="{43C59906-CE95-421B-9213-B0A6405E07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11242" y="3939241"/>
            <a:ext cx="5376961" cy="3600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cs-CZ"/>
              <a:t>Bakalářská/Diplomová práce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A2562-C038-46B0-85BD-0C6C88C895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24" y="761012"/>
            <a:ext cx="6444234" cy="13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2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3">
            <a:extLst>
              <a:ext uri="{FF2B5EF4-FFF2-40B4-BE49-F238E27FC236}">
                <a16:creationId xmlns:a16="http://schemas.microsoft.com/office/drawing/2014/main" id="{E60E0F8B-C6D8-4DC1-A039-28D8F1A91D0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052736"/>
            <a:ext cx="109728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7" name="Zástupný symbol pro obsah 3">
            <a:extLst>
              <a:ext uri="{FF2B5EF4-FFF2-40B4-BE49-F238E27FC236}">
                <a16:creationId xmlns:a16="http://schemas.microsoft.com/office/drawing/2014/main" id="{EF4FC098-9B54-48B5-89D9-1E28522376D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3733086"/>
            <a:ext cx="109728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5E7F96FE-E4AF-4CB7-A5D0-FD486D8CF2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0DC6145F-167B-49D7-BB61-CF6CF25275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73D2BE99-70C4-432F-90ED-44F63777D428}"/>
              </a:ext>
            </a:extLst>
          </p:cNvPr>
          <p:cNvSpPr txBox="1"/>
          <p:nvPr userDrawn="1"/>
        </p:nvSpPr>
        <p:spPr>
          <a:xfrm>
            <a:off x="10784707" y="6489466"/>
            <a:ext cx="67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5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15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579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tázky opon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</p:spPr>
        <p:txBody>
          <a:bodyPr anchor="ctr" anchorCtr="0"/>
          <a:lstStyle>
            <a:lvl1pPr marL="144000" algn="l">
              <a:spcBef>
                <a:spcPts val="600"/>
              </a:spcBef>
              <a:defRPr sz="2800"/>
            </a:lvl1pPr>
          </a:lstStyle>
          <a:p>
            <a:r>
              <a:rPr lang="cs-CZ"/>
              <a:t>Otázky oponenta ….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B11D55C-34D0-44C9-BC6E-FBF5A72B8AD7}"/>
              </a:ext>
            </a:extLst>
          </p:cNvPr>
          <p:cNvSpPr txBox="1"/>
          <p:nvPr userDrawn="1"/>
        </p:nvSpPr>
        <p:spPr>
          <a:xfrm>
            <a:off x="10320469" y="6477560"/>
            <a:ext cx="67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6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20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Zástupný symbol pro obsah 3">
            <a:extLst>
              <a:ext uri="{FF2B5EF4-FFF2-40B4-BE49-F238E27FC236}">
                <a16:creationId xmlns:a16="http://schemas.microsoft.com/office/drawing/2014/main" id="{E60E0F8B-C6D8-4DC1-A039-28D8F1A91D0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052736"/>
            <a:ext cx="10972800" cy="108012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4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</p:txBody>
      </p:sp>
      <p:sp>
        <p:nvSpPr>
          <p:cNvPr id="7" name="Zástupný symbol pro obsah 3">
            <a:extLst>
              <a:ext uri="{FF2B5EF4-FFF2-40B4-BE49-F238E27FC236}">
                <a16:creationId xmlns:a16="http://schemas.microsoft.com/office/drawing/2014/main" id="{EF4FC098-9B54-48B5-89D9-1E28522376D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2276872"/>
            <a:ext cx="10972800" cy="4048214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A5002C90-B640-4BBE-AE48-27AC4D664E5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1502603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3">
            <a:extLst>
              <a:ext uri="{FF2B5EF4-FFF2-40B4-BE49-F238E27FC236}">
                <a16:creationId xmlns:a16="http://schemas.microsoft.com/office/drawing/2014/main" id="{E60E0F8B-C6D8-4DC1-A039-28D8F1A91D0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052736"/>
            <a:ext cx="5424000" cy="5256584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7" name="Zástupný symbol pro obsah 3">
            <a:extLst>
              <a:ext uri="{FF2B5EF4-FFF2-40B4-BE49-F238E27FC236}">
                <a16:creationId xmlns:a16="http://schemas.microsoft.com/office/drawing/2014/main" id="{8B3E1C61-8DE1-46E1-9AB8-21937821418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158403" y="1052736"/>
            <a:ext cx="5424000" cy="5256584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5C0F32C0-8348-4206-BD2E-B5CCFDA28C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1625F40B-8900-4B72-9C4B-7BB74B1333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CB2EE6E-4BCC-4E41-87AA-CE6B28B0710F}"/>
              </a:ext>
            </a:extLst>
          </p:cNvPr>
          <p:cNvSpPr txBox="1"/>
          <p:nvPr userDrawn="1"/>
        </p:nvSpPr>
        <p:spPr>
          <a:xfrm>
            <a:off x="10784707" y="6489466"/>
            <a:ext cx="67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5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15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422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x1,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3">
            <a:extLst>
              <a:ext uri="{FF2B5EF4-FFF2-40B4-BE49-F238E27FC236}">
                <a16:creationId xmlns:a16="http://schemas.microsoft.com/office/drawing/2014/main" id="{E60E0F8B-C6D8-4DC1-A039-28D8F1A91D0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052736"/>
            <a:ext cx="54240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7" name="Zástupný symbol pro obsah 3">
            <a:extLst>
              <a:ext uri="{FF2B5EF4-FFF2-40B4-BE49-F238E27FC236}">
                <a16:creationId xmlns:a16="http://schemas.microsoft.com/office/drawing/2014/main" id="{EF4FC098-9B54-48B5-89D9-1E28522376D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3733086"/>
            <a:ext cx="109728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8" name="Zástupný symbol pro obsah 3">
            <a:extLst>
              <a:ext uri="{FF2B5EF4-FFF2-40B4-BE49-F238E27FC236}">
                <a16:creationId xmlns:a16="http://schemas.microsoft.com/office/drawing/2014/main" id="{7491C6A6-4E02-41CA-BE2B-64F0D9A1909B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162800" y="1052736"/>
            <a:ext cx="54240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A152E3B5-3F1A-4129-ACA5-78DE6B3D4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B401CA52-DD44-4A37-95EB-B96163ED0CA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0FEF47F2-3A86-40A2-B0C2-A2EC78D16527}"/>
              </a:ext>
            </a:extLst>
          </p:cNvPr>
          <p:cNvSpPr txBox="1"/>
          <p:nvPr userDrawn="1"/>
        </p:nvSpPr>
        <p:spPr>
          <a:xfrm>
            <a:off x="10784707" y="6489466"/>
            <a:ext cx="67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5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15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001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B11D55C-34D0-44C9-BC6E-FBF5A72B8AD7}"/>
              </a:ext>
            </a:extLst>
          </p:cNvPr>
          <p:cNvSpPr txBox="1"/>
          <p:nvPr userDrawn="1"/>
        </p:nvSpPr>
        <p:spPr>
          <a:xfrm>
            <a:off x="10320469" y="6477560"/>
            <a:ext cx="67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6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20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Zástupný symbol pro obsah 3">
            <a:extLst>
              <a:ext uri="{FF2B5EF4-FFF2-40B4-BE49-F238E27FC236}">
                <a16:creationId xmlns:a16="http://schemas.microsoft.com/office/drawing/2014/main" id="{E60E0F8B-C6D8-4DC1-A039-28D8F1A91D0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052736"/>
            <a:ext cx="54240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8" name="Zástupný symbol pro obsah 3">
            <a:extLst>
              <a:ext uri="{FF2B5EF4-FFF2-40B4-BE49-F238E27FC236}">
                <a16:creationId xmlns:a16="http://schemas.microsoft.com/office/drawing/2014/main" id="{CC0B02B2-99A2-461D-A550-22181293330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09600" y="3717320"/>
            <a:ext cx="54240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lang="cs-CZ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marL="1224000" lvl="3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Tx/>
              <a:buBlip>
                <a:blip r:embed="rId3"/>
              </a:buBlip>
            </a:pPr>
            <a:r>
              <a:rPr lang="cs-CZ"/>
              <a:t>Čtvrtá úroveň textu</a:t>
            </a:r>
          </a:p>
        </p:txBody>
      </p:sp>
      <p:sp>
        <p:nvSpPr>
          <p:cNvPr id="9" name="Zástupný symbol pro obsah 3">
            <a:extLst>
              <a:ext uri="{FF2B5EF4-FFF2-40B4-BE49-F238E27FC236}">
                <a16:creationId xmlns:a16="http://schemas.microsoft.com/office/drawing/2014/main" id="{E324EB82-8182-49E1-9A2A-02F594E9764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158403" y="1050665"/>
            <a:ext cx="54240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10" name="Zástupný symbol pro obsah 3">
            <a:extLst>
              <a:ext uri="{FF2B5EF4-FFF2-40B4-BE49-F238E27FC236}">
                <a16:creationId xmlns:a16="http://schemas.microsoft.com/office/drawing/2014/main" id="{FBB7E4B2-2C03-4153-842A-990D4491A7B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58403" y="3715249"/>
            <a:ext cx="54240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E9D0EE98-64CA-40CD-AF98-C05501E5D6B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99561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děk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:\Loga a presentace ústavu\Snímky areálu FSI\2015_03.jpg">
            <a:extLst>
              <a:ext uri="{FF2B5EF4-FFF2-40B4-BE49-F238E27FC236}">
                <a16:creationId xmlns:a16="http://schemas.microsoft.com/office/drawing/2014/main" id="{F61CE714-518C-49B8-BF74-E4B8A84BD6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85" y="1102990"/>
            <a:ext cx="6256424" cy="3128212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ástupný symbol obrázku 9">
            <a:extLst>
              <a:ext uri="{FF2B5EF4-FFF2-40B4-BE49-F238E27FC236}">
                <a16:creationId xmlns:a16="http://schemas.microsoft.com/office/drawing/2014/main" id="{6F9B17F5-53DD-42AC-9358-12799E9500D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56107" y="1102476"/>
            <a:ext cx="4512501" cy="3128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lang="cs-CZ"/>
              <a:t>Možnost tematického obrázku</a:t>
            </a:r>
            <a:endParaRPr lang="en-GB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1A2CD27-9060-428A-A226-EA4262150977}"/>
              </a:ext>
            </a:extLst>
          </p:cNvPr>
          <p:cNvSpPr/>
          <p:nvPr userDrawn="1"/>
        </p:nvSpPr>
        <p:spPr bwMode="auto">
          <a:xfrm>
            <a:off x="1251712" y="4309872"/>
            <a:ext cx="9600000" cy="36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itchFamily="34" charset="0"/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43405009-6E1F-4560-8321-2357A1448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9909" y="4319588"/>
            <a:ext cx="9600000" cy="1362075"/>
          </a:xfrm>
          <a:prstGeom prst="rect">
            <a:avLst/>
          </a:prstGeom>
        </p:spPr>
        <p:txBody>
          <a:bodyPr anchor="t"/>
          <a:lstStyle>
            <a:lvl1pPr algn="l">
              <a:defRPr sz="2800" b="1" cap="none" baseline="0">
                <a:latin typeface="Arial Narrow" panose="020B0606020202030204" pitchFamily="34" charset="0"/>
              </a:defRPr>
            </a:lvl1pPr>
          </a:lstStyle>
          <a:p>
            <a:r>
              <a:rPr lang="cs-CZ"/>
              <a:t>Poděkování za pozornost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11E1741-3449-41FA-8ACC-89BC113DFD19}"/>
              </a:ext>
            </a:extLst>
          </p:cNvPr>
          <p:cNvSpPr txBox="1"/>
          <p:nvPr userDrawn="1"/>
        </p:nvSpPr>
        <p:spPr>
          <a:xfrm>
            <a:off x="10784707" y="6489466"/>
            <a:ext cx="67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5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15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3">
            <a:extLst>
              <a:ext uri="{FF2B5EF4-FFF2-40B4-BE49-F238E27FC236}">
                <a16:creationId xmlns:a16="http://schemas.microsoft.com/office/drawing/2014/main" id="{E60E0F8B-C6D8-4DC1-A039-28D8F1A91D0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052736"/>
            <a:ext cx="10972800" cy="5256584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A6D15478-23D2-4673-A3D1-E3E997822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3401B13C-B1EE-4085-9331-6B7E314C1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D2758D79-E7CC-4E45-96B8-A37FC8E41400}"/>
              </a:ext>
            </a:extLst>
          </p:cNvPr>
          <p:cNvSpPr txBox="1"/>
          <p:nvPr/>
        </p:nvSpPr>
        <p:spPr>
          <a:xfrm>
            <a:off x="10729225" y="6481227"/>
            <a:ext cx="68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6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15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EDFAC6AE-2E68-476E-919B-057489052AC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325984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3">
            <a:extLst>
              <a:ext uri="{FF2B5EF4-FFF2-40B4-BE49-F238E27FC236}">
                <a16:creationId xmlns:a16="http://schemas.microsoft.com/office/drawing/2014/main" id="{E60E0F8B-C6D8-4DC1-A039-28D8F1A91D0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052736"/>
            <a:ext cx="109728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7" name="Zástupný symbol pro obsah 3">
            <a:extLst>
              <a:ext uri="{FF2B5EF4-FFF2-40B4-BE49-F238E27FC236}">
                <a16:creationId xmlns:a16="http://schemas.microsoft.com/office/drawing/2014/main" id="{EF4FC098-9B54-48B5-89D9-1E28522376D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3733086"/>
            <a:ext cx="109728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5E7F96FE-E4AF-4CB7-A5D0-FD486D8CF2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0DC6145F-167B-49D7-BB61-CF6CF2527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73D2BE99-70C4-432F-90ED-44F63777D428}"/>
              </a:ext>
            </a:extLst>
          </p:cNvPr>
          <p:cNvSpPr txBox="1"/>
          <p:nvPr/>
        </p:nvSpPr>
        <p:spPr>
          <a:xfrm>
            <a:off x="10743517" y="6481228"/>
            <a:ext cx="67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6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15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8F7A5277-A22D-44A4-B29C-5D04A0C165C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231551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x1,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3">
            <a:extLst>
              <a:ext uri="{FF2B5EF4-FFF2-40B4-BE49-F238E27FC236}">
                <a16:creationId xmlns:a16="http://schemas.microsoft.com/office/drawing/2014/main" id="{E60E0F8B-C6D8-4DC1-A039-28D8F1A91D0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052736"/>
            <a:ext cx="54240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7" name="Zástupný symbol pro obsah 3">
            <a:extLst>
              <a:ext uri="{FF2B5EF4-FFF2-40B4-BE49-F238E27FC236}">
                <a16:creationId xmlns:a16="http://schemas.microsoft.com/office/drawing/2014/main" id="{EF4FC098-9B54-48B5-89D9-1E28522376D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3733086"/>
            <a:ext cx="109728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8" name="Zástupný symbol pro obsah 3">
            <a:extLst>
              <a:ext uri="{FF2B5EF4-FFF2-40B4-BE49-F238E27FC236}">
                <a16:creationId xmlns:a16="http://schemas.microsoft.com/office/drawing/2014/main" id="{7491C6A6-4E02-41CA-BE2B-64F0D9A1909B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162800" y="1052736"/>
            <a:ext cx="54240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A152E3B5-3F1A-4129-ACA5-78DE6B3D4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B401CA52-DD44-4A37-95EB-B96163ED0C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0FEF47F2-3A86-40A2-B0C2-A2EC78D16527}"/>
              </a:ext>
            </a:extLst>
          </p:cNvPr>
          <p:cNvSpPr txBox="1"/>
          <p:nvPr/>
        </p:nvSpPr>
        <p:spPr>
          <a:xfrm>
            <a:off x="10743517" y="6481228"/>
            <a:ext cx="67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6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15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DD961901-41FC-42DD-B806-65E2D3D4841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211716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3">
            <a:extLst>
              <a:ext uri="{FF2B5EF4-FFF2-40B4-BE49-F238E27FC236}">
                <a16:creationId xmlns:a16="http://schemas.microsoft.com/office/drawing/2014/main" id="{E60E0F8B-C6D8-4DC1-A039-28D8F1A91D0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052736"/>
            <a:ext cx="5424000" cy="5256584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7" name="Zástupný symbol pro obsah 3">
            <a:extLst>
              <a:ext uri="{FF2B5EF4-FFF2-40B4-BE49-F238E27FC236}">
                <a16:creationId xmlns:a16="http://schemas.microsoft.com/office/drawing/2014/main" id="{8B3E1C61-8DE1-46E1-9AB8-21937821418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158403" y="1052736"/>
            <a:ext cx="5424000" cy="5256584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5C0F32C0-8348-4206-BD2E-B5CCFDA28C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1625F40B-8900-4B72-9C4B-7BB74B133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CB2EE6E-4BCC-4E41-87AA-CE6B28B0710F}"/>
              </a:ext>
            </a:extLst>
          </p:cNvPr>
          <p:cNvSpPr txBox="1"/>
          <p:nvPr/>
        </p:nvSpPr>
        <p:spPr>
          <a:xfrm>
            <a:off x="10743517" y="6481228"/>
            <a:ext cx="67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6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15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0D3E7CDC-F187-4BAB-8B18-543137ACB5E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233832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B11D55C-34D0-44C9-BC6E-FBF5A72B8AD7}"/>
              </a:ext>
            </a:extLst>
          </p:cNvPr>
          <p:cNvSpPr txBox="1"/>
          <p:nvPr/>
        </p:nvSpPr>
        <p:spPr>
          <a:xfrm>
            <a:off x="10740600" y="6477560"/>
            <a:ext cx="67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6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20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Zástupný symbol pro obsah 3">
            <a:extLst>
              <a:ext uri="{FF2B5EF4-FFF2-40B4-BE49-F238E27FC236}">
                <a16:creationId xmlns:a16="http://schemas.microsoft.com/office/drawing/2014/main" id="{E60E0F8B-C6D8-4DC1-A039-28D8F1A91D0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052736"/>
            <a:ext cx="54240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8" name="Zástupný symbol pro obsah 3">
            <a:extLst>
              <a:ext uri="{FF2B5EF4-FFF2-40B4-BE49-F238E27FC236}">
                <a16:creationId xmlns:a16="http://schemas.microsoft.com/office/drawing/2014/main" id="{CC0B02B2-99A2-461D-A550-22181293330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09600" y="3717320"/>
            <a:ext cx="54240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lang="cs-CZ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marL="1224000" lvl="3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Tx/>
              <a:buBlip>
                <a:blip r:embed="rId3"/>
              </a:buBlip>
            </a:pPr>
            <a:r>
              <a:rPr lang="cs-CZ"/>
              <a:t>Čtvrtá úroveň textu</a:t>
            </a:r>
          </a:p>
        </p:txBody>
      </p:sp>
      <p:sp>
        <p:nvSpPr>
          <p:cNvPr id="9" name="Zástupný symbol pro obsah 3">
            <a:extLst>
              <a:ext uri="{FF2B5EF4-FFF2-40B4-BE49-F238E27FC236}">
                <a16:creationId xmlns:a16="http://schemas.microsoft.com/office/drawing/2014/main" id="{E324EB82-8182-49E1-9A2A-02F594E9764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158403" y="1050665"/>
            <a:ext cx="54240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10" name="Zástupný symbol pro obsah 3">
            <a:extLst>
              <a:ext uri="{FF2B5EF4-FFF2-40B4-BE49-F238E27FC236}">
                <a16:creationId xmlns:a16="http://schemas.microsoft.com/office/drawing/2014/main" id="{FBB7E4B2-2C03-4153-842A-990D4491A7B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58403" y="3715249"/>
            <a:ext cx="54240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E9D0EE98-64CA-40CD-AF98-C05501E5D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82609FD3-8A3F-457A-9989-6C6CF3DD5BE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131897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podkapito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A1A2CD27-9060-428A-A226-EA4262150977}"/>
              </a:ext>
            </a:extLst>
          </p:cNvPr>
          <p:cNvSpPr/>
          <p:nvPr/>
        </p:nvSpPr>
        <p:spPr bwMode="auto">
          <a:xfrm>
            <a:off x="1251712" y="4309872"/>
            <a:ext cx="9600000" cy="36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itchFamily="34" charset="0"/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43405009-6E1F-4560-8321-2357A1448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9909" y="4319588"/>
            <a:ext cx="9600000" cy="1362075"/>
          </a:xfrm>
          <a:prstGeom prst="rect">
            <a:avLst/>
          </a:prstGeom>
        </p:spPr>
        <p:txBody>
          <a:bodyPr anchor="t"/>
          <a:lstStyle>
            <a:lvl1pPr algn="l">
              <a:defRPr sz="2400" b="1" cap="none" baseline="0">
                <a:latin typeface="+mn-lt"/>
              </a:defRPr>
            </a:lvl1pPr>
          </a:lstStyle>
          <a:p>
            <a:r>
              <a:rPr lang="cs-CZ"/>
              <a:t>Nadpis podkapitoly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11E1741-3449-41FA-8ACC-89BC113DFD19}"/>
              </a:ext>
            </a:extLst>
          </p:cNvPr>
          <p:cNvSpPr txBox="1"/>
          <p:nvPr/>
        </p:nvSpPr>
        <p:spPr>
          <a:xfrm>
            <a:off x="10743517" y="6481228"/>
            <a:ext cx="67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6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15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2D0E56B8-761D-4AC1-9D34-D85CD6BB1DE8}"/>
              </a:ext>
            </a:extLst>
          </p:cNvPr>
          <p:cNvSpPr/>
          <p:nvPr userDrawn="1"/>
        </p:nvSpPr>
        <p:spPr bwMode="auto">
          <a:xfrm>
            <a:off x="1251712" y="4309872"/>
            <a:ext cx="9600000" cy="36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64A23B-4802-4AD7-BA0C-CA44F554567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17340" y="3751609"/>
            <a:ext cx="9957618" cy="567979"/>
          </a:xfrm>
          <a:prstGeom prst="rect">
            <a:avLst/>
          </a:prstGeom>
        </p:spPr>
        <p:txBody>
          <a:bodyPr/>
          <a:lstStyle>
            <a:lvl1pPr>
              <a:buNone/>
              <a:defRPr lang="cs-CZ" sz="2800" b="1" kern="1200" cap="none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>
              <a:defRPr lang="cs-CZ" sz="2800" b="1" kern="1200" cap="none" baseline="0" dirty="0" smtClean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2pPr>
            <a:lvl3pPr>
              <a:defRPr lang="cs-CZ" sz="2800" b="1" kern="1200" cap="none" baseline="0" dirty="0" smtClean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3pPr>
            <a:lvl4pPr>
              <a:defRPr lang="cs-CZ" sz="2800" b="1" kern="1200" cap="none" baseline="0" dirty="0" smtClean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4pPr>
            <a:lvl5pPr>
              <a:defRPr lang="cs-CZ" sz="2800" b="1" kern="1200" cap="none" baseline="0" dirty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cs-CZ"/>
              <a:t>Nadpis podkapitoly</a:t>
            </a:r>
          </a:p>
        </p:txBody>
      </p:sp>
    </p:spTree>
    <p:extLst>
      <p:ext uri="{BB962C8B-B14F-4D97-AF65-F5344CB8AC3E}">
        <p14:creationId xmlns:p14="http://schemas.microsoft.com/office/powerpoint/2010/main" val="100305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ázky opon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</p:spPr>
        <p:txBody>
          <a:bodyPr anchor="ctr" anchorCtr="0"/>
          <a:lstStyle>
            <a:lvl1pPr marL="144000" algn="l">
              <a:spcBef>
                <a:spcPts val="600"/>
              </a:spcBef>
              <a:defRPr sz="2800"/>
            </a:lvl1pPr>
          </a:lstStyle>
          <a:p>
            <a:r>
              <a:rPr lang="cs-CZ"/>
              <a:t>Otázky oponenta ….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B11D55C-34D0-44C9-BC6E-FBF5A72B8AD7}"/>
              </a:ext>
            </a:extLst>
          </p:cNvPr>
          <p:cNvSpPr txBox="1"/>
          <p:nvPr/>
        </p:nvSpPr>
        <p:spPr>
          <a:xfrm>
            <a:off x="10740599" y="6477560"/>
            <a:ext cx="67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6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20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Zástupný symbol pro obsah 3">
            <a:extLst>
              <a:ext uri="{FF2B5EF4-FFF2-40B4-BE49-F238E27FC236}">
                <a16:creationId xmlns:a16="http://schemas.microsoft.com/office/drawing/2014/main" id="{E60E0F8B-C6D8-4DC1-A039-28D8F1A91D0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052736"/>
            <a:ext cx="10972800" cy="108012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4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</p:txBody>
      </p:sp>
      <p:sp>
        <p:nvSpPr>
          <p:cNvPr id="7" name="Zástupný symbol pro obsah 3">
            <a:extLst>
              <a:ext uri="{FF2B5EF4-FFF2-40B4-BE49-F238E27FC236}">
                <a16:creationId xmlns:a16="http://schemas.microsoft.com/office/drawing/2014/main" id="{EF4FC098-9B54-48B5-89D9-1E28522376D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2276872"/>
            <a:ext cx="10972800" cy="4048214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A5002C90-B640-4BBE-AE48-27AC4D664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0B6FD388-3D38-44C8-80A8-96D8D6C3F87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415981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45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587023" y="6453398"/>
            <a:ext cx="11602668" cy="404603"/>
          </a:xfrm>
          <a:prstGeom prst="rect">
            <a:avLst/>
          </a:prstGeom>
          <a:solidFill>
            <a:srgbClr val="E4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8" name="TextovéPole 7"/>
          <p:cNvSpPr txBox="1"/>
          <p:nvPr/>
        </p:nvSpPr>
        <p:spPr>
          <a:xfrm>
            <a:off x="623392" y="6505600"/>
            <a:ext cx="1156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>
                <a:solidFill>
                  <a:schemeClr val="bg1"/>
                </a:solidFill>
              </a:rPr>
              <a:t>Vysoké </a:t>
            </a:r>
            <a:r>
              <a:rPr lang="cs-CZ" sz="1400" b="1" baseline="0">
                <a:solidFill>
                  <a:schemeClr val="bg1"/>
                </a:solidFill>
              </a:rPr>
              <a:t>učení technické, Fakulta strojního inženýrství v Brně</a:t>
            </a:r>
            <a:endParaRPr lang="cs-CZ" sz="1400" b="1" u="sng">
              <a:solidFill>
                <a:schemeClr val="bg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966F308-4C60-4F6D-A294-F4BE4A335472}"/>
              </a:ext>
            </a:extLst>
          </p:cNvPr>
          <p:cNvSpPr txBox="1"/>
          <p:nvPr/>
        </p:nvSpPr>
        <p:spPr>
          <a:xfrm>
            <a:off x="11280576" y="6486271"/>
            <a:ext cx="757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>
                <a:solidFill>
                  <a:schemeClr val="bg1"/>
                </a:solidFill>
              </a:rPr>
              <a:t>/ XX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BA5A3B0-1B30-46C8-891A-6B106BA46F15}"/>
              </a:ext>
            </a:extLst>
          </p:cNvPr>
          <p:cNvSpPr/>
          <p:nvPr userDrawn="1"/>
        </p:nvSpPr>
        <p:spPr>
          <a:xfrm>
            <a:off x="441866" y="6453398"/>
            <a:ext cx="11747825" cy="404603"/>
          </a:xfrm>
          <a:prstGeom prst="rect">
            <a:avLst/>
          </a:prstGeom>
          <a:solidFill>
            <a:srgbClr val="E4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C42BD354-A716-4E35-BFC9-15582497D21E}"/>
              </a:ext>
            </a:extLst>
          </p:cNvPr>
          <p:cNvPicPr>
            <a:picLocks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" y="6453397"/>
            <a:ext cx="403187" cy="404664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9E7AA996-F940-4832-93F2-991B99653E70}"/>
              </a:ext>
            </a:extLst>
          </p:cNvPr>
          <p:cNvSpPr txBox="1"/>
          <p:nvPr userDrawn="1"/>
        </p:nvSpPr>
        <p:spPr>
          <a:xfrm>
            <a:off x="623392" y="6505600"/>
            <a:ext cx="1156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Brno University of Technology, Faculty of Mechanical Engineering</a:t>
            </a:r>
            <a:endParaRPr lang="cs-CZ" sz="1400" b="1" u="sng">
              <a:solidFill>
                <a:schemeClr val="bg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E4795D-D08B-4DD1-8658-0FABE88C9BD6}"/>
              </a:ext>
            </a:extLst>
          </p:cNvPr>
          <p:cNvSpPr txBox="1"/>
          <p:nvPr userDrawn="1"/>
        </p:nvSpPr>
        <p:spPr>
          <a:xfrm>
            <a:off x="11290101" y="6486271"/>
            <a:ext cx="757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/ </a:t>
            </a:r>
            <a:r>
              <a:rPr lang="sk-SK" sz="1600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8646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4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60" r:id="rId15"/>
    <p:sldLayoutId id="2147483655" r:id="rId16"/>
    <p:sldLayoutId id="2147483656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39394332-DC29-4930-8AA0-ED2C6A98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464" y="3363539"/>
            <a:ext cx="9409048" cy="70248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cs-CZ" dirty="0"/>
              <a:t>RL se spojitým akčním prostorem</a:t>
            </a:r>
            <a:endParaRPr lang="en-GB" dirty="0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3115C571-16D7-4A65-B84C-CC0226447023}"/>
              </a:ext>
            </a:extLst>
          </p:cNvPr>
          <p:cNvSpPr/>
          <p:nvPr/>
        </p:nvSpPr>
        <p:spPr>
          <a:xfrm>
            <a:off x="1127448" y="4895536"/>
            <a:ext cx="712957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171F42A-9D87-2E3E-7A62-72E24FC77081}"/>
              </a:ext>
            </a:extLst>
          </p:cNvPr>
          <p:cNvSpPr txBox="1">
            <a:spLocks/>
          </p:cNvSpPr>
          <p:nvPr/>
        </p:nvSpPr>
        <p:spPr>
          <a:xfrm>
            <a:off x="5606204" y="3912800"/>
            <a:ext cx="979592" cy="56797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b="1" dirty="0"/>
              <a:t>9VIN</a:t>
            </a:r>
            <a:r>
              <a:rPr lang="cs-CZ" sz="1600" dirty="0"/>
              <a:t>	</a:t>
            </a:r>
            <a:r>
              <a:rPr lang="cs-CZ" dirty="0"/>
              <a:t>				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59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D9E2C-BA59-FC58-6886-D9956AFF0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FCB18-76C4-0D48-BF88-55491A23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1. Tvorba modelu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F4020709-054B-EC6F-DEF2-8B55B01F6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" y="1052736"/>
            <a:ext cx="10872356" cy="3966073"/>
          </a:xfrm>
        </p:spPr>
        <p:txBody>
          <a:bodyPr/>
          <a:lstStyle/>
          <a:p>
            <a:pPr algn="just"/>
            <a:r>
              <a:rPr lang="cs-CZ" sz="2800" dirty="0"/>
              <a:t>Vytvoření modelu v multi-body prostředí </a:t>
            </a:r>
          </a:p>
          <a:p>
            <a:pPr algn="just"/>
            <a:r>
              <a:rPr lang="cs-CZ" sz="2800" dirty="0"/>
              <a:t>Definice veličin, které budou ovládány a sledovány</a:t>
            </a:r>
          </a:p>
          <a:p>
            <a:pPr algn="just"/>
            <a:r>
              <a:rPr lang="cs-CZ" sz="2800" dirty="0"/>
              <a:t>Export </a:t>
            </a:r>
            <a:r>
              <a:rPr lang="cs-CZ" sz="2800" dirty="0" err="1"/>
              <a:t>ControlPlant</a:t>
            </a:r>
            <a:r>
              <a:rPr lang="cs-CZ" sz="2800" dirty="0"/>
              <a:t> ve formě FMU</a:t>
            </a:r>
            <a:endParaRPr lang="cs-CZ" sz="2600" dirty="0"/>
          </a:p>
          <a:p>
            <a:pPr lvl="1" algn="just"/>
            <a:endParaRPr lang="cs-CZ" sz="2600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26A0A5F2-3DD1-FB0B-65AD-267538221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513" y="2177752"/>
            <a:ext cx="3210373" cy="4267796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DAFE21AA-248F-E3DD-F8F0-F70CBFB9A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2552960"/>
            <a:ext cx="4081698" cy="374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2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7F5F1-4790-6030-BC39-F77C4DEA1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BE75F0-04EE-E501-1287-F6D450DE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2. Propojení s jazykem Python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8F939FF3-7CE5-85D6-3C22-AAB1B2273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" y="1052737"/>
            <a:ext cx="10872356" cy="5095400"/>
          </a:xfrm>
        </p:spPr>
        <p:txBody>
          <a:bodyPr/>
          <a:lstStyle/>
          <a:p>
            <a:pPr algn="just"/>
            <a:r>
              <a:rPr lang="cs-CZ" sz="2800" dirty="0"/>
              <a:t>Využita knihovna </a:t>
            </a:r>
            <a:r>
              <a:rPr lang="cs-CZ" sz="2800" dirty="0" err="1"/>
              <a:t>FMPy</a:t>
            </a:r>
            <a:endParaRPr lang="cs-CZ" sz="2800" dirty="0"/>
          </a:p>
          <a:p>
            <a:pPr algn="just"/>
            <a:r>
              <a:rPr lang="cs-CZ" sz="2800" dirty="0"/>
              <a:t>Základní funkce:</a:t>
            </a:r>
          </a:p>
          <a:p>
            <a:pPr lvl="1" algn="just"/>
            <a:r>
              <a:rPr lang="cs-CZ" sz="2600" dirty="0"/>
              <a:t>Vytvoření instance, která funguje jako Slave (FMU2Slave)</a:t>
            </a:r>
          </a:p>
          <a:p>
            <a:pPr lvl="1" algn="just"/>
            <a:r>
              <a:rPr lang="cs-CZ" sz="2600" dirty="0"/>
              <a:t>Inicializace modelu </a:t>
            </a:r>
          </a:p>
          <a:p>
            <a:pPr lvl="1" algn="just"/>
            <a:r>
              <a:rPr lang="cs-CZ" sz="2600" dirty="0"/>
              <a:t>Nastavení vstupní hodnoty </a:t>
            </a:r>
            <a:r>
              <a:rPr lang="cs-CZ" sz="2600" dirty="0" err="1"/>
              <a:t>fmu.setReal</a:t>
            </a:r>
            <a:endParaRPr lang="cs-CZ" sz="2600" dirty="0"/>
          </a:p>
          <a:p>
            <a:pPr lvl="1" algn="just"/>
            <a:r>
              <a:rPr lang="cs-CZ" sz="2600" dirty="0"/>
              <a:t>Provedení simulačního kroku </a:t>
            </a:r>
            <a:r>
              <a:rPr lang="cs-CZ" sz="2600" dirty="0" err="1"/>
              <a:t>fmu.doStep</a:t>
            </a:r>
            <a:endParaRPr lang="cs-CZ" sz="2600" dirty="0"/>
          </a:p>
          <a:p>
            <a:pPr lvl="1" algn="just"/>
            <a:r>
              <a:rPr lang="cs-CZ" sz="2600" dirty="0"/>
              <a:t>Získání výstupní hodnoty </a:t>
            </a:r>
            <a:r>
              <a:rPr lang="cs-CZ" sz="2600" dirty="0" err="1"/>
              <a:t>fmu.getReal</a:t>
            </a:r>
            <a:endParaRPr lang="cs-CZ" sz="2600" dirty="0"/>
          </a:p>
          <a:p>
            <a:pPr lvl="1" algn="just"/>
            <a:r>
              <a:rPr lang="cs-CZ" sz="2600" dirty="0"/>
              <a:t>Ukončení simulace, uvolnění instance</a:t>
            </a:r>
          </a:p>
          <a:p>
            <a:pPr algn="just"/>
            <a:r>
              <a:rPr lang="cs-CZ" sz="2800" dirty="0"/>
              <a:t>Knihovna </a:t>
            </a:r>
            <a:r>
              <a:rPr lang="cs-CZ" sz="2800" dirty="0" err="1"/>
              <a:t>FMPy</a:t>
            </a:r>
            <a:r>
              <a:rPr lang="cs-CZ" sz="2800" dirty="0"/>
              <a:t> umožňuje tímto měnit akce a sledovat dané veličiny v rámci simulace, což je podmínkou pro RL</a:t>
            </a:r>
          </a:p>
          <a:p>
            <a:pPr marL="360000" lvl="1" indent="0" algn="just">
              <a:buNone/>
            </a:pPr>
            <a:endParaRPr lang="cs-CZ" sz="2600" dirty="0"/>
          </a:p>
          <a:p>
            <a:pPr lvl="1" algn="just"/>
            <a:endParaRPr lang="cs-CZ" sz="2600" dirty="0"/>
          </a:p>
          <a:p>
            <a:pPr lvl="1" algn="just"/>
            <a:endParaRPr lang="cs-CZ" sz="2600" dirty="0"/>
          </a:p>
          <a:p>
            <a:pPr algn="just"/>
            <a:endParaRPr lang="cs-CZ" sz="2600" dirty="0"/>
          </a:p>
          <a:p>
            <a:pPr lvl="1" algn="just"/>
            <a:endParaRPr lang="cs-CZ" sz="2600" dirty="0"/>
          </a:p>
        </p:txBody>
      </p:sp>
    </p:spTree>
    <p:extLst>
      <p:ext uri="{BB962C8B-B14F-4D97-AF65-F5344CB8AC3E}">
        <p14:creationId xmlns:p14="http://schemas.microsoft.com/office/powerpoint/2010/main" val="205963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8F89D584-99E5-D8D4-7023-552479C1C7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sz="2400" dirty="0"/>
              <a:t>Byla vytvořena třída FMUGymEnv která vznikla děděním z třídy Gymnasium.Env (Open AI Gymnasium environment)</a:t>
            </a:r>
          </a:p>
          <a:p>
            <a:r>
              <a:rPr lang="cs-CZ" sz="2400" dirty="0"/>
              <a:t>Bylo nutné definovat metody:</a:t>
            </a:r>
          </a:p>
          <a:p>
            <a:pPr lvl="1"/>
            <a:r>
              <a:rPr lang="cs-CZ" sz="2400" dirty="0"/>
              <a:t>Reset</a:t>
            </a:r>
          </a:p>
          <a:p>
            <a:pPr lvl="1"/>
            <a:r>
              <a:rPr lang="cs-CZ" sz="2400" dirty="0"/>
              <a:t>Step</a:t>
            </a:r>
          </a:p>
          <a:p>
            <a:pPr lvl="1"/>
            <a:r>
              <a:rPr lang="cs-CZ" sz="2400" dirty="0"/>
              <a:t>Render (není povinná, pokud není potřebná vizualizace)</a:t>
            </a:r>
          </a:p>
          <a:p>
            <a:pPr lvl="1"/>
            <a:r>
              <a:rPr lang="cs-CZ" sz="2400" dirty="0"/>
              <a:t>Close</a:t>
            </a:r>
          </a:p>
          <a:p>
            <a:r>
              <a:rPr lang="cs-CZ" sz="2400" dirty="0"/>
              <a:t>Kód obsahuje i smyčku pro simulaci s náhodnými vstupy pro ověření funkce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09182CD2-CEE6-3B52-9B0C-D7A5293C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3. Tvorba prostředí pro RL</a:t>
            </a:r>
          </a:p>
        </p:txBody>
      </p:sp>
    </p:spTree>
    <p:extLst>
      <p:ext uri="{BB962C8B-B14F-4D97-AF65-F5344CB8AC3E}">
        <p14:creationId xmlns:p14="http://schemas.microsoft.com/office/powerpoint/2010/main" val="3492599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C15C6EFC-E239-14A6-34BB-79A76C0D2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052736"/>
            <a:ext cx="10972800" cy="4878164"/>
          </a:xfrm>
        </p:spPr>
        <p:txBody>
          <a:bodyPr/>
          <a:lstStyle/>
          <a:p>
            <a:r>
              <a:rPr lang="cs-CZ" sz="2400" dirty="0"/>
              <a:t>Toto prostředí v budoucnu bude propojeno s agentem pro účely RL</a:t>
            </a:r>
          </a:p>
          <a:p>
            <a:r>
              <a:rPr lang="cs-CZ" sz="2400" dirty="0"/>
              <a:t>Do úvahy spadá více druhů agentů:</a:t>
            </a:r>
          </a:p>
          <a:p>
            <a:pPr lvl="1"/>
            <a:r>
              <a:rPr lang="cs-CZ" sz="2200" dirty="0"/>
              <a:t>DDPG (Deep Deterministic Policy Gradient)</a:t>
            </a:r>
          </a:p>
          <a:p>
            <a:pPr lvl="1"/>
            <a:r>
              <a:rPr lang="cs-CZ" sz="2200" dirty="0"/>
              <a:t>SAC (Soft Actor-Critic)</a:t>
            </a:r>
          </a:p>
          <a:p>
            <a:pPr lvl="1"/>
            <a:r>
              <a:rPr lang="cs-CZ" sz="2200" dirty="0"/>
              <a:t>PPO (Proximal Policy Optimization)</a:t>
            </a:r>
          </a:p>
          <a:p>
            <a:pPr lvl="1"/>
            <a:r>
              <a:rPr lang="cs-CZ" sz="2200" dirty="0"/>
              <a:t>TRPO (True Region Policy Optimization)</a:t>
            </a:r>
          </a:p>
          <a:p>
            <a:r>
              <a:rPr lang="cs-CZ" sz="2400" dirty="0"/>
              <a:t>Pro účely dizertační práce bude vytvořeno složitější prostředí a následně propojeno s agentem, který se ukáže jako nejefektivnější pro tuto úlohu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BBBF3C00-0765-30E2-CFE1-574F73FA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0884"/>
            <a:ext cx="10972800" cy="634082"/>
          </a:xfrm>
        </p:spPr>
        <p:txBody>
          <a:bodyPr/>
          <a:lstStyle/>
          <a:p>
            <a:r>
              <a:rPr lang="cs-CZ" dirty="0"/>
              <a:t>4. Budoucí práce </a:t>
            </a:r>
          </a:p>
        </p:txBody>
      </p:sp>
    </p:spTree>
    <p:extLst>
      <p:ext uri="{BB962C8B-B14F-4D97-AF65-F5344CB8AC3E}">
        <p14:creationId xmlns:p14="http://schemas.microsoft.com/office/powerpoint/2010/main" val="233839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C4BA9-DB5F-39CA-DDD4-4DEF97DE7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1F28D-B3B6-2B58-F047-A677EB56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problematiky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131336E8-8631-209D-F5DC-0CDA3B1E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" y="1052736"/>
            <a:ext cx="10872356" cy="1830164"/>
          </a:xfrm>
        </p:spPr>
        <p:txBody>
          <a:bodyPr/>
          <a:lstStyle/>
          <a:p>
            <a:pPr algn="just"/>
            <a:r>
              <a:rPr lang="cs-CZ" sz="2400" dirty="0"/>
              <a:t>Reinforcement Learning (RL) je druh strojového učení, kde agent interaguje s prostředím, je to učení metodou pokus – omyl</a:t>
            </a:r>
          </a:p>
          <a:p>
            <a:pPr algn="just"/>
            <a:r>
              <a:rPr lang="cs-CZ" sz="2400" dirty="0"/>
              <a:t>Moje dizertační práce se zabývá propojením multi-body simulací a RL</a:t>
            </a:r>
          </a:p>
          <a:p>
            <a:pPr algn="just"/>
            <a:r>
              <a:rPr lang="cs-CZ" sz="2400" dirty="0"/>
              <a:t>Jedná se o RL se spojitými vstupy (observations) i výstupy (actions)</a:t>
            </a:r>
          </a:p>
          <a:p>
            <a:pPr marL="0" indent="0" algn="just">
              <a:buNone/>
            </a:pPr>
            <a:endParaRPr lang="cs-CZ" sz="2800" dirty="0"/>
          </a:p>
          <a:p>
            <a:pPr marL="0" indent="0" algn="just">
              <a:buNone/>
            </a:pPr>
            <a:endParaRPr lang="cs-CZ" sz="2800" dirty="0"/>
          </a:p>
          <a:p>
            <a:pPr marL="0" indent="0" algn="just">
              <a:buNone/>
            </a:pPr>
            <a:endParaRPr lang="cs-CZ" sz="2800" dirty="0"/>
          </a:p>
          <a:p>
            <a:pPr marL="0" indent="0" algn="just">
              <a:buNone/>
            </a:pPr>
            <a:endParaRPr lang="cs-CZ" sz="2800" dirty="0"/>
          </a:p>
          <a:p>
            <a:pPr marL="0" indent="0" algn="just">
              <a:buNone/>
            </a:pPr>
            <a:endParaRPr lang="cs-CZ" sz="2800" dirty="0"/>
          </a:p>
          <a:p>
            <a:pPr marL="0" indent="0" algn="just">
              <a:buNone/>
            </a:pPr>
            <a:endParaRPr lang="cs-CZ" sz="2800" dirty="0"/>
          </a:p>
          <a:p>
            <a:pPr marL="0" indent="0" algn="just">
              <a:buNone/>
            </a:pPr>
            <a:endParaRPr lang="cs-CZ" sz="2800" dirty="0"/>
          </a:p>
          <a:p>
            <a:pPr marL="0" indent="0" algn="just">
              <a:buNone/>
            </a:pPr>
            <a:endParaRPr lang="cs-CZ" sz="2800" dirty="0"/>
          </a:p>
          <a:p>
            <a:pPr marL="0" indent="0" algn="just">
              <a:buNone/>
            </a:pPr>
            <a:endParaRPr lang="cs-CZ" sz="2800" dirty="0"/>
          </a:p>
          <a:p>
            <a:pPr marL="0" indent="0" algn="just">
              <a:buNone/>
            </a:pPr>
            <a:endParaRPr lang="cs-CZ" sz="2800" dirty="0"/>
          </a:p>
          <a:p>
            <a:pPr marL="0" indent="0" algn="just">
              <a:buNone/>
            </a:pPr>
            <a:endParaRPr lang="cs-CZ" sz="2800" dirty="0"/>
          </a:p>
          <a:p>
            <a:pPr marL="0" indent="0" algn="just">
              <a:buNone/>
            </a:pPr>
            <a:endParaRPr lang="cs-CZ" sz="2800" dirty="0"/>
          </a:p>
          <a:p>
            <a:pPr marL="0" indent="0" algn="just">
              <a:buNone/>
            </a:pPr>
            <a:endParaRPr lang="cs-CZ" sz="2800" dirty="0"/>
          </a:p>
          <a:p>
            <a:pPr marL="0" indent="0" algn="just">
              <a:buNone/>
            </a:pPr>
            <a:endParaRPr lang="cs-CZ" sz="2800" dirty="0"/>
          </a:p>
          <a:p>
            <a:pPr marL="0" indent="0" algn="just">
              <a:buNone/>
            </a:pPr>
            <a:endParaRPr lang="cs-CZ" sz="2800" dirty="0"/>
          </a:p>
          <a:p>
            <a:pPr marL="0" indent="0" algn="just">
              <a:buNone/>
            </a:pPr>
            <a:endParaRPr lang="cs-CZ" sz="2800" dirty="0"/>
          </a:p>
          <a:p>
            <a:pPr marL="0" indent="0" algn="just">
              <a:buNone/>
            </a:pPr>
            <a:endParaRPr lang="cs-CZ" sz="2800" dirty="0"/>
          </a:p>
          <a:p>
            <a:pPr marL="0" indent="0" algn="just">
              <a:buNone/>
            </a:pPr>
            <a:endParaRPr lang="cs-CZ" sz="2800" dirty="0"/>
          </a:p>
          <a:p>
            <a:pPr algn="just"/>
            <a:endParaRPr lang="cs-CZ" sz="2800" dirty="0"/>
          </a:p>
          <a:p>
            <a:pPr algn="just"/>
            <a:endParaRPr lang="cs-CZ" sz="2800" dirty="0"/>
          </a:p>
          <a:p>
            <a:pPr algn="just"/>
            <a:endParaRPr lang="cs-CZ" sz="2800" dirty="0"/>
          </a:p>
          <a:p>
            <a:pPr algn="just"/>
            <a:endParaRPr lang="cs-CZ" sz="2800" dirty="0"/>
          </a:p>
          <a:p>
            <a:pPr algn="just"/>
            <a:endParaRPr lang="cs-CZ" sz="2800" dirty="0"/>
          </a:p>
          <a:p>
            <a:pPr algn="just"/>
            <a:endParaRPr lang="cs-CZ" sz="2800" dirty="0"/>
          </a:p>
          <a:p>
            <a:pPr algn="just"/>
            <a:endParaRPr lang="cs-CZ" sz="2800" dirty="0"/>
          </a:p>
          <a:p>
            <a:pPr algn="just"/>
            <a:endParaRPr lang="cs-CZ" sz="2800" dirty="0"/>
          </a:p>
          <a:p>
            <a:pPr algn="just"/>
            <a:endParaRPr lang="cs-CZ" sz="2800" dirty="0"/>
          </a:p>
          <a:p>
            <a:pPr algn="just"/>
            <a:endParaRPr lang="cs-CZ" sz="2800" dirty="0"/>
          </a:p>
          <a:p>
            <a:pPr algn="just"/>
            <a:endParaRPr lang="cs-CZ" sz="2800" dirty="0"/>
          </a:p>
          <a:p>
            <a:pPr algn="just"/>
            <a:endParaRPr lang="cs-CZ" sz="2800" dirty="0"/>
          </a:p>
          <a:p>
            <a:pPr algn="just"/>
            <a:endParaRPr lang="cs-CZ" sz="2800" dirty="0"/>
          </a:p>
          <a:p>
            <a:pPr algn="just"/>
            <a:endParaRPr lang="cs-CZ" sz="2800" dirty="0"/>
          </a:p>
          <a:p>
            <a:pPr algn="just"/>
            <a:endParaRPr lang="cs-CZ" sz="2800" dirty="0"/>
          </a:p>
          <a:p>
            <a:pPr algn="just"/>
            <a:endParaRPr lang="cs-CZ" sz="2800" dirty="0"/>
          </a:p>
          <a:p>
            <a:pPr algn="just"/>
            <a:endParaRPr lang="cs-CZ" sz="2800" dirty="0"/>
          </a:p>
          <a:p>
            <a:pPr algn="just"/>
            <a:endParaRPr lang="cs-CZ" sz="2800" dirty="0"/>
          </a:p>
          <a:p>
            <a:pPr algn="just"/>
            <a:endParaRPr lang="cs-CZ" sz="2800" dirty="0"/>
          </a:p>
          <a:p>
            <a:pPr algn="just"/>
            <a:endParaRPr lang="cs-CZ" sz="2800" dirty="0"/>
          </a:p>
          <a:p>
            <a:pPr algn="just"/>
            <a:endParaRPr lang="cs-CZ" sz="2800" dirty="0"/>
          </a:p>
          <a:p>
            <a:pPr algn="just"/>
            <a:endParaRPr lang="cs-CZ" sz="2800" dirty="0"/>
          </a:p>
          <a:p>
            <a:pPr algn="just"/>
            <a:endParaRPr lang="cs-CZ" sz="2800" dirty="0"/>
          </a:p>
        </p:txBody>
      </p:sp>
      <p:pic>
        <p:nvPicPr>
          <p:cNvPr id="2" name="Obrázok 1" descr="Obrázok, na ktorom je text, snímka obrazovky&#10;&#10;Automaticky generovaný popis">
            <a:extLst>
              <a:ext uri="{FF2B5EF4-FFF2-40B4-BE49-F238E27FC236}">
                <a16:creationId xmlns:a16="http://schemas.microsoft.com/office/drawing/2014/main" id="{ABA9A2CE-6A86-ED8C-A10A-E954245A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24" y="2949007"/>
            <a:ext cx="3651921" cy="309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0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12123F-6407-4E78-A623-D7299D12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2E19E902-9E04-951B-305B-F9AE8C346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" y="1052737"/>
            <a:ext cx="10872356" cy="634082"/>
          </a:xfrm>
        </p:spPr>
        <p:txBody>
          <a:bodyPr/>
          <a:lstStyle/>
          <a:p>
            <a:pPr algn="just"/>
            <a:r>
              <a:rPr lang="cs-CZ" sz="2800" dirty="0"/>
              <a:t>Natrénovaní agenta na zvednutí kyvadla a udržení v této pozici</a:t>
            </a:r>
          </a:p>
        </p:txBody>
      </p:sp>
      <p:pic>
        <p:nvPicPr>
          <p:cNvPr id="6" name="Obrázok 5" descr="Obrázok, na ktorom je rad, diagram, kresba, náčrt&#10;&#10;Automaticky generovaný popis">
            <a:extLst>
              <a:ext uri="{FF2B5EF4-FFF2-40B4-BE49-F238E27FC236}">
                <a16:creationId xmlns:a16="http://schemas.microsoft.com/office/drawing/2014/main" id="{EDF0FEBC-31F0-3123-7226-455E6E8A1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1741936"/>
            <a:ext cx="3611563" cy="438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1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ástupný objekt pre obsah 1">
                <a:extLst>
                  <a:ext uri="{FF2B5EF4-FFF2-40B4-BE49-F238E27FC236}">
                    <a16:creationId xmlns:a16="http://schemas.microsoft.com/office/drawing/2014/main" id="{D9A52201-4C33-428A-A1F0-70B0F9DEC0E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" y="1052735"/>
                <a:ext cx="10972800" cy="5256584"/>
              </a:xfrm>
            </p:spPr>
            <p:txBody>
              <a:bodyPr/>
              <a:lstStyle/>
              <a:p>
                <a:r>
                  <a:rPr lang="cs-CZ" sz="2400" dirty="0"/>
                  <a:t>Bylo využito předdefinované prostředí z knihovny Gymnasium, která poskytuje různá předvytvořená prostředí pro RL</a:t>
                </a:r>
              </a:p>
              <a:p>
                <a:r>
                  <a:rPr lang="cs-CZ" sz="2400" dirty="0"/>
                  <a:t>Jedná se o prostředí Pendulum</a:t>
                </a:r>
              </a:p>
              <a:p>
                <a:pPr lvl="1"/>
                <a:r>
                  <a:rPr lang="cs-CZ" sz="2400" dirty="0"/>
                  <a:t>Prostor akcií (actions) – moment působící na kyvadlo – v intervalu od - 2 do 2 Nm</a:t>
                </a:r>
              </a:p>
              <a:p>
                <a:pPr lvl="1"/>
                <a:r>
                  <a:rPr lang="cs-CZ" sz="2400" dirty="0"/>
                  <a:t>Prostor pozorování (observations)</a:t>
                </a:r>
              </a:p>
              <a:p>
                <a:pPr lvl="2"/>
                <a:r>
                  <a:rPr lang="cs-CZ" sz="2400" dirty="0"/>
                  <a:t>cos(</a:t>
                </a:r>
                <a:r>
                  <a:rPr lang="el-GR" sz="2400" dirty="0"/>
                  <a:t>θ</a:t>
                </a:r>
                <a:r>
                  <a:rPr lang="cs-CZ" sz="2400" dirty="0"/>
                  <a:t>)</a:t>
                </a:r>
              </a:p>
              <a:p>
                <a:pPr lvl="2"/>
                <a:r>
                  <a:rPr lang="cs-CZ" sz="2400" dirty="0"/>
                  <a:t>sin(</a:t>
                </a:r>
                <a:r>
                  <a:rPr lang="el-GR" sz="2400" dirty="0"/>
                  <a:t>θ</a:t>
                </a:r>
                <a:r>
                  <a:rPr lang="cs-CZ" sz="2400" dirty="0"/>
                  <a:t>)</a:t>
                </a:r>
              </a:p>
              <a:p>
                <a:pPr lvl="2"/>
                <a:r>
                  <a:rPr lang="cs-CZ" sz="2400" dirty="0"/>
                  <a:t>Úhlová rychlost</a:t>
                </a:r>
              </a:p>
              <a:p>
                <a:pPr lvl="1"/>
                <a:r>
                  <a:rPr lang="cs-CZ" sz="2400" dirty="0"/>
                  <a:t>Funkce odměn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=−(</m:t>
                    </m:r>
                    <m:sSup>
                      <m:sSup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400" dirty="0"/>
                          <m:t>θ</m:t>
                        </m:r>
                      </m:e>
                      <m:sup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+0.1</m:t>
                    </m:r>
                    <m:r>
                      <m:rPr>
                        <m:nor/>
                      </m:rPr>
                      <a:rPr lang="sk-SK" sz="2400" b="0" i="0" smtClean="0"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nor/>
                      </m:rPr>
                      <a:rPr lang="el-GR" sz="2400" dirty="0"/>
                      <m:t>θ</m:t>
                    </m:r>
                    <m:r>
                      <a:rPr lang="sk-SK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sk-SK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+0.001·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𝑡𝑜𝑟𝑞𝑢</m:t>
                    </m:r>
                    <m:sSup>
                      <m:sSup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s-CZ" sz="2400" dirty="0"/>
              </a:p>
            </p:txBody>
          </p:sp>
        </mc:Choice>
        <mc:Fallback>
          <p:sp>
            <p:nvSpPr>
              <p:cNvPr id="2" name="Zástupný objekt pre obsah 1">
                <a:extLst>
                  <a:ext uri="{FF2B5EF4-FFF2-40B4-BE49-F238E27FC236}">
                    <a16:creationId xmlns:a16="http://schemas.microsoft.com/office/drawing/2014/main" id="{D9A52201-4C33-428A-A1F0-70B0F9DEC0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" y="1052735"/>
                <a:ext cx="10972800" cy="5256584"/>
              </a:xfrm>
              <a:blipFill>
                <a:blip r:embed="rId2"/>
                <a:stretch>
                  <a:fillRect t="-81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Nadpis 2">
            <a:extLst>
              <a:ext uri="{FF2B5EF4-FFF2-40B4-BE49-F238E27FC236}">
                <a16:creationId xmlns:a16="http://schemas.microsoft.com/office/drawing/2014/main" id="{86BD60C6-3D56-A1E1-7DAF-30043091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Prostředí (environment)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8E498680-CEE2-BD1E-1C1D-3385B694C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050" y="3038392"/>
            <a:ext cx="2895901" cy="271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8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37798-7DEF-F6B9-D2DA-BD260797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B6477DFB-D0AE-5BDC-5528-D031F76232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sz="2400" dirty="0"/>
              <a:t>Bude využit Q-learning, typ RL, kde se agent snaží maximalizovat kumulativní odměnu</a:t>
            </a:r>
          </a:p>
          <a:p>
            <a:r>
              <a:rPr lang="cs-CZ" sz="2400" dirty="0"/>
              <a:t>Konkrétně v tomto případě je využita Q-tabulka – tabulka odhadující očekávanou kumulativní odměnu, kde Q závisí na stavu prostředí a akci, kterou agent vykoná</a:t>
            </a:r>
          </a:p>
          <a:p>
            <a:r>
              <a:rPr lang="cs-CZ" sz="2400" dirty="0"/>
              <a:t>Aby mohla byt využita tato tabulka jsou spojité hodnoty (actions, observations) </a:t>
            </a:r>
            <a:r>
              <a:rPr lang="cs-CZ" sz="2400" b="1" dirty="0"/>
              <a:t>konvertovány na diskrétní </a:t>
            </a:r>
            <a:r>
              <a:rPr lang="cs-CZ" sz="2400" dirty="0"/>
              <a:t>rozdělením na segmenty, jedná se o určité zjednodušení úlohy</a:t>
            </a:r>
          </a:p>
          <a:p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5CCDAB28-1B7D-28EC-86D9-12C0210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Q-learning </a:t>
            </a:r>
          </a:p>
        </p:txBody>
      </p:sp>
    </p:spTree>
    <p:extLst>
      <p:ext uri="{BB962C8B-B14F-4D97-AF65-F5344CB8AC3E}">
        <p14:creationId xmlns:p14="http://schemas.microsoft.com/office/powerpoint/2010/main" val="26854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35D7C515-264B-FDD0-5B7F-47AAABB20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052736"/>
            <a:ext cx="10972800" cy="4655914"/>
          </a:xfrm>
        </p:spPr>
        <p:txBody>
          <a:bodyPr/>
          <a:lstStyle/>
          <a:p>
            <a:r>
              <a:rPr lang="cs-CZ" sz="2400" dirty="0"/>
              <a:t>Na začátku agent zkoumá prostředí a jeho akce jsou 100 % náhodné (</a:t>
            </a:r>
            <a:r>
              <a:rPr lang="el-GR" sz="2400" dirty="0"/>
              <a:t>ε </a:t>
            </a:r>
            <a:r>
              <a:rPr lang="sk-SK" sz="2400" dirty="0"/>
              <a:t>= 1)</a:t>
            </a:r>
          </a:p>
          <a:p>
            <a:r>
              <a:rPr lang="el-GR" sz="2400" dirty="0"/>
              <a:t>ε</a:t>
            </a:r>
            <a:r>
              <a:rPr lang="sk-SK" sz="2400" dirty="0"/>
              <a:t> definuje </a:t>
            </a:r>
            <a:r>
              <a:rPr lang="cs-CZ" sz="2400" dirty="0"/>
              <a:t>poměr mezi </a:t>
            </a:r>
            <a:r>
              <a:rPr lang="sk-SK" sz="2400" dirty="0"/>
              <a:t>exploration a exploitation</a:t>
            </a:r>
          </a:p>
          <a:p>
            <a:pPr lvl="1"/>
            <a:r>
              <a:rPr lang="el-GR" sz="2400" dirty="0"/>
              <a:t>ε</a:t>
            </a:r>
            <a:r>
              <a:rPr lang="sk-SK" sz="2400" dirty="0"/>
              <a:t> = 1 -&gt; 100 % explore</a:t>
            </a:r>
          </a:p>
          <a:p>
            <a:pPr lvl="1"/>
            <a:r>
              <a:rPr lang="el-GR" sz="2400" dirty="0"/>
              <a:t>ε</a:t>
            </a:r>
            <a:r>
              <a:rPr lang="sk-SK" sz="2400" dirty="0"/>
              <a:t> = 0 -&gt; 100 % exploit</a:t>
            </a:r>
          </a:p>
          <a:p>
            <a:r>
              <a:rPr lang="sk-SK" sz="2400" dirty="0"/>
              <a:t>Exploration </a:t>
            </a:r>
            <a:r>
              <a:rPr lang="cs-CZ" sz="2400" dirty="0"/>
              <a:t>– zkoumání prostředí a nových akcí</a:t>
            </a:r>
          </a:p>
          <a:p>
            <a:r>
              <a:rPr lang="cs-CZ" sz="2400" dirty="0"/>
              <a:t>Exploitation – výběr akce na základě aktuální nejlepší hodnoty Q</a:t>
            </a:r>
          </a:p>
          <a:p>
            <a:r>
              <a:rPr lang="cs-CZ" sz="2400" dirty="0"/>
              <a:t>Po získaní zkušeností s prostředím se akce stávají méně a méně náhodnými a řídí se Q-tabulkou, vždy je však zachována určitá náhodnost, dána minimální hodnotou </a:t>
            </a:r>
            <a:r>
              <a:rPr lang="el-GR" sz="2400" dirty="0"/>
              <a:t>ε</a:t>
            </a:r>
            <a:endParaRPr lang="cs-CZ" sz="2400" dirty="0"/>
          </a:p>
          <a:p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E2FA0717-6BD1-CD20-65EC-01A57DC1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Tréning agenta</a:t>
            </a:r>
          </a:p>
        </p:txBody>
      </p:sp>
    </p:spTree>
    <p:extLst>
      <p:ext uri="{BB962C8B-B14F-4D97-AF65-F5344CB8AC3E}">
        <p14:creationId xmlns:p14="http://schemas.microsoft.com/office/powerpoint/2010/main" val="401711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5EE69-9022-073E-2680-AABBC9A79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E6FCF1-DB52-FF23-AC14-6376516E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Průběh tréningu</a:t>
            </a:r>
            <a:endParaRPr lang="en-US" dirty="0"/>
          </a:p>
        </p:txBody>
      </p:sp>
      <p:pic>
        <p:nvPicPr>
          <p:cNvPr id="4" name="Obrázok 3" descr="Obrázok, na ktorom je text, diagram, vývoj, rad&#10;&#10;Automaticky generovaný popis">
            <a:extLst>
              <a:ext uri="{FF2B5EF4-FFF2-40B4-BE49-F238E27FC236}">
                <a16:creationId xmlns:a16="http://schemas.microsoft.com/office/drawing/2014/main" id="{72536541-4B54-D606-C4C6-9B8A42EF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414" y="982342"/>
            <a:ext cx="6863086" cy="5147315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6D66527C-205D-D4CC-F239-27AA0DB892A9}"/>
              </a:ext>
            </a:extLst>
          </p:cNvPr>
          <p:cNvSpPr txBox="1"/>
          <p:nvPr/>
        </p:nvSpPr>
        <p:spPr>
          <a:xfrm rot="16200000">
            <a:off x="1854537" y="343535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Reward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D7739847-ABE0-AA57-52F4-A1055FB2D163}"/>
              </a:ext>
            </a:extLst>
          </p:cNvPr>
          <p:cNvSpPr txBox="1"/>
          <p:nvPr/>
        </p:nvSpPr>
        <p:spPr>
          <a:xfrm>
            <a:off x="4943179" y="587565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Episode number</a:t>
            </a:r>
          </a:p>
        </p:txBody>
      </p:sp>
    </p:spTree>
    <p:extLst>
      <p:ext uri="{BB962C8B-B14F-4D97-AF65-F5344CB8AC3E}">
        <p14:creationId xmlns:p14="http://schemas.microsoft.com/office/powerpoint/2010/main" val="277293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Untitled video - Made with Clipchamp (25)">
            <a:hlinkClick r:id="" action="ppaction://media"/>
            <a:extLst>
              <a:ext uri="{FF2B5EF4-FFF2-40B4-BE49-F238E27FC236}">
                <a16:creationId xmlns:a16="http://schemas.microsoft.com/office/drawing/2014/main" id="{D6BE9C96-DD09-021D-1758-94BF961C11B7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6038" y="1027113"/>
            <a:ext cx="9344025" cy="5256212"/>
          </a:xfrm>
        </p:spPr>
      </p:pic>
      <p:sp>
        <p:nvSpPr>
          <p:cNvPr id="3" name="Nadpis 2">
            <a:extLst>
              <a:ext uri="{FF2B5EF4-FFF2-40B4-BE49-F238E27FC236}">
                <a16:creationId xmlns:a16="http://schemas.microsoft.com/office/drawing/2014/main" id="{4A7669D8-755A-5CE3-9E5C-39FD8FB5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Natrénovaný agent</a:t>
            </a:r>
          </a:p>
        </p:txBody>
      </p:sp>
    </p:spTree>
    <p:extLst>
      <p:ext uri="{BB962C8B-B14F-4D97-AF65-F5344CB8AC3E}">
        <p14:creationId xmlns:p14="http://schemas.microsoft.com/office/powerpoint/2010/main" val="421063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7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E81C2D-0678-1D73-18AE-B8B77D1B69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cs-CZ" dirty="0"/>
              <a:t>Propojení s multi-body prostředím Adams View</a:t>
            </a:r>
          </a:p>
        </p:txBody>
      </p:sp>
    </p:spTree>
    <p:extLst>
      <p:ext uri="{BB962C8B-B14F-4D97-AF65-F5344CB8AC3E}">
        <p14:creationId xmlns:p14="http://schemas.microsoft.com/office/powerpoint/2010/main" val="45896791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_VUT_PREDNASKY_QRU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C00000"/>
      </a:accent1>
      <a:accent2>
        <a:srgbClr val="FF0000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iv_VUT_PREDNASKY_QRU" id="{EFA2C062-407E-4D36-BF13-2D76CF8E0F49}" vid="{0DBA8EE4-0CA8-4D16-95ED-81AA11033A09}"/>
    </a:ext>
  </a:ext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527</Words>
  <Application>Microsoft Office PowerPoint</Application>
  <PresentationFormat>Širokouhlá</PresentationFormat>
  <Paragraphs>106</Paragraphs>
  <Slides>13</Slides>
  <Notes>0</Notes>
  <HiddenSlides>0</HiddenSlides>
  <MMClips>1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Cambria Math</vt:lpstr>
      <vt:lpstr>Impact</vt:lpstr>
      <vt:lpstr>Wingdings</vt:lpstr>
      <vt:lpstr>Motiv_VUT_PREDNASKY_QRU</vt:lpstr>
      <vt:lpstr>RL se spojitým akčním prostorem</vt:lpstr>
      <vt:lpstr>Úvod do problematiky</vt:lpstr>
      <vt:lpstr>Zadání</vt:lpstr>
      <vt:lpstr>Prostředí (environment)</vt:lpstr>
      <vt:lpstr>Q-learning </vt:lpstr>
      <vt:lpstr>Tréning agenta</vt:lpstr>
      <vt:lpstr>Průběh tréningu</vt:lpstr>
      <vt:lpstr>Natrénovaný agent</vt:lpstr>
      <vt:lpstr>Prezentácia programu PowerPoint</vt:lpstr>
      <vt:lpstr>1. Tvorba modelu</vt:lpstr>
      <vt:lpstr>2. Propojení s jazykem Python</vt:lpstr>
      <vt:lpstr>3. Tvorba prostředí pro RL</vt:lpstr>
      <vt:lpstr>4. Budoucí práce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Zetor Proxima</dc:title>
  <dc:creator>WORKER</dc:creator>
  <cp:lastModifiedBy>Janečková Radka (208677)</cp:lastModifiedBy>
  <cp:revision>4</cp:revision>
  <dcterms:created xsi:type="dcterms:W3CDTF">2021-01-02T12:08:29Z</dcterms:created>
  <dcterms:modified xsi:type="dcterms:W3CDTF">2024-12-16T13:23:53Z</dcterms:modified>
</cp:coreProperties>
</file>