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22" r:id="rId3"/>
    <p:sldId id="262" r:id="rId4"/>
    <p:sldId id="287" r:id="rId5"/>
    <p:sldId id="288" r:id="rId6"/>
    <p:sldId id="291" r:id="rId7"/>
    <p:sldId id="296" r:id="rId8"/>
    <p:sldId id="302" r:id="rId9"/>
    <p:sldId id="305" r:id="rId10"/>
    <p:sldId id="307" r:id="rId11"/>
    <p:sldId id="324" r:id="rId12"/>
    <p:sldId id="308" r:id="rId13"/>
    <p:sldId id="309" r:id="rId14"/>
    <p:sldId id="310" r:id="rId15"/>
    <p:sldId id="313" r:id="rId16"/>
    <p:sldId id="314" r:id="rId17"/>
    <p:sldId id="315" r:id="rId18"/>
    <p:sldId id="316" r:id="rId19"/>
    <p:sldId id="319" r:id="rId20"/>
    <p:sldId id="320" r:id="rId21"/>
    <p:sldId id="321" r:id="rId22"/>
    <p:sldId id="286" r:id="rId23"/>
    <p:sldId id="261" r:id="rId24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96F3"/>
    <a:srgbClr val="4D4D4D"/>
    <a:srgbClr val="8BC34A"/>
    <a:srgbClr val="3F51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roup 109"/>
          <p:cNvGrpSpPr/>
          <p:nvPr userDrawn="1"/>
        </p:nvGrpSpPr>
        <p:grpSpPr>
          <a:xfrm>
            <a:off x="3810" y="-7619"/>
            <a:ext cx="12191998" cy="6880134"/>
            <a:chOff x="3810" y="-1"/>
            <a:chExt cx="12191998" cy="6858001"/>
          </a:xfrm>
        </p:grpSpPr>
        <p:sp>
          <p:nvSpPr>
            <p:cNvPr id="109" name="Freeform 108"/>
            <p:cNvSpPr/>
            <p:nvPr userDrawn="1"/>
          </p:nvSpPr>
          <p:spPr>
            <a:xfrm>
              <a:off x="1803400" y="0"/>
              <a:ext cx="10392408" cy="6858000"/>
            </a:xfrm>
            <a:custGeom>
              <a:avLst/>
              <a:gdLst>
                <a:gd name="connsiteX0" fmla="*/ 0 w 10392408"/>
                <a:gd name="connsiteY0" fmla="*/ 0 h 6858000"/>
                <a:gd name="connsiteX1" fmla="*/ 6534783 w 10392408"/>
                <a:gd name="connsiteY1" fmla="*/ 0 h 6858000"/>
                <a:gd name="connsiteX2" fmla="*/ 6658608 w 10392408"/>
                <a:gd name="connsiteY2" fmla="*/ 0 h 6858000"/>
                <a:gd name="connsiteX3" fmla="*/ 9106533 w 10392408"/>
                <a:gd name="connsiteY3" fmla="*/ 0 h 6858000"/>
                <a:gd name="connsiteX4" fmla="*/ 10392408 w 10392408"/>
                <a:gd name="connsiteY4" fmla="*/ 6858000 h 6858000"/>
                <a:gd name="connsiteX5" fmla="*/ 6658608 w 10392408"/>
                <a:gd name="connsiteY5" fmla="*/ 6858000 h 6858000"/>
                <a:gd name="connsiteX6" fmla="*/ 5248908 w 10392408"/>
                <a:gd name="connsiteY6" fmla="*/ 6858000 h 6858000"/>
                <a:gd name="connsiteX7" fmla="*/ 0 w 10392408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392408" h="6858000">
                  <a:moveTo>
                    <a:pt x="0" y="0"/>
                  </a:moveTo>
                  <a:lnTo>
                    <a:pt x="6534783" y="0"/>
                  </a:lnTo>
                  <a:lnTo>
                    <a:pt x="6658608" y="0"/>
                  </a:lnTo>
                  <a:lnTo>
                    <a:pt x="9106533" y="0"/>
                  </a:lnTo>
                  <a:lnTo>
                    <a:pt x="10392408" y="6858000"/>
                  </a:lnTo>
                  <a:lnTo>
                    <a:pt x="6658608" y="6858000"/>
                  </a:lnTo>
                  <a:lnTo>
                    <a:pt x="5248908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05" name="Freeform 104"/>
            <p:cNvSpPr/>
            <p:nvPr userDrawn="1"/>
          </p:nvSpPr>
          <p:spPr>
            <a:xfrm>
              <a:off x="1943102" y="-1"/>
              <a:ext cx="9842498" cy="6858000"/>
            </a:xfrm>
            <a:custGeom>
              <a:avLst/>
              <a:gdLst>
                <a:gd name="connsiteX0" fmla="*/ 0 w 9842498"/>
                <a:gd name="connsiteY0" fmla="*/ 0 h 6858000"/>
                <a:gd name="connsiteX1" fmla="*/ 5984873 w 9842498"/>
                <a:gd name="connsiteY1" fmla="*/ 0 h 6858000"/>
                <a:gd name="connsiteX2" fmla="*/ 6108698 w 9842498"/>
                <a:gd name="connsiteY2" fmla="*/ 0 h 6858000"/>
                <a:gd name="connsiteX3" fmla="*/ 8556623 w 9842498"/>
                <a:gd name="connsiteY3" fmla="*/ 0 h 6858000"/>
                <a:gd name="connsiteX4" fmla="*/ 9842498 w 9842498"/>
                <a:gd name="connsiteY4" fmla="*/ 6858000 h 6858000"/>
                <a:gd name="connsiteX5" fmla="*/ 6108698 w 9842498"/>
                <a:gd name="connsiteY5" fmla="*/ 6858000 h 6858000"/>
                <a:gd name="connsiteX6" fmla="*/ 4698998 w 9842498"/>
                <a:gd name="connsiteY6" fmla="*/ 6858000 h 6858000"/>
                <a:gd name="connsiteX7" fmla="*/ 0 w 9842498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842498" h="6858000">
                  <a:moveTo>
                    <a:pt x="0" y="0"/>
                  </a:moveTo>
                  <a:lnTo>
                    <a:pt x="5984873" y="0"/>
                  </a:lnTo>
                  <a:lnTo>
                    <a:pt x="6108698" y="0"/>
                  </a:lnTo>
                  <a:lnTo>
                    <a:pt x="8556623" y="0"/>
                  </a:lnTo>
                  <a:lnTo>
                    <a:pt x="9842498" y="6858000"/>
                  </a:lnTo>
                  <a:lnTo>
                    <a:pt x="6108698" y="6858000"/>
                  </a:lnTo>
                  <a:lnTo>
                    <a:pt x="4698998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90" name="Freeform 89"/>
            <p:cNvSpPr/>
            <p:nvPr userDrawn="1"/>
          </p:nvSpPr>
          <p:spPr>
            <a:xfrm rot="10800000">
              <a:off x="3810" y="-1"/>
              <a:ext cx="1939290" cy="6858000"/>
            </a:xfrm>
            <a:custGeom>
              <a:avLst/>
              <a:gdLst>
                <a:gd name="connsiteX0" fmla="*/ 1939290 w 1939290"/>
                <a:gd name="connsiteY0" fmla="*/ 6858000 h 6858000"/>
                <a:gd name="connsiteX1" fmla="*/ 0 w 1939290"/>
                <a:gd name="connsiteY1" fmla="*/ 6858000 h 6858000"/>
                <a:gd name="connsiteX2" fmla="*/ 0 w 1939290"/>
                <a:gd name="connsiteY2" fmla="*/ 0 h 6858000"/>
                <a:gd name="connsiteX3" fmla="*/ 653415 w 1939290"/>
                <a:gd name="connsiteY3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39290" h="6858000">
                  <a:moveTo>
                    <a:pt x="1939290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653415" y="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88" name="Freeform 87"/>
            <p:cNvSpPr/>
            <p:nvPr userDrawn="1"/>
          </p:nvSpPr>
          <p:spPr>
            <a:xfrm rot="10800000">
              <a:off x="419100" y="-1"/>
              <a:ext cx="1524000" cy="6858000"/>
            </a:xfrm>
            <a:custGeom>
              <a:avLst/>
              <a:gdLst>
                <a:gd name="connsiteX0" fmla="*/ 1524000 w 1524000"/>
                <a:gd name="connsiteY0" fmla="*/ 6858000 h 6858000"/>
                <a:gd name="connsiteX1" fmla="*/ 0 w 1524000"/>
                <a:gd name="connsiteY1" fmla="*/ 6858000 h 6858000"/>
                <a:gd name="connsiteX2" fmla="*/ 0 w 1524000"/>
                <a:gd name="connsiteY2" fmla="*/ 0 h 6858000"/>
                <a:gd name="connsiteX3" fmla="*/ 238125 w 1524000"/>
                <a:gd name="connsiteY3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0" h="6858000">
                  <a:moveTo>
                    <a:pt x="1524000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23812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822960" y="137160"/>
            <a:ext cx="9688467" cy="1988820"/>
          </a:xfrm>
        </p:spPr>
        <p:txBody>
          <a:bodyPr anchor="b">
            <a:normAutofit/>
          </a:bodyPr>
          <a:lstStyle>
            <a:lvl1pPr algn="r">
              <a:defRPr sz="5200">
                <a:solidFill>
                  <a:srgbClr val="2196F3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1097280" y="2153510"/>
            <a:ext cx="9414147" cy="1390311"/>
          </a:xfrm>
        </p:spPr>
        <p:txBody>
          <a:bodyPr>
            <a:normAutofit/>
          </a:bodyPr>
          <a:lstStyle>
            <a:lvl1pPr marL="0" indent="0" algn="r">
              <a:buNone/>
              <a:defRPr sz="3200" b="0" i="0" strike="noStrike" baseline="0">
                <a:solidFill>
                  <a:srgbClr val="2196F3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Main topics</a:t>
            </a:r>
            <a:endParaRPr lang="bg-BG" dirty="0"/>
          </a:p>
        </p:txBody>
      </p:sp>
      <p:sp>
        <p:nvSpPr>
          <p:cNvPr id="113" name="Text Placeholder 112"/>
          <p:cNvSpPr>
            <a:spLocks noGrp="1"/>
          </p:cNvSpPr>
          <p:nvPr>
            <p:ph type="body" sz="quarter" idx="10" hasCustomPrompt="1"/>
          </p:nvPr>
        </p:nvSpPr>
        <p:spPr>
          <a:xfrm>
            <a:off x="1803399" y="5339499"/>
            <a:ext cx="4281486" cy="489744"/>
          </a:xfrm>
        </p:spPr>
        <p:txBody>
          <a:bodyPr>
            <a:normAutofit/>
          </a:bodyPr>
          <a:lstStyle>
            <a:lvl1pPr marL="0" indent="0">
              <a:buNone/>
              <a:defRPr sz="3200" b="1">
                <a:solidFill>
                  <a:srgbClr val="4D4D4D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smtClean="0"/>
              <a:t>Name</a:t>
            </a:r>
            <a:endParaRPr lang="bg-BG" dirty="0"/>
          </a:p>
        </p:txBody>
      </p:sp>
      <p:sp>
        <p:nvSpPr>
          <p:cNvPr id="114" name="Text Placeholder 112"/>
          <p:cNvSpPr>
            <a:spLocks noGrp="1"/>
          </p:cNvSpPr>
          <p:nvPr>
            <p:ph type="body" sz="quarter" idx="11" hasCustomPrompt="1"/>
          </p:nvPr>
        </p:nvSpPr>
        <p:spPr>
          <a:xfrm>
            <a:off x="1803399" y="5829300"/>
            <a:ext cx="4281487" cy="368300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>
                    <a:lumMod val="65000"/>
                  </a:schemeClr>
                </a:solidFill>
                <a:latin typeface="+mn-lt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bg-BG" dirty="0"/>
          </a:p>
        </p:txBody>
      </p:sp>
      <p:sp>
        <p:nvSpPr>
          <p:cNvPr id="115" name="Text Placeholder 112"/>
          <p:cNvSpPr>
            <a:spLocks noGrp="1"/>
          </p:cNvSpPr>
          <p:nvPr>
            <p:ph type="body" sz="quarter" idx="12" hasCustomPrompt="1"/>
          </p:nvPr>
        </p:nvSpPr>
        <p:spPr>
          <a:xfrm>
            <a:off x="1803398" y="6221072"/>
            <a:ext cx="4281487" cy="446428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rgbClr val="2196F3"/>
                </a:solidFill>
                <a:latin typeface="+mn-lt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 smtClean="0"/>
              <a:t>Email</a:t>
            </a:r>
            <a:endParaRPr lang="bg-BG" dirty="0"/>
          </a:p>
        </p:txBody>
      </p:sp>
      <p:sp>
        <p:nvSpPr>
          <p:cNvPr id="120" name="Picture Placeholder 119"/>
          <p:cNvSpPr>
            <a:spLocks noGrp="1"/>
          </p:cNvSpPr>
          <p:nvPr>
            <p:ph type="pic" sz="quarter" idx="13"/>
          </p:nvPr>
        </p:nvSpPr>
        <p:spPr>
          <a:xfrm>
            <a:off x="8055882" y="4202112"/>
            <a:ext cx="2466975" cy="2465388"/>
          </a:xfrm>
        </p:spPr>
        <p:txBody>
          <a:bodyPr/>
          <a:lstStyle>
            <a:lvl1pPr marL="0" indent="0">
              <a:buNone/>
              <a:defRPr>
                <a:latin typeface="+mn-lt"/>
                <a:cs typeface="Calibri" panose="020F0502020204030204" pitchFamily="34" charset="0"/>
              </a:defRPr>
            </a:lvl1pPr>
          </a:lstStyle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657613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-6350" y="0"/>
            <a:ext cx="12192000" cy="6858000"/>
            <a:chOff x="-6350" y="0"/>
            <a:chExt cx="12192000" cy="6858000"/>
          </a:xfrm>
        </p:grpSpPr>
        <p:sp>
          <p:nvSpPr>
            <p:cNvPr id="13" name="Freeform 12"/>
            <p:cNvSpPr/>
            <p:nvPr userDrawn="1"/>
          </p:nvSpPr>
          <p:spPr>
            <a:xfrm>
              <a:off x="-6350" y="0"/>
              <a:ext cx="12192000" cy="6858000"/>
            </a:xfrm>
            <a:custGeom>
              <a:avLst/>
              <a:gdLst>
                <a:gd name="connsiteX0" fmla="*/ 0 w 12192000"/>
                <a:gd name="connsiteY0" fmla="*/ 0 h 6858000"/>
                <a:gd name="connsiteX1" fmla="*/ 8334375 w 12192000"/>
                <a:gd name="connsiteY1" fmla="*/ 0 h 6858000"/>
                <a:gd name="connsiteX2" fmla="*/ 8458200 w 12192000"/>
                <a:gd name="connsiteY2" fmla="*/ 0 h 6858000"/>
                <a:gd name="connsiteX3" fmla="*/ 10906125 w 12192000"/>
                <a:gd name="connsiteY3" fmla="*/ 0 h 6858000"/>
                <a:gd name="connsiteX4" fmla="*/ 12192000 w 12192000"/>
                <a:gd name="connsiteY4" fmla="*/ 6858000 h 6858000"/>
                <a:gd name="connsiteX5" fmla="*/ 8458200 w 12192000"/>
                <a:gd name="connsiteY5" fmla="*/ 6858000 h 6858000"/>
                <a:gd name="connsiteX6" fmla="*/ 7048500 w 12192000"/>
                <a:gd name="connsiteY6" fmla="*/ 6858000 h 6858000"/>
                <a:gd name="connsiteX7" fmla="*/ 0 w 12192000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6858000">
                  <a:moveTo>
                    <a:pt x="0" y="0"/>
                  </a:moveTo>
                  <a:lnTo>
                    <a:pt x="8334375" y="0"/>
                  </a:lnTo>
                  <a:lnTo>
                    <a:pt x="8458200" y="0"/>
                  </a:lnTo>
                  <a:lnTo>
                    <a:pt x="10906125" y="0"/>
                  </a:lnTo>
                  <a:lnTo>
                    <a:pt x="12192000" y="6858000"/>
                  </a:lnTo>
                  <a:lnTo>
                    <a:pt x="8458200" y="6858000"/>
                  </a:lnTo>
                  <a:lnTo>
                    <a:pt x="70485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9" name="Freeform 8"/>
            <p:cNvSpPr/>
            <p:nvPr userDrawn="1"/>
          </p:nvSpPr>
          <p:spPr>
            <a:xfrm>
              <a:off x="0" y="0"/>
              <a:ext cx="11969750" cy="6858000"/>
            </a:xfrm>
            <a:custGeom>
              <a:avLst/>
              <a:gdLst>
                <a:gd name="connsiteX0" fmla="*/ 0 w 11969750"/>
                <a:gd name="connsiteY0" fmla="*/ 0 h 6858000"/>
                <a:gd name="connsiteX1" fmla="*/ 8112125 w 11969750"/>
                <a:gd name="connsiteY1" fmla="*/ 0 h 6858000"/>
                <a:gd name="connsiteX2" fmla="*/ 8235950 w 11969750"/>
                <a:gd name="connsiteY2" fmla="*/ 0 h 6858000"/>
                <a:gd name="connsiteX3" fmla="*/ 10683875 w 11969750"/>
                <a:gd name="connsiteY3" fmla="*/ 0 h 6858000"/>
                <a:gd name="connsiteX4" fmla="*/ 11969750 w 11969750"/>
                <a:gd name="connsiteY4" fmla="*/ 6858000 h 6858000"/>
                <a:gd name="connsiteX5" fmla="*/ 8235950 w 11969750"/>
                <a:gd name="connsiteY5" fmla="*/ 6858000 h 6858000"/>
                <a:gd name="connsiteX6" fmla="*/ 6826250 w 11969750"/>
                <a:gd name="connsiteY6" fmla="*/ 6858000 h 6858000"/>
                <a:gd name="connsiteX7" fmla="*/ 0 w 11969750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969750" h="6858000">
                  <a:moveTo>
                    <a:pt x="0" y="0"/>
                  </a:moveTo>
                  <a:lnTo>
                    <a:pt x="8112125" y="0"/>
                  </a:lnTo>
                  <a:lnTo>
                    <a:pt x="8235950" y="0"/>
                  </a:lnTo>
                  <a:lnTo>
                    <a:pt x="10683875" y="0"/>
                  </a:lnTo>
                  <a:lnTo>
                    <a:pt x="11969750" y="6858000"/>
                  </a:lnTo>
                  <a:lnTo>
                    <a:pt x="8235950" y="6858000"/>
                  </a:lnTo>
                  <a:lnTo>
                    <a:pt x="682625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bg-BG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218212" y="0"/>
            <a:ext cx="11720942" cy="831273"/>
          </a:xfrm>
        </p:spPr>
        <p:txBody>
          <a:bodyPr>
            <a:normAutofit/>
          </a:bodyPr>
          <a:lstStyle>
            <a:lvl1pPr algn="l">
              <a:defRPr sz="4000" baseline="0">
                <a:solidFill>
                  <a:srgbClr val="2196F3"/>
                </a:solidFill>
              </a:defRPr>
            </a:lvl1pPr>
          </a:lstStyle>
          <a:p>
            <a:r>
              <a:rPr lang="en-US" dirty="0" smtClean="0"/>
              <a:t>Slide Title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211" y="852055"/>
            <a:ext cx="11720941" cy="5869420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3000">
                <a:solidFill>
                  <a:srgbClr val="4D4D4D"/>
                </a:solidFill>
              </a:defRPr>
            </a:lvl1pPr>
            <a:lvl2pPr marL="685800" indent="-228600">
              <a:buFont typeface="Wingdings" panose="05000000000000000000" pitchFamily="2" charset="2"/>
              <a:buChar char="§"/>
              <a:defRPr sz="2600">
                <a:solidFill>
                  <a:srgbClr val="4D4D4D"/>
                </a:solidFill>
              </a:defRPr>
            </a:lvl2pPr>
            <a:lvl3pPr marL="1143000" indent="-228600">
              <a:buFont typeface="Wingdings" panose="05000000000000000000" pitchFamily="2" charset="2"/>
              <a:buChar char="§"/>
              <a:defRPr sz="2200">
                <a:solidFill>
                  <a:srgbClr val="4D4D4D"/>
                </a:solidFill>
              </a:defRPr>
            </a:lvl3pPr>
            <a:lvl4pPr marL="1600200" indent="-228600">
              <a:buFont typeface="Wingdings" panose="05000000000000000000" pitchFamily="2" charset="2"/>
              <a:buChar char="§"/>
              <a:defRPr sz="1800">
                <a:solidFill>
                  <a:srgbClr val="4D4D4D"/>
                </a:solidFill>
              </a:defRPr>
            </a:lvl4pPr>
            <a:lvl5pPr marL="2057400" indent="-228600">
              <a:buFont typeface="Wingdings" panose="05000000000000000000" pitchFamily="2" charset="2"/>
              <a:buChar char="§"/>
              <a:defRPr sz="16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bg-BG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11443853" y="6424612"/>
            <a:ext cx="422564" cy="365125"/>
          </a:xfrm>
        </p:spPr>
        <p:txBody>
          <a:bodyPr/>
          <a:lstStyle/>
          <a:p>
            <a:fld id="{B9CDBA7C-99B5-4334-BAA0-6F9111C4149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62723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 userDrawn="1"/>
        </p:nvGrpSpPr>
        <p:grpSpPr>
          <a:xfrm>
            <a:off x="572770" y="0"/>
            <a:ext cx="11619230" cy="6858000"/>
            <a:chOff x="572770" y="0"/>
            <a:chExt cx="11619230" cy="6858000"/>
          </a:xfrm>
        </p:grpSpPr>
        <p:sp>
          <p:nvSpPr>
            <p:cNvPr id="19" name="Freeform 18"/>
            <p:cNvSpPr/>
            <p:nvPr userDrawn="1"/>
          </p:nvSpPr>
          <p:spPr>
            <a:xfrm rot="10800000">
              <a:off x="572770" y="0"/>
              <a:ext cx="11619230" cy="6858000"/>
            </a:xfrm>
            <a:custGeom>
              <a:avLst/>
              <a:gdLst>
                <a:gd name="connsiteX0" fmla="*/ 11619230 w 11619230"/>
                <a:gd name="connsiteY0" fmla="*/ 6858000 h 6858000"/>
                <a:gd name="connsiteX1" fmla="*/ 7885430 w 11619230"/>
                <a:gd name="connsiteY1" fmla="*/ 6858000 h 6858000"/>
                <a:gd name="connsiteX2" fmla="*/ 6475730 w 11619230"/>
                <a:gd name="connsiteY2" fmla="*/ 6858000 h 6858000"/>
                <a:gd name="connsiteX3" fmla="*/ 0 w 11619230"/>
                <a:gd name="connsiteY3" fmla="*/ 6858000 h 6858000"/>
                <a:gd name="connsiteX4" fmla="*/ 0 w 11619230"/>
                <a:gd name="connsiteY4" fmla="*/ 0 h 6858000"/>
                <a:gd name="connsiteX5" fmla="*/ 7761605 w 11619230"/>
                <a:gd name="connsiteY5" fmla="*/ 0 h 6858000"/>
                <a:gd name="connsiteX6" fmla="*/ 7885430 w 11619230"/>
                <a:gd name="connsiteY6" fmla="*/ 0 h 6858000"/>
                <a:gd name="connsiteX7" fmla="*/ 10333355 w 11619230"/>
                <a:gd name="connsiteY7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619230" h="6858000">
                  <a:moveTo>
                    <a:pt x="11619230" y="6858000"/>
                  </a:moveTo>
                  <a:lnTo>
                    <a:pt x="7885430" y="6858000"/>
                  </a:lnTo>
                  <a:lnTo>
                    <a:pt x="6475730" y="6858000"/>
                  </a:lnTo>
                  <a:lnTo>
                    <a:pt x="0" y="6858000"/>
                  </a:lnTo>
                  <a:lnTo>
                    <a:pt x="0" y="0"/>
                  </a:lnTo>
                  <a:lnTo>
                    <a:pt x="7761605" y="0"/>
                  </a:lnTo>
                  <a:lnTo>
                    <a:pt x="7885430" y="0"/>
                  </a:lnTo>
                  <a:lnTo>
                    <a:pt x="10333355" y="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7" name="Freeform 16"/>
            <p:cNvSpPr/>
            <p:nvPr userDrawn="1"/>
          </p:nvSpPr>
          <p:spPr>
            <a:xfrm rot="10800000">
              <a:off x="988060" y="0"/>
              <a:ext cx="11203940" cy="6858000"/>
            </a:xfrm>
            <a:custGeom>
              <a:avLst/>
              <a:gdLst>
                <a:gd name="connsiteX0" fmla="*/ 11203940 w 11203940"/>
                <a:gd name="connsiteY0" fmla="*/ 6858000 h 6858000"/>
                <a:gd name="connsiteX1" fmla="*/ 7470140 w 11203940"/>
                <a:gd name="connsiteY1" fmla="*/ 6858000 h 6858000"/>
                <a:gd name="connsiteX2" fmla="*/ 6060440 w 11203940"/>
                <a:gd name="connsiteY2" fmla="*/ 6858000 h 6858000"/>
                <a:gd name="connsiteX3" fmla="*/ 0 w 11203940"/>
                <a:gd name="connsiteY3" fmla="*/ 6858000 h 6858000"/>
                <a:gd name="connsiteX4" fmla="*/ 0 w 11203940"/>
                <a:gd name="connsiteY4" fmla="*/ 0 h 6858000"/>
                <a:gd name="connsiteX5" fmla="*/ 7346315 w 11203940"/>
                <a:gd name="connsiteY5" fmla="*/ 0 h 6858000"/>
                <a:gd name="connsiteX6" fmla="*/ 7470140 w 11203940"/>
                <a:gd name="connsiteY6" fmla="*/ 0 h 6858000"/>
                <a:gd name="connsiteX7" fmla="*/ 9918065 w 11203940"/>
                <a:gd name="connsiteY7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203940" h="6858000">
                  <a:moveTo>
                    <a:pt x="11203940" y="6858000"/>
                  </a:moveTo>
                  <a:lnTo>
                    <a:pt x="7470140" y="6858000"/>
                  </a:lnTo>
                  <a:lnTo>
                    <a:pt x="6060440" y="6858000"/>
                  </a:lnTo>
                  <a:lnTo>
                    <a:pt x="0" y="6858000"/>
                  </a:lnTo>
                  <a:lnTo>
                    <a:pt x="0" y="0"/>
                  </a:lnTo>
                  <a:lnTo>
                    <a:pt x="7346315" y="0"/>
                  </a:lnTo>
                  <a:lnTo>
                    <a:pt x="7470140" y="0"/>
                  </a:lnTo>
                  <a:lnTo>
                    <a:pt x="991806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1930400" y="1709738"/>
            <a:ext cx="9906000" cy="2852737"/>
          </a:xfrm>
        </p:spPr>
        <p:txBody>
          <a:bodyPr anchor="b"/>
          <a:lstStyle>
            <a:lvl1pPr>
              <a:defRPr sz="6000">
                <a:solidFill>
                  <a:srgbClr val="2196F3"/>
                </a:solidFill>
              </a:defRPr>
            </a:lvl1pPr>
          </a:lstStyle>
          <a:p>
            <a:r>
              <a:rPr lang="en-US" dirty="0" smtClean="0"/>
              <a:t>Section Title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 hasCustomPrompt="1"/>
          </p:nvPr>
        </p:nvSpPr>
        <p:spPr>
          <a:xfrm>
            <a:off x="2324100" y="4589463"/>
            <a:ext cx="9512300" cy="1500187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rgbClr val="4D4D4D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Section Description</a:t>
            </a:r>
          </a:p>
        </p:txBody>
      </p:sp>
    </p:spTree>
    <p:extLst>
      <p:ext uri="{BB962C8B-B14F-4D97-AF65-F5344CB8AC3E}">
        <p14:creationId xmlns:p14="http://schemas.microsoft.com/office/powerpoint/2010/main" val="4010703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-1" y="3812"/>
            <a:ext cx="12195811" cy="6854190"/>
            <a:chOff x="-1" y="3812"/>
            <a:chExt cx="12195811" cy="6854190"/>
          </a:xfrm>
        </p:grpSpPr>
        <p:sp>
          <p:nvSpPr>
            <p:cNvPr id="17" name="Freeform 16"/>
            <p:cNvSpPr/>
            <p:nvPr userDrawn="1"/>
          </p:nvSpPr>
          <p:spPr>
            <a:xfrm rot="16200000">
              <a:off x="3385185" y="-3377564"/>
              <a:ext cx="5429250" cy="12192001"/>
            </a:xfrm>
            <a:custGeom>
              <a:avLst/>
              <a:gdLst>
                <a:gd name="connsiteX0" fmla="*/ 0 w 5429250"/>
                <a:gd name="connsiteY0" fmla="*/ 12192001 h 12192001"/>
                <a:gd name="connsiteX1" fmla="*/ 0 w 5429250"/>
                <a:gd name="connsiteY1" fmla="*/ 0 h 12192001"/>
                <a:gd name="connsiteX2" fmla="*/ 3259336 w 5429250"/>
                <a:gd name="connsiteY2" fmla="*/ 0 h 12192001"/>
                <a:gd name="connsiteX3" fmla="*/ 3328988 w 5429250"/>
                <a:gd name="connsiteY3" fmla="*/ 0 h 12192001"/>
                <a:gd name="connsiteX4" fmla="*/ 4705946 w 5429250"/>
                <a:gd name="connsiteY4" fmla="*/ 0 h 12192001"/>
                <a:gd name="connsiteX5" fmla="*/ 5429250 w 5429250"/>
                <a:gd name="connsiteY5" fmla="*/ 12192001 h 12192001"/>
                <a:gd name="connsiteX6" fmla="*/ 3328988 w 5429250"/>
                <a:gd name="connsiteY6" fmla="*/ 12192001 h 12192001"/>
                <a:gd name="connsiteX7" fmla="*/ 2536032 w 5429250"/>
                <a:gd name="connsiteY7" fmla="*/ 12192001 h 12192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29250" h="12192001">
                  <a:moveTo>
                    <a:pt x="0" y="12192001"/>
                  </a:moveTo>
                  <a:lnTo>
                    <a:pt x="0" y="0"/>
                  </a:lnTo>
                  <a:lnTo>
                    <a:pt x="3259336" y="0"/>
                  </a:lnTo>
                  <a:lnTo>
                    <a:pt x="3328988" y="0"/>
                  </a:lnTo>
                  <a:lnTo>
                    <a:pt x="4705946" y="0"/>
                  </a:lnTo>
                  <a:lnTo>
                    <a:pt x="5429250" y="12192001"/>
                  </a:lnTo>
                  <a:lnTo>
                    <a:pt x="3328988" y="12192001"/>
                  </a:lnTo>
                  <a:lnTo>
                    <a:pt x="2536032" y="12192001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bg-BG"/>
            </a:p>
          </p:txBody>
        </p:sp>
        <p:sp>
          <p:nvSpPr>
            <p:cNvPr id="16" name="Freeform 15"/>
            <p:cNvSpPr/>
            <p:nvPr userDrawn="1"/>
          </p:nvSpPr>
          <p:spPr>
            <a:xfrm rot="5400000">
              <a:off x="3381375" y="-1952624"/>
              <a:ext cx="5429250" cy="12192001"/>
            </a:xfrm>
            <a:custGeom>
              <a:avLst/>
              <a:gdLst>
                <a:gd name="connsiteX0" fmla="*/ 0 w 5429250"/>
                <a:gd name="connsiteY0" fmla="*/ 12192001 h 12192001"/>
                <a:gd name="connsiteX1" fmla="*/ 0 w 5429250"/>
                <a:gd name="connsiteY1" fmla="*/ 0 h 12192001"/>
                <a:gd name="connsiteX2" fmla="*/ 3259336 w 5429250"/>
                <a:gd name="connsiteY2" fmla="*/ 0 h 12192001"/>
                <a:gd name="connsiteX3" fmla="*/ 3328988 w 5429250"/>
                <a:gd name="connsiteY3" fmla="*/ 0 h 12192001"/>
                <a:gd name="connsiteX4" fmla="*/ 4705946 w 5429250"/>
                <a:gd name="connsiteY4" fmla="*/ 0 h 12192001"/>
                <a:gd name="connsiteX5" fmla="*/ 5429250 w 5429250"/>
                <a:gd name="connsiteY5" fmla="*/ 12192001 h 12192001"/>
                <a:gd name="connsiteX6" fmla="*/ 3328988 w 5429250"/>
                <a:gd name="connsiteY6" fmla="*/ 12192001 h 12192001"/>
                <a:gd name="connsiteX7" fmla="*/ 2536032 w 5429250"/>
                <a:gd name="connsiteY7" fmla="*/ 12192001 h 12192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29250" h="12192001">
                  <a:moveTo>
                    <a:pt x="0" y="12192001"/>
                  </a:moveTo>
                  <a:lnTo>
                    <a:pt x="0" y="0"/>
                  </a:lnTo>
                  <a:lnTo>
                    <a:pt x="3259336" y="0"/>
                  </a:lnTo>
                  <a:lnTo>
                    <a:pt x="3328988" y="0"/>
                  </a:lnTo>
                  <a:lnTo>
                    <a:pt x="4705946" y="0"/>
                  </a:lnTo>
                  <a:lnTo>
                    <a:pt x="5429250" y="12192001"/>
                  </a:lnTo>
                  <a:lnTo>
                    <a:pt x="3328988" y="12192001"/>
                  </a:lnTo>
                  <a:lnTo>
                    <a:pt x="2536032" y="12192001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bg-BG"/>
            </a:p>
          </p:txBody>
        </p:sp>
        <p:sp>
          <p:nvSpPr>
            <p:cNvPr id="11" name="Freeform 10"/>
            <p:cNvSpPr/>
            <p:nvPr userDrawn="1"/>
          </p:nvSpPr>
          <p:spPr>
            <a:xfrm rot="5400000">
              <a:off x="3327799" y="-2236944"/>
              <a:ext cx="5536405" cy="12192000"/>
            </a:xfrm>
            <a:custGeom>
              <a:avLst/>
              <a:gdLst>
                <a:gd name="connsiteX0" fmla="*/ 0 w 9842498"/>
                <a:gd name="connsiteY0" fmla="*/ 0 h 6858000"/>
                <a:gd name="connsiteX1" fmla="*/ 5984873 w 9842498"/>
                <a:gd name="connsiteY1" fmla="*/ 0 h 6858000"/>
                <a:gd name="connsiteX2" fmla="*/ 6108698 w 9842498"/>
                <a:gd name="connsiteY2" fmla="*/ 0 h 6858000"/>
                <a:gd name="connsiteX3" fmla="*/ 8556623 w 9842498"/>
                <a:gd name="connsiteY3" fmla="*/ 0 h 6858000"/>
                <a:gd name="connsiteX4" fmla="*/ 9842498 w 9842498"/>
                <a:gd name="connsiteY4" fmla="*/ 6858000 h 6858000"/>
                <a:gd name="connsiteX5" fmla="*/ 6108698 w 9842498"/>
                <a:gd name="connsiteY5" fmla="*/ 6858000 h 6858000"/>
                <a:gd name="connsiteX6" fmla="*/ 4698998 w 9842498"/>
                <a:gd name="connsiteY6" fmla="*/ 6858000 h 6858000"/>
                <a:gd name="connsiteX7" fmla="*/ 0 w 9842498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842498" h="6858000">
                  <a:moveTo>
                    <a:pt x="0" y="0"/>
                  </a:moveTo>
                  <a:lnTo>
                    <a:pt x="5984873" y="0"/>
                  </a:lnTo>
                  <a:lnTo>
                    <a:pt x="6108698" y="0"/>
                  </a:lnTo>
                  <a:lnTo>
                    <a:pt x="8556623" y="0"/>
                  </a:lnTo>
                  <a:lnTo>
                    <a:pt x="9842498" y="6858000"/>
                  </a:lnTo>
                  <a:lnTo>
                    <a:pt x="6108698" y="6858000"/>
                  </a:lnTo>
                  <a:lnTo>
                    <a:pt x="4698998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3" name="Freeform 12"/>
            <p:cNvSpPr/>
            <p:nvPr userDrawn="1"/>
          </p:nvSpPr>
          <p:spPr>
            <a:xfrm rot="16200000">
              <a:off x="5667377" y="-5433772"/>
              <a:ext cx="857250" cy="12192000"/>
            </a:xfrm>
            <a:custGeom>
              <a:avLst/>
              <a:gdLst>
                <a:gd name="connsiteX0" fmla="*/ 1524000 w 1524000"/>
                <a:gd name="connsiteY0" fmla="*/ 6858000 h 6858000"/>
                <a:gd name="connsiteX1" fmla="*/ 0 w 1524000"/>
                <a:gd name="connsiteY1" fmla="*/ 6858000 h 6858000"/>
                <a:gd name="connsiteX2" fmla="*/ 0 w 1524000"/>
                <a:gd name="connsiteY2" fmla="*/ 0 h 6858000"/>
                <a:gd name="connsiteX3" fmla="*/ 238125 w 1524000"/>
                <a:gd name="connsiteY3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0" h="6858000">
                  <a:moveTo>
                    <a:pt x="1524000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23812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sp>
        <p:nvSpPr>
          <p:cNvPr id="3" name="TextBox 2"/>
          <p:cNvSpPr txBox="1"/>
          <p:nvPr userDrawn="1"/>
        </p:nvSpPr>
        <p:spPr>
          <a:xfrm rot="21411406">
            <a:off x="0" y="2663190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>
                <a:solidFill>
                  <a:srgbClr val="2196F3"/>
                </a:solidFill>
                <a:latin typeface="+mj-lt"/>
              </a:rPr>
              <a:t>Questions?</a:t>
            </a:r>
            <a:endParaRPr lang="bg-BG" sz="9600" dirty="0">
              <a:solidFill>
                <a:srgbClr val="2196F3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30902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96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bg-B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C26A4-A17A-4698-BE1B-BA61FFEA96A2}" type="datetimeFigureOut">
              <a:rPr lang="bg-BG" smtClean="0"/>
              <a:t>14.9.2021 г.</a:t>
            </a:fld>
            <a:endParaRPr lang="bg-B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CDBA7C-99B5-4334-BAA0-6F9111C4149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47647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2196F3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800" kern="1200">
          <a:solidFill>
            <a:srgbClr val="4D4D4D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rgbClr val="4D4D4D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rgbClr val="4D4D4D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rgbClr val="4D4D4D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rgbClr val="4D4D4D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archive.ics.uci.edu/ml/machine-learning-databases/iri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app.sli.do/event/uz1sdl38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archive.ics.uci.edu/ml/machine-learning-databases/housin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Linear and</a:t>
            </a:r>
            <a:br>
              <a:rPr lang="en-US" dirty="0" smtClean="0"/>
            </a:br>
            <a:r>
              <a:rPr lang="en-US" dirty="0" smtClean="0"/>
              <a:t>Logistic Regression</a:t>
            </a:r>
            <a:endParaRPr lang="bg-BG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Simple, yet powerful predictors</a:t>
            </a:r>
            <a:endParaRPr lang="bg-BG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Yordan Darakchiev</a:t>
            </a:r>
            <a:endParaRPr lang="bg-BG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Technical Trainer</a:t>
            </a:r>
            <a:endParaRPr lang="bg-BG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iordan93@gmail.com</a:t>
            </a:r>
            <a:endParaRPr lang="bg-BG" dirty="0"/>
          </a:p>
        </p:txBody>
      </p:sp>
      <p:pic>
        <p:nvPicPr>
          <p:cNvPr id="14" name="Picture Placeholder 13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04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Model</a:t>
            </a:r>
            <a:endParaRPr lang="bg-BG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Modelling is very simple</a:t>
            </a:r>
          </a:p>
          <a:p>
            <a:pPr lvl="1"/>
            <a:r>
              <a:rPr lang="en-US" dirty="0" smtClean="0"/>
              <a:t>Like in the 2D example</a:t>
            </a:r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r>
              <a:rPr lang="en-US" dirty="0" smtClean="0"/>
              <a:t>So what?</a:t>
            </a:r>
          </a:p>
          <a:p>
            <a:pPr lvl="1"/>
            <a:r>
              <a:rPr lang="en-US" dirty="0" smtClean="0"/>
              <a:t>We might want to predict some prices</a:t>
            </a:r>
          </a:p>
          <a:p>
            <a:pPr lvl="1"/>
            <a:r>
              <a:rPr lang="en-US" dirty="0" smtClean="0"/>
              <a:t>Let's just pass some random rows and see the result</a:t>
            </a:r>
          </a:p>
          <a:p>
            <a:pPr lvl="1"/>
            <a:r>
              <a:rPr lang="en-US" sz="3600" b="1" dirty="0">
                <a:solidFill>
                  <a:srgbClr val="BF1313"/>
                </a:solidFill>
              </a:rPr>
              <a:t>Note: Never test on the training dataset!</a:t>
            </a:r>
          </a:p>
          <a:p>
            <a:pPr lvl="2"/>
            <a:endParaRPr lang="en-US" sz="3200" b="1" dirty="0">
              <a:solidFill>
                <a:srgbClr val="BF1313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10</a:t>
            </a:fld>
            <a:endParaRPr lang="bg-BG"/>
          </a:p>
        </p:txBody>
      </p:sp>
      <p:sp>
        <p:nvSpPr>
          <p:cNvPr id="8" name="TextBox 7"/>
          <p:cNvSpPr txBox="1"/>
          <p:nvPr/>
        </p:nvSpPr>
        <p:spPr>
          <a:xfrm>
            <a:off x="988678" y="1725211"/>
            <a:ext cx="8878527" cy="1477328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4D4D4D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rgbClr val="000000"/>
                </a:solidFill>
              </a:rPr>
              <a:t>housing_model = LinearRegression()</a:t>
            </a:r>
          </a:p>
          <a:p>
            <a:r>
              <a:rPr lang="en-US" dirty="0">
                <a:solidFill>
                  <a:srgbClr val="000000"/>
                </a:solidFill>
              </a:rPr>
              <a:t>predictor_attributes = housing.drop(</a:t>
            </a:r>
            <a:r>
              <a:rPr lang="en-US" dirty="0">
                <a:solidFill>
                  <a:srgbClr val="A31515"/>
                </a:solidFill>
              </a:rPr>
              <a:t>"price"</a:t>
            </a:r>
            <a:r>
              <a:rPr lang="en-US" dirty="0">
                <a:solidFill>
                  <a:srgbClr val="000000"/>
                </a:solidFill>
              </a:rPr>
              <a:t>, axis = </a:t>
            </a:r>
            <a:r>
              <a:rPr lang="en-US" dirty="0">
                <a:solidFill>
                  <a:srgbClr val="09885A"/>
                </a:solidFill>
              </a:rPr>
              <a:t>1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</a:rPr>
              <a:t>housing_model.fit(predictor_attributes, housing.price)</a:t>
            </a:r>
          </a:p>
          <a:p>
            <a:r>
              <a:rPr lang="en-US" dirty="0">
                <a:solidFill>
                  <a:srgbClr val="0000FF"/>
                </a:solidFill>
              </a:rPr>
              <a:t>print</a:t>
            </a:r>
            <a:r>
              <a:rPr lang="en-US" dirty="0">
                <a:solidFill>
                  <a:srgbClr val="000000"/>
                </a:solidFill>
              </a:rPr>
              <a:t>(housing_model.coef_)</a:t>
            </a:r>
          </a:p>
          <a:p>
            <a:r>
              <a:rPr lang="en-US" dirty="0">
                <a:solidFill>
                  <a:srgbClr val="0000FF"/>
                </a:solidFill>
              </a:rPr>
              <a:t>print</a:t>
            </a:r>
            <a:r>
              <a:rPr lang="en-US" dirty="0">
                <a:solidFill>
                  <a:srgbClr val="000000"/>
                </a:solidFill>
              </a:rPr>
              <a:t>(housing_model.intercept</a:t>
            </a:r>
            <a:r>
              <a:rPr lang="en-US" dirty="0" smtClean="0">
                <a:solidFill>
                  <a:srgbClr val="000000"/>
                </a:solidFill>
              </a:rPr>
              <a:t>_)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88678" y="5129846"/>
            <a:ext cx="8878527" cy="1477328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4D4D4D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rgbClr val="000000"/>
                </a:solidFill>
              </a:rPr>
              <a:t>test_houses = housing.sample(</a:t>
            </a:r>
            <a:r>
              <a:rPr lang="en-US" dirty="0">
                <a:solidFill>
                  <a:srgbClr val="09885A"/>
                </a:solidFill>
              </a:rPr>
              <a:t>10</a:t>
            </a:r>
            <a:r>
              <a:rPr lang="en-US" dirty="0" smtClean="0">
                <a:solidFill>
                  <a:srgbClr val="000000"/>
                </a:solidFill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</a:rPr>
              <a:t>predicted = housing_model.predict</a:t>
            </a:r>
            <a:r>
              <a:rPr lang="en-US" dirty="0" smtClean="0">
                <a:solidFill>
                  <a:srgbClr val="000000"/>
                </a:solidFill>
              </a:rPr>
              <a:t>(</a:t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>  test_houses.drop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>
                <a:solidFill>
                  <a:srgbClr val="A31515"/>
                </a:solidFill>
              </a:rPr>
              <a:t>"price"</a:t>
            </a:r>
            <a:r>
              <a:rPr lang="en-US" dirty="0">
                <a:solidFill>
                  <a:srgbClr val="000000"/>
                </a:solidFill>
              </a:rPr>
              <a:t>, axis = </a:t>
            </a:r>
            <a:r>
              <a:rPr lang="en-US" dirty="0">
                <a:solidFill>
                  <a:srgbClr val="09885A"/>
                </a:solidFill>
              </a:rPr>
              <a:t>1</a:t>
            </a:r>
            <a:r>
              <a:rPr lang="en-US" dirty="0" smtClean="0">
                <a:solidFill>
                  <a:srgbClr val="000000"/>
                </a:solidFill>
              </a:rPr>
              <a:t>))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print(predicted)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print(test_houses.price)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4102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Delving Deeper into Matrices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0" dirty="0" smtClean="0"/>
                  <a:t>Dataset: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  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   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   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   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   ⋱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   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𝑛𝑚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b="0" dirty="0" smtClean="0"/>
                  <a:t>Parameters: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</m:mr>
                        </m:m>
                      </m:e>
                    </m:d>
                  </m:oMath>
                </a14:m>
                <a:endParaRPr lang="en-US" b="0" dirty="0" smtClean="0"/>
              </a:p>
              <a:p>
                <a:r>
                  <a:rPr lang="en-US" dirty="0" smtClean="0">
                    <a:solidFill>
                      <a:srgbClr val="2196F3"/>
                    </a:solidFill>
                  </a:rPr>
                  <a:t>Modelling function: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solidFill>
                              <a:srgbClr val="2196F3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rgbClr val="2196F3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solidFill>
                          <a:srgbClr val="2196F3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2196F3"/>
                        </a:solidFill>
                        <a:latin typeface="Cambria Math" panose="02040503050406030204" pitchFamily="18" charset="0"/>
                      </a:rPr>
                      <m:t>𝑋𝑎</m:t>
                    </m:r>
                  </m:oMath>
                </a14:m>
                <a:endParaRPr lang="en-US" b="0" dirty="0" smtClean="0">
                  <a:solidFill>
                    <a:srgbClr val="2196F3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92" t="-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11</a:t>
            </a:fld>
            <a:endParaRPr lang="bg-BG"/>
          </a:p>
        </p:txBody>
      </p:sp>
      <p:grpSp>
        <p:nvGrpSpPr>
          <p:cNvPr id="26" name="Group 25"/>
          <p:cNvGrpSpPr/>
          <p:nvPr/>
        </p:nvGrpSpPr>
        <p:grpSpPr>
          <a:xfrm>
            <a:off x="4368799" y="1514924"/>
            <a:ext cx="5836109" cy="646331"/>
            <a:chOff x="4618182" y="1489985"/>
            <a:chExt cx="5836109" cy="646331"/>
          </a:xfrm>
        </p:grpSpPr>
        <p:sp>
          <p:nvSpPr>
            <p:cNvPr id="16" name="TextBox 15"/>
            <p:cNvSpPr txBox="1"/>
            <p:nvPr/>
          </p:nvSpPr>
          <p:spPr>
            <a:xfrm>
              <a:off x="8990429" y="1489985"/>
              <a:ext cx="146386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4D4D4D"/>
                  </a:solidFill>
                </a:rPr>
                <a:t>t</a:t>
              </a:r>
              <a:r>
                <a:rPr lang="en-US" dirty="0" smtClean="0">
                  <a:solidFill>
                    <a:srgbClr val="4D4D4D"/>
                  </a:solidFill>
                </a:rPr>
                <a:t>hird</a:t>
              </a:r>
              <a:br>
                <a:rPr lang="en-US" dirty="0" smtClean="0">
                  <a:solidFill>
                    <a:srgbClr val="4D4D4D"/>
                  </a:solidFill>
                </a:rPr>
              </a:br>
              <a:r>
                <a:rPr lang="en-US" dirty="0" smtClean="0">
                  <a:solidFill>
                    <a:srgbClr val="4D4D4D"/>
                  </a:solidFill>
                </a:rPr>
                <a:t>observation</a:t>
              </a:r>
              <a:endParaRPr lang="en-US" dirty="0">
                <a:solidFill>
                  <a:srgbClr val="4D4D4D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618182" y="1538885"/>
              <a:ext cx="4351248" cy="548533"/>
            </a:xfrm>
            <a:prstGeom prst="rect">
              <a:avLst/>
            </a:prstGeom>
            <a:noFill/>
            <a:ln w="63500">
              <a:solidFill>
                <a:srgbClr val="2196F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5884980" y="758854"/>
            <a:ext cx="1037463" cy="3402375"/>
            <a:chOff x="5951484" y="783793"/>
            <a:chExt cx="1037463" cy="3402375"/>
          </a:xfrm>
        </p:grpSpPr>
        <p:sp>
          <p:nvSpPr>
            <p:cNvPr id="24" name="TextBox 23"/>
            <p:cNvSpPr txBox="1"/>
            <p:nvPr/>
          </p:nvSpPr>
          <p:spPr>
            <a:xfrm>
              <a:off x="5951484" y="3539837"/>
              <a:ext cx="103746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4D4D4D"/>
                  </a:solidFill>
                </a:rPr>
                <a:t>second</a:t>
              </a:r>
              <a:br>
                <a:rPr lang="en-US" dirty="0" smtClean="0">
                  <a:solidFill>
                    <a:srgbClr val="4D4D4D"/>
                  </a:solidFill>
                </a:rPr>
              </a:br>
              <a:r>
                <a:rPr lang="en-US" dirty="0" smtClean="0">
                  <a:solidFill>
                    <a:srgbClr val="4D4D4D"/>
                  </a:solidFill>
                </a:rPr>
                <a:t>variable</a:t>
              </a:r>
              <a:endParaRPr lang="en-US" dirty="0">
                <a:solidFill>
                  <a:srgbClr val="4D4D4D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095365" y="783793"/>
              <a:ext cx="712759" cy="2735262"/>
            </a:xfrm>
            <a:prstGeom prst="rect">
              <a:avLst/>
            </a:prstGeom>
            <a:noFill/>
            <a:ln w="63500">
              <a:solidFill>
                <a:srgbClr val="2196F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76084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 with Outliers</a:t>
            </a:r>
            <a:endParaRPr lang="bg-BG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As we saw, the data has outliers</a:t>
            </a:r>
          </a:p>
          <a:p>
            <a:pPr lvl="1"/>
            <a:r>
              <a:rPr lang="en-US" dirty="0" smtClean="0"/>
              <a:t>A few points which are far from the others</a:t>
            </a:r>
          </a:p>
          <a:p>
            <a:r>
              <a:rPr lang="en-US" dirty="0" smtClean="0"/>
              <a:t>Our goal is to exclude outliers</a:t>
            </a:r>
          </a:p>
          <a:p>
            <a:pPr lvl="1"/>
            <a:r>
              <a:rPr lang="en-US" dirty="0" smtClean="0"/>
              <a:t>There are several methods</a:t>
            </a:r>
          </a:p>
          <a:p>
            <a:pPr lvl="1"/>
            <a:r>
              <a:rPr lang="en-US" dirty="0" smtClean="0"/>
              <a:t>One very common – RANSAC (</a:t>
            </a:r>
            <a:r>
              <a:rPr lang="en-US" b="1" dirty="0" smtClean="0">
                <a:solidFill>
                  <a:srgbClr val="2196F3"/>
                </a:solidFill>
              </a:rPr>
              <a:t>RAN</a:t>
            </a:r>
            <a:r>
              <a:rPr lang="en-US" dirty="0" smtClean="0"/>
              <a:t>dom </a:t>
            </a:r>
            <a:r>
              <a:rPr lang="en-US" b="1" dirty="0" smtClean="0">
                <a:solidFill>
                  <a:srgbClr val="2196F3"/>
                </a:solidFill>
              </a:rPr>
              <a:t>SA</a:t>
            </a:r>
            <a:r>
              <a:rPr lang="en-US" dirty="0" smtClean="0"/>
              <a:t>mple </a:t>
            </a:r>
            <a:r>
              <a:rPr lang="en-US" b="1" dirty="0" smtClean="0">
                <a:solidFill>
                  <a:srgbClr val="2196F3"/>
                </a:solidFill>
              </a:rPr>
              <a:t>C</a:t>
            </a:r>
            <a:r>
              <a:rPr lang="en-US" dirty="0" smtClean="0"/>
              <a:t>onsensus)</a:t>
            </a:r>
          </a:p>
          <a:p>
            <a:r>
              <a:rPr lang="en-US" dirty="0" smtClean="0"/>
              <a:t>Algorithm</a:t>
            </a:r>
          </a:p>
          <a:p>
            <a:pPr marL="971413" lvl="1" indent="-514350">
              <a:buFont typeface="+mj-lt"/>
              <a:buAutoNum type="arabicPeriod"/>
            </a:pPr>
            <a:r>
              <a:rPr lang="en-US" dirty="0" smtClean="0"/>
              <a:t>Fit a model to a random subsample ("inliers")</a:t>
            </a:r>
          </a:p>
          <a:p>
            <a:pPr marL="971413" lvl="1" indent="-514350">
              <a:buFont typeface="+mj-lt"/>
              <a:buAutoNum type="arabicPeriod"/>
            </a:pPr>
            <a:r>
              <a:rPr lang="en-US" dirty="0" smtClean="0"/>
              <a:t>Test all data points and include those which are "near" the model</a:t>
            </a:r>
          </a:p>
          <a:p>
            <a:pPr lvl="2"/>
            <a:r>
              <a:rPr lang="en-US" dirty="0" smtClean="0"/>
              <a:t>Small enough error, tolerance provided by developer</a:t>
            </a:r>
          </a:p>
          <a:p>
            <a:pPr marL="971413" lvl="1" indent="-514350">
              <a:buFont typeface="+mj-lt"/>
              <a:buAutoNum type="arabicPeriod"/>
            </a:pPr>
            <a:r>
              <a:rPr lang="en-US" dirty="0" smtClean="0"/>
              <a:t>Fit the model again</a:t>
            </a:r>
          </a:p>
          <a:p>
            <a:pPr marL="971413" lvl="1" indent="-514350">
              <a:buFont typeface="+mj-lt"/>
              <a:buAutoNum type="arabicPeriod"/>
            </a:pPr>
            <a:r>
              <a:rPr lang="en-US" dirty="0" smtClean="0"/>
              <a:t>Estimate the error of the model (difference between first and second)</a:t>
            </a:r>
          </a:p>
          <a:p>
            <a:pPr marL="971413" lvl="1" indent="-514350">
              <a:buFont typeface="+mj-lt"/>
              <a:buAutoNum type="arabicPeriod"/>
            </a:pPr>
            <a:r>
              <a:rPr lang="en-US" dirty="0" smtClean="0"/>
              <a:t>Iterate steps 1-4 until performance reaches a threshold</a:t>
            </a:r>
            <a:br>
              <a:rPr lang="en-US" dirty="0" smtClean="0"/>
            </a:br>
            <a:r>
              <a:rPr lang="en-US" dirty="0" smtClean="0"/>
              <a:t>or number of iterations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12</a:t>
            </a:fld>
            <a:endParaRPr lang="bg-B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4335" y="686146"/>
            <a:ext cx="2973759" cy="1665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767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Lab: RANSAC on the Housing Dataset</a:t>
            </a:r>
            <a:endParaRPr lang="bg-BG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211" y="660863"/>
            <a:ext cx="11720941" cy="586942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Usage: similar to the linear regression model</a:t>
            </a:r>
          </a:p>
          <a:p>
            <a:endParaRPr lang="en-US" sz="2800" dirty="0"/>
          </a:p>
          <a:p>
            <a:endParaRPr lang="en-US" sz="2800" dirty="0" smtClean="0"/>
          </a:p>
          <a:p>
            <a:r>
              <a:rPr lang="en-US" sz="2800" dirty="0" smtClean="0"/>
              <a:t>We can also provide parameters, e.g. min number of </a:t>
            </a:r>
            <a:br>
              <a:rPr lang="en-US" sz="2800" dirty="0" smtClean="0"/>
            </a:br>
            <a:r>
              <a:rPr lang="en-US" sz="2800" dirty="0" smtClean="0"/>
              <a:t>random samples, max iterations, threshold (to include</a:t>
            </a:r>
            <a:br>
              <a:rPr lang="en-US" sz="2800" dirty="0" smtClean="0"/>
            </a:br>
            <a:r>
              <a:rPr lang="en-US" sz="2800" dirty="0" smtClean="0"/>
              <a:t>data points)</a:t>
            </a:r>
          </a:p>
          <a:p>
            <a:pPr lvl="1"/>
            <a:r>
              <a:rPr lang="en-US" sz="2400" dirty="0" smtClean="0"/>
              <a:t>We can also provide the type of model we want to perform </a:t>
            </a:r>
            <a:br>
              <a:rPr lang="en-US" sz="2400" dirty="0" smtClean="0"/>
            </a:br>
            <a:r>
              <a:rPr lang="en-US" sz="2400" dirty="0" smtClean="0"/>
              <a:t>RANSAC on</a:t>
            </a:r>
          </a:p>
          <a:p>
            <a:pPr lvl="2"/>
            <a:r>
              <a:rPr lang="en-US" sz="2000" dirty="0"/>
              <a:t>L</a:t>
            </a:r>
            <a:r>
              <a:rPr lang="en-US" sz="2000" dirty="0" smtClean="0"/>
              <a:t>inear regression by default but we may use other regression models</a:t>
            </a:r>
          </a:p>
          <a:p>
            <a:pPr lvl="3"/>
            <a:endParaRPr lang="en-US" sz="1600" dirty="0"/>
          </a:p>
          <a:p>
            <a:pPr lvl="3"/>
            <a:endParaRPr lang="en-US" sz="1600" dirty="0" smtClean="0"/>
          </a:p>
          <a:p>
            <a:r>
              <a:rPr lang="en-US" sz="2800" dirty="0" smtClean="0"/>
              <a:t>View inliers and outliers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13</a:t>
            </a:fld>
            <a:endParaRPr lang="bg-BG"/>
          </a:p>
        </p:txBody>
      </p:sp>
      <p:sp>
        <p:nvSpPr>
          <p:cNvPr id="11" name="TextBox 10"/>
          <p:cNvSpPr txBox="1"/>
          <p:nvPr/>
        </p:nvSpPr>
        <p:spPr>
          <a:xfrm>
            <a:off x="564727" y="1076816"/>
            <a:ext cx="8945031" cy="1077218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4D4D4D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sz="1600" dirty="0">
                <a:solidFill>
                  <a:srgbClr val="0000FF"/>
                </a:solidFill>
              </a:rPr>
              <a:t>from</a:t>
            </a:r>
            <a:r>
              <a:rPr lang="en-US" sz="1600" dirty="0">
                <a:solidFill>
                  <a:srgbClr val="000000"/>
                </a:solidFill>
              </a:rPr>
              <a:t> sklearn.linear_model </a:t>
            </a:r>
            <a:r>
              <a:rPr lang="en-US" sz="1600" dirty="0">
                <a:solidFill>
                  <a:srgbClr val="0000FF"/>
                </a:solidFill>
              </a:rPr>
              <a:t>import</a:t>
            </a:r>
            <a:r>
              <a:rPr lang="en-US" sz="1600" dirty="0">
                <a:solidFill>
                  <a:srgbClr val="000000"/>
                </a:solidFill>
              </a:rPr>
              <a:t> RANSACRegressor</a:t>
            </a:r>
          </a:p>
          <a:p>
            <a:r>
              <a:rPr lang="en-US" sz="1600" dirty="0">
                <a:solidFill>
                  <a:srgbClr val="000000"/>
                </a:solidFill>
              </a:rPr>
              <a:t>ransac = RANSACRegressor()</a:t>
            </a:r>
          </a:p>
          <a:p>
            <a:r>
              <a:rPr lang="en-US" sz="1600" dirty="0">
                <a:solidFill>
                  <a:srgbClr val="000000"/>
                </a:solidFill>
              </a:rPr>
              <a:t>ransac.fit(housing.drop(</a:t>
            </a:r>
            <a:r>
              <a:rPr lang="en-US" sz="1600" dirty="0">
                <a:solidFill>
                  <a:srgbClr val="A31515"/>
                </a:solidFill>
              </a:rPr>
              <a:t>"price"</a:t>
            </a:r>
            <a:r>
              <a:rPr lang="en-US" sz="1600" dirty="0">
                <a:solidFill>
                  <a:srgbClr val="000000"/>
                </a:solidFill>
              </a:rPr>
              <a:t>, axis = </a:t>
            </a:r>
            <a:r>
              <a:rPr lang="en-US" sz="1600" dirty="0">
                <a:solidFill>
                  <a:srgbClr val="09885A"/>
                </a:solidFill>
              </a:rPr>
              <a:t>1</a:t>
            </a:r>
            <a:r>
              <a:rPr lang="en-US" sz="1600" dirty="0">
                <a:solidFill>
                  <a:srgbClr val="000000"/>
                </a:solidFill>
              </a:rPr>
              <a:t>), housing.price)</a:t>
            </a:r>
          </a:p>
          <a:p>
            <a:r>
              <a:rPr lang="en-US" sz="1600" dirty="0">
                <a:solidFill>
                  <a:srgbClr val="0000FF"/>
                </a:solidFill>
              </a:rPr>
              <a:t>print</a:t>
            </a:r>
            <a:r>
              <a:rPr lang="en-US" sz="1600" dirty="0">
                <a:solidFill>
                  <a:srgbClr val="000000"/>
                </a:solidFill>
              </a:rPr>
              <a:t>(</a:t>
            </a:r>
            <a:r>
              <a:rPr lang="en-US" sz="1600" dirty="0" err="1">
                <a:solidFill>
                  <a:srgbClr val="000000"/>
                </a:solidFill>
              </a:rPr>
              <a:t>ransac.estimator_.coef</a:t>
            </a:r>
            <a:r>
              <a:rPr lang="en-US" sz="1600" dirty="0">
                <a:solidFill>
                  <a:srgbClr val="000000"/>
                </a:solidFill>
              </a:rPr>
              <a:t>_, </a:t>
            </a:r>
            <a:r>
              <a:rPr lang="en-US" sz="1600" dirty="0" err="1">
                <a:solidFill>
                  <a:srgbClr val="000000"/>
                </a:solidFill>
              </a:rPr>
              <a:t>ransac.estimator_.intercept</a:t>
            </a:r>
            <a:r>
              <a:rPr lang="en-US" sz="1600" dirty="0">
                <a:solidFill>
                  <a:srgbClr val="000000"/>
                </a:solidFill>
              </a:rPr>
              <a:t>_)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445879" y="4458390"/>
            <a:ext cx="8063880" cy="584775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4D4D4D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sz="1600" dirty="0">
                <a:solidFill>
                  <a:srgbClr val="000000"/>
                </a:solidFill>
              </a:rPr>
              <a:t>ransac = RANSACRegressor(LinearRegression(), min_samples = </a:t>
            </a:r>
            <a:r>
              <a:rPr lang="en-US" sz="1600" dirty="0">
                <a:solidFill>
                  <a:srgbClr val="09885A"/>
                </a:solidFill>
              </a:rPr>
              <a:t>50</a:t>
            </a:r>
            <a:r>
              <a:rPr lang="en-US" sz="1600" dirty="0">
                <a:solidFill>
                  <a:srgbClr val="000000"/>
                </a:solidFill>
              </a:rPr>
              <a:t>,</a:t>
            </a:r>
            <a:br>
              <a:rPr lang="en-US" sz="1600" dirty="0">
                <a:solidFill>
                  <a:srgbClr val="000000"/>
                </a:solidFill>
              </a:rPr>
            </a:br>
            <a:r>
              <a:rPr lang="en-US" sz="1600" dirty="0">
                <a:solidFill>
                  <a:srgbClr val="000000"/>
                </a:solidFill>
              </a:rPr>
              <a:t> max_trials = </a:t>
            </a:r>
            <a:r>
              <a:rPr lang="en-US" sz="1600" dirty="0">
                <a:solidFill>
                  <a:srgbClr val="09885A"/>
                </a:solidFill>
              </a:rPr>
              <a:t>100</a:t>
            </a:r>
            <a:r>
              <a:rPr lang="en-US" sz="1600" dirty="0">
                <a:solidFill>
                  <a:srgbClr val="000000"/>
                </a:solidFill>
              </a:rPr>
              <a:t>, residual_threshold = </a:t>
            </a:r>
            <a:r>
              <a:rPr lang="en-US" sz="1600" dirty="0">
                <a:solidFill>
                  <a:srgbClr val="09885A"/>
                </a:solidFill>
              </a:rPr>
              <a:t>5.0</a:t>
            </a:r>
            <a:r>
              <a:rPr lang="en-US" sz="1600" dirty="0" smtClean="0">
                <a:solidFill>
                  <a:srgbClr val="000000"/>
                </a:solidFill>
              </a:rPr>
              <a:t>)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31231" y="5582792"/>
            <a:ext cx="8878527" cy="1077218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4D4D4D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sz="1600" dirty="0">
                <a:solidFill>
                  <a:srgbClr val="000000"/>
                </a:solidFill>
              </a:rPr>
              <a:t>inliers = housing[ransac.inlier_mask_]</a:t>
            </a:r>
          </a:p>
          <a:p>
            <a:r>
              <a:rPr lang="en-US" sz="1600" dirty="0">
                <a:solidFill>
                  <a:srgbClr val="000000"/>
                </a:solidFill>
              </a:rPr>
              <a:t>outliers = housing</a:t>
            </a:r>
            <a:r>
              <a:rPr lang="en-US" sz="1600" dirty="0">
                <a:solidFill>
                  <a:srgbClr val="000000"/>
                </a:solidFill>
              </a:rPr>
              <a:t>[~</a:t>
            </a:r>
            <a:r>
              <a:rPr lang="en-US" sz="1600" dirty="0" err="1">
                <a:solidFill>
                  <a:srgbClr val="000000"/>
                </a:solidFill>
              </a:rPr>
              <a:t>ransac.inlier_mask</a:t>
            </a:r>
            <a:r>
              <a:rPr lang="en-US" sz="1600" dirty="0" smtClean="0">
                <a:solidFill>
                  <a:srgbClr val="000000"/>
                </a:solidFill>
              </a:rPr>
              <a:t>_]</a:t>
            </a:r>
          </a:p>
          <a:p>
            <a:r>
              <a:rPr lang="en-US" sz="1600" dirty="0" err="1" smtClean="0">
                <a:solidFill>
                  <a:srgbClr val="000000"/>
                </a:solidFill>
              </a:rPr>
              <a:t>plt.scatter</a:t>
            </a:r>
            <a:r>
              <a:rPr lang="en-US" sz="1600" dirty="0" smtClean="0">
                <a:solidFill>
                  <a:srgbClr val="000000"/>
                </a:solidFill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</a:rPr>
              <a:t>inliers.rooms</a:t>
            </a:r>
            <a:r>
              <a:rPr lang="en-US" sz="1600" dirty="0">
                <a:solidFill>
                  <a:srgbClr val="000000"/>
                </a:solidFill>
              </a:rPr>
              <a:t>, </a:t>
            </a:r>
            <a:r>
              <a:rPr lang="en-US" sz="1600" dirty="0" err="1">
                <a:solidFill>
                  <a:srgbClr val="000000"/>
                </a:solidFill>
              </a:rPr>
              <a:t>inliers.price</a:t>
            </a:r>
            <a:r>
              <a:rPr lang="en-US" sz="1600" dirty="0">
                <a:solidFill>
                  <a:srgbClr val="000000"/>
                </a:solidFill>
              </a:rPr>
              <a:t>)</a:t>
            </a:r>
          </a:p>
          <a:p>
            <a:r>
              <a:rPr lang="en-US" sz="1600" dirty="0" err="1">
                <a:solidFill>
                  <a:srgbClr val="000000"/>
                </a:solidFill>
              </a:rPr>
              <a:t>plt.scatter</a:t>
            </a:r>
            <a:r>
              <a:rPr lang="en-US" sz="1600" dirty="0">
                <a:solidFill>
                  <a:srgbClr val="000000"/>
                </a:solidFill>
              </a:rPr>
              <a:t>(</a:t>
            </a:r>
            <a:r>
              <a:rPr lang="en-US" sz="1600" dirty="0" err="1">
                <a:solidFill>
                  <a:srgbClr val="000000"/>
                </a:solidFill>
              </a:rPr>
              <a:t>outliers.rooms</a:t>
            </a:r>
            <a:r>
              <a:rPr lang="en-US" sz="1600" dirty="0">
                <a:solidFill>
                  <a:srgbClr val="000000"/>
                </a:solidFill>
              </a:rPr>
              <a:t>, </a:t>
            </a:r>
            <a:r>
              <a:rPr lang="en-US" sz="1600" dirty="0" err="1">
                <a:solidFill>
                  <a:srgbClr val="000000"/>
                </a:solidFill>
              </a:rPr>
              <a:t>outliers.price</a:t>
            </a:r>
            <a:r>
              <a:rPr lang="en-US" sz="1600" dirty="0" smtClean="0">
                <a:solidFill>
                  <a:srgbClr val="000000"/>
                </a:solidFill>
              </a:rPr>
              <a:t>)</a:t>
            </a:r>
            <a:endParaRPr 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6042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Polynomial Regression</a:t>
            </a:r>
            <a:endParaRPr lang="bg-BG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Extension of the linear regression algorithm</a:t>
                </a:r>
              </a:p>
              <a:p>
                <a:pPr lvl="1"/>
                <a:r>
                  <a:rPr lang="en-US" dirty="0" smtClean="0"/>
                  <a:t>We can use the linear regression algorithm to perform </a:t>
                </a:r>
                <a:br>
                  <a:rPr lang="en-US" dirty="0" smtClean="0"/>
                </a:br>
                <a:r>
                  <a:rPr lang="en-US" dirty="0" smtClean="0"/>
                  <a:t>polynomial regression (e.g. fitting a quadratic curve)</a:t>
                </a:r>
              </a:p>
              <a:p>
                <a:pPr lvl="2"/>
                <a:r>
                  <a:rPr lang="en-US" dirty="0" smtClean="0">
                    <a:solidFill>
                      <a:srgbClr val="2196F3"/>
                    </a:solidFill>
                  </a:rPr>
                  <a:t>Just precompute the columns</a:t>
                </a:r>
              </a:p>
              <a:p>
                <a:pPr lvl="2"/>
                <a:r>
                  <a:rPr lang="en-US" dirty="0" smtClean="0"/>
                  <a:t>Example: if we have columns </a:t>
                </a:r>
                <a:r>
                  <a:rPr lang="en-US" i="0" dirty="0" smtClean="0">
                    <a:latin typeface="Consolas" panose="020B0609020204030204" pitchFamily="49" charset="0"/>
                  </a:rPr>
                  <a:t>x</a:t>
                </a:r>
                <a:r>
                  <a:rPr lang="en-US" dirty="0" smtClean="0"/>
                  <a:t>, </a:t>
                </a:r>
                <a:r>
                  <a:rPr lang="en-US" i="0" dirty="0" smtClean="0">
                    <a:latin typeface="Consolas" panose="020B0609020204030204" pitchFamily="49" charset="0"/>
                  </a:rPr>
                  <a:t>y</a:t>
                </a:r>
                <a:r>
                  <a:rPr lang="en-US" dirty="0" smtClean="0"/>
                  <a:t> and </a:t>
                </a:r>
                <a:r>
                  <a:rPr lang="en-US" i="0" dirty="0" smtClean="0">
                    <a:latin typeface="Consolas" panose="020B0609020204030204" pitchFamily="49" charset="0"/>
                  </a:rPr>
                  <a:t>z</a:t>
                </a:r>
                <a:r>
                  <a:rPr lang="en-US" dirty="0" smtClean="0"/>
                  <a:t>, compute </a:t>
                </a:r>
                <a:r>
                  <a:rPr lang="en-US" i="0" dirty="0" smtClean="0">
                    <a:latin typeface="Consolas" panose="020B0609020204030204" pitchFamily="49" charset="0"/>
                  </a:rPr>
                  <a:t>x * z, y * z, x * z</a:t>
                </a:r>
                <a:r>
                  <a:rPr lang="en-US" i="0" dirty="0" smtClean="0">
                    <a:latin typeface="+mj-lt"/>
                  </a:rPr>
                  <a:t> 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and perform linear regression on these 6 features</a:t>
                </a:r>
              </a:p>
              <a:p>
                <a:pPr lvl="2"/>
                <a:r>
                  <a:rPr lang="en-US" dirty="0" smtClean="0"/>
                  <a:t>Example 2: polynomial terms: multiply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 by itself: </a:t>
                </a:r>
                <a:r>
                  <a:rPr lang="en-US" dirty="0" smtClean="0">
                    <a:latin typeface="Consolas" panose="020B0609020204030204" pitchFamily="49" charset="0"/>
                  </a:rPr>
                  <a:t>x * x</a:t>
                </a:r>
                <a:r>
                  <a:rPr lang="en-US" dirty="0" smtClean="0"/>
                  <a:t>, </a:t>
                </a:r>
                <a:r>
                  <a:rPr lang="en-US" dirty="0" smtClean="0">
                    <a:latin typeface="Consolas" panose="020B0609020204030204" pitchFamily="49" charset="0"/>
                  </a:rPr>
                  <a:t>x * x * x</a:t>
                </a:r>
                <a:r>
                  <a:rPr lang="en-US" dirty="0" smtClean="0"/>
                  <a:t>, etc.</a:t>
                </a:r>
              </a:p>
              <a:p>
                <a:r>
                  <a:rPr lang="en-US" dirty="0" smtClean="0"/>
                  <a:t>This can be achieved easily with </a:t>
                </a:r>
                <a:r>
                  <a:rPr lang="en-US" dirty="0" smtClean="0">
                    <a:latin typeface="Consolas" panose="020B0609020204030204" pitchFamily="49" charset="0"/>
                  </a:rPr>
                  <a:t>scikit-learn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92" t="-21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14</a:t>
            </a:fld>
            <a:endParaRPr lang="bg-BG"/>
          </a:p>
        </p:txBody>
      </p:sp>
      <p:sp>
        <p:nvSpPr>
          <p:cNvPr id="6" name="TextBox 5"/>
          <p:cNvSpPr txBox="1"/>
          <p:nvPr/>
        </p:nvSpPr>
        <p:spPr>
          <a:xfrm>
            <a:off x="589668" y="4053250"/>
            <a:ext cx="9360667" cy="2585323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4D4D4D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rgbClr val="0000FF"/>
                </a:solidFill>
              </a:rPr>
              <a:t>from</a:t>
            </a:r>
            <a:r>
              <a:rPr lang="en-US" dirty="0">
                <a:solidFill>
                  <a:srgbClr val="000000"/>
                </a:solidFill>
              </a:rPr>
              <a:t> sklearn.preprocessing </a:t>
            </a:r>
            <a:r>
              <a:rPr lang="en-US" dirty="0">
                <a:solidFill>
                  <a:srgbClr val="0000FF"/>
                </a:solidFill>
              </a:rPr>
              <a:t>import</a:t>
            </a:r>
            <a:r>
              <a:rPr lang="en-US" dirty="0">
                <a:solidFill>
                  <a:srgbClr val="000000"/>
                </a:solidFill>
              </a:rPr>
              <a:t> PolynomialFeatures</a:t>
            </a:r>
          </a:p>
          <a:p>
            <a:r>
              <a:rPr lang="en-US" dirty="0">
                <a:solidFill>
                  <a:srgbClr val="000000"/>
                </a:solidFill>
              </a:rPr>
              <a:t/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x = np.arange(</a:t>
            </a:r>
            <a:r>
              <a:rPr lang="en-US" dirty="0">
                <a:solidFill>
                  <a:srgbClr val="09885A"/>
                </a:solidFill>
              </a:rPr>
              <a:t>6</a:t>
            </a:r>
            <a:r>
              <a:rPr lang="en-US" dirty="0">
                <a:solidFill>
                  <a:srgbClr val="000000"/>
                </a:solidFill>
              </a:rPr>
              <a:t>).reshape(</a:t>
            </a:r>
            <a:r>
              <a:rPr lang="en-US" dirty="0">
                <a:solidFill>
                  <a:srgbClr val="09885A"/>
                </a:solidFill>
              </a:rPr>
              <a:t>3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09885A"/>
                </a:solidFill>
              </a:rPr>
              <a:t>2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</a:rPr>
              <a:t>poly = PolynomialFeatures(</a:t>
            </a:r>
            <a:r>
              <a:rPr lang="en-US" dirty="0">
                <a:solidFill>
                  <a:srgbClr val="09885A"/>
                </a:solidFill>
              </a:rPr>
              <a:t>2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</a:rPr>
              <a:t>x_transformed = poly.fit_transform(x)</a:t>
            </a:r>
          </a:p>
          <a:p>
            <a:r>
              <a:rPr lang="en-US" dirty="0">
                <a:solidFill>
                  <a:srgbClr val="0000FF"/>
                </a:solidFill>
              </a:rPr>
              <a:t>print</a:t>
            </a:r>
            <a:r>
              <a:rPr lang="en-US" dirty="0">
                <a:solidFill>
                  <a:srgbClr val="000000"/>
                </a:solidFill>
              </a:rPr>
              <a:t>(poly.get_feature_names())</a:t>
            </a:r>
          </a:p>
          <a:p>
            <a:r>
              <a:rPr lang="en-US" dirty="0">
                <a:solidFill>
                  <a:srgbClr val="0000FF"/>
                </a:solidFill>
              </a:rPr>
              <a:t>print</a:t>
            </a:r>
            <a:r>
              <a:rPr lang="en-US" dirty="0">
                <a:solidFill>
                  <a:srgbClr val="000000"/>
                </a:solidFill>
              </a:rPr>
              <a:t>(poly.n_input_features_)</a:t>
            </a:r>
          </a:p>
          <a:p>
            <a:r>
              <a:rPr lang="en-US" dirty="0">
                <a:solidFill>
                  <a:srgbClr val="0000FF"/>
                </a:solidFill>
              </a:rPr>
              <a:t>print</a:t>
            </a:r>
            <a:r>
              <a:rPr lang="en-US" dirty="0">
                <a:solidFill>
                  <a:srgbClr val="000000"/>
                </a:solidFill>
              </a:rPr>
              <a:t>(poly.n_output_features</a:t>
            </a:r>
            <a:r>
              <a:rPr lang="en-US" dirty="0" smtClean="0">
                <a:solidFill>
                  <a:srgbClr val="000000"/>
                </a:solidFill>
              </a:rPr>
              <a:t>_)</a:t>
            </a:r>
          </a:p>
          <a:p>
            <a:r>
              <a:rPr lang="en-US" dirty="0">
                <a:solidFill>
                  <a:srgbClr val="008000"/>
                </a:solidFill>
              </a:rPr>
              <a:t># </a:t>
            </a:r>
            <a:r>
              <a:rPr lang="en-US" dirty="0" smtClean="0">
                <a:solidFill>
                  <a:srgbClr val="008000"/>
                </a:solidFill>
              </a:rPr>
              <a:t>Now </a:t>
            </a:r>
            <a:r>
              <a:rPr lang="en-US" dirty="0">
                <a:solidFill>
                  <a:srgbClr val="008000"/>
                </a:solidFill>
              </a:rPr>
              <a:t>we can perform linear regression with x_transformed as the </a:t>
            </a:r>
            <a:r>
              <a:rPr lang="en-US" dirty="0" smtClean="0">
                <a:solidFill>
                  <a:srgbClr val="008000"/>
                </a:solidFill>
              </a:rPr>
              <a:t>input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6259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Mistakes</a:t>
            </a:r>
            <a:endParaRPr lang="bg-BG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There are two main types of errors</a:t>
            </a:r>
            <a:br>
              <a:rPr lang="en-US" dirty="0" smtClean="0"/>
            </a:br>
            <a:r>
              <a:rPr lang="en-US" dirty="0" smtClean="0"/>
              <a:t>we can make while trying</a:t>
            </a:r>
            <a:br>
              <a:rPr lang="en-US" dirty="0" smtClean="0"/>
            </a:br>
            <a:r>
              <a:rPr lang="en-US" dirty="0" smtClean="0"/>
              <a:t>regression models</a:t>
            </a:r>
          </a:p>
          <a:p>
            <a:pPr lvl="1"/>
            <a:r>
              <a:rPr lang="en-US" dirty="0" smtClean="0"/>
              <a:t>Use a </a:t>
            </a:r>
            <a:r>
              <a:rPr lang="en-US" b="1" dirty="0" smtClean="0"/>
              <a:t>wrong model</a:t>
            </a:r>
          </a:p>
          <a:p>
            <a:pPr lvl="2"/>
            <a:r>
              <a:rPr lang="en-US" dirty="0" smtClean="0"/>
              <a:t>Anscombe's quartet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b="1" dirty="0" smtClean="0"/>
              <a:t>Extrapolate</a:t>
            </a:r>
            <a:r>
              <a:rPr lang="en-US" dirty="0" smtClean="0"/>
              <a:t> without knowing</a:t>
            </a:r>
            <a:br>
              <a:rPr lang="en-US" dirty="0" smtClean="0"/>
            </a:br>
            <a:r>
              <a:rPr lang="en-US" dirty="0" smtClean="0"/>
              <a:t>(especially if we have interacting</a:t>
            </a:r>
            <a:br>
              <a:rPr lang="en-US" dirty="0" smtClean="0"/>
            </a:br>
            <a:r>
              <a:rPr lang="en-US" dirty="0" smtClean="0"/>
              <a:t>features)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15</a:t>
            </a:fld>
            <a:endParaRPr lang="bg-B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9467" y="647037"/>
            <a:ext cx="4131418" cy="300378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8033" y="3650821"/>
            <a:ext cx="4715733" cy="3017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092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a regression model to classify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80972" y="6485729"/>
            <a:ext cx="609441" cy="365030"/>
          </a:xfrm>
        </p:spPr>
        <p:txBody>
          <a:bodyPr/>
          <a:lstStyle/>
          <a:p>
            <a:fld id="{F62E2DA1-433A-4C79-9CB7-38CF6DDB953D}" type="slidenum">
              <a:rPr lang="bg-BG" smtClean="0"/>
              <a:t>16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19928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  <a:endParaRPr lang="bg-BG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Predict </a:t>
            </a:r>
            <a:r>
              <a:rPr lang="en-US" b="1" dirty="0" smtClean="0"/>
              <a:t>one of several known classes</a:t>
            </a:r>
          </a:p>
          <a:p>
            <a:pPr lvl="1"/>
            <a:r>
              <a:rPr lang="en-US" dirty="0" smtClean="0"/>
              <a:t>Based on the input parameters</a:t>
            </a:r>
          </a:p>
          <a:p>
            <a:pPr lvl="1"/>
            <a:r>
              <a:rPr lang="en-US" dirty="0" smtClean="0"/>
              <a:t>Example: classify whether a picture is of a cat or a dog</a:t>
            </a:r>
          </a:p>
          <a:p>
            <a:r>
              <a:rPr lang="en-US" dirty="0" smtClean="0">
                <a:solidFill>
                  <a:srgbClr val="2196F3"/>
                </a:solidFill>
              </a:rPr>
              <a:t>Regression and classification make up most of the </a:t>
            </a:r>
            <a:br>
              <a:rPr lang="en-US" dirty="0" smtClean="0">
                <a:solidFill>
                  <a:srgbClr val="2196F3"/>
                </a:solidFill>
              </a:rPr>
            </a:br>
            <a:r>
              <a:rPr lang="en-US" dirty="0" smtClean="0">
                <a:solidFill>
                  <a:srgbClr val="2196F3"/>
                </a:solidFill>
              </a:rPr>
              <a:t>machine learning problems</a:t>
            </a:r>
          </a:p>
          <a:p>
            <a:r>
              <a:rPr lang="en-US" dirty="0" smtClean="0"/>
              <a:t>Choosing an algorithm</a:t>
            </a:r>
          </a:p>
          <a:p>
            <a:pPr lvl="1"/>
            <a:r>
              <a:rPr lang="en-US" dirty="0" smtClean="0"/>
              <a:t>"No free lunch": </a:t>
            </a:r>
            <a:r>
              <a:rPr lang="en-US" b="1" dirty="0" smtClean="0"/>
              <a:t>no single algorithm </a:t>
            </a:r>
            <a:r>
              <a:rPr lang="en-US" dirty="0" smtClean="0"/>
              <a:t>works best</a:t>
            </a:r>
          </a:p>
          <a:p>
            <a:pPr lvl="1"/>
            <a:r>
              <a:rPr lang="en-US" dirty="0" smtClean="0"/>
              <a:t>It's best to compare some algorithms to select the best for</a:t>
            </a:r>
            <a:br>
              <a:rPr lang="en-US" dirty="0" smtClean="0"/>
            </a:br>
            <a:r>
              <a:rPr lang="en-US" dirty="0" smtClean="0"/>
              <a:t>a particular model</a:t>
            </a:r>
          </a:p>
          <a:p>
            <a:pPr lvl="2"/>
            <a:r>
              <a:rPr lang="en-US" dirty="0" smtClean="0"/>
              <a:t>Also, we might want to tune them first</a:t>
            </a:r>
          </a:p>
          <a:p>
            <a:r>
              <a:rPr lang="en-US" dirty="0" smtClean="0"/>
              <a:t>Reminder: ML process</a:t>
            </a:r>
          </a:p>
          <a:p>
            <a:pPr lvl="1"/>
            <a:r>
              <a:rPr lang="en-US" dirty="0" smtClean="0"/>
              <a:t>Select features, choose a performance metric (cost function), choose</a:t>
            </a:r>
            <a:br>
              <a:rPr lang="en-US" dirty="0" smtClean="0"/>
            </a:br>
            <a:r>
              <a:rPr lang="en-US" dirty="0" smtClean="0"/>
              <a:t>a classifier, evaluate and fine-tune the performance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17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29117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</a:t>
            </a:r>
            <a:endParaRPr lang="bg-BG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Classification algorithm (despite its name)</a:t>
                </a:r>
              </a:p>
              <a:p>
                <a:r>
                  <a:rPr lang="en-US" dirty="0" smtClean="0"/>
                  <a:t>Two classes: negative (0) and positive (1)</a:t>
                </a:r>
              </a:p>
              <a:p>
                <a:pPr lvl="1"/>
                <a:r>
                  <a:rPr lang="en-US" dirty="0" smtClean="0"/>
                  <a:t>Can be extended to more classes</a:t>
                </a:r>
              </a:p>
              <a:p>
                <a:r>
                  <a:rPr lang="en-US" dirty="0" smtClean="0"/>
                  <a:t>How does it work?</a:t>
                </a:r>
              </a:p>
              <a:p>
                <a:pPr lvl="1"/>
                <a:r>
                  <a:rPr lang="en-US" dirty="0" smtClean="0"/>
                  <a:t>Linear regression can give us all kinds of values</a:t>
                </a:r>
              </a:p>
              <a:p>
                <a:pPr lvl="1"/>
                <a:r>
                  <a:rPr lang="en-US" dirty="0" smtClean="0"/>
                  <a:t>We want to constrain them between 0 and 1</a:t>
                </a:r>
              </a:p>
              <a:p>
                <a:pPr lvl="1"/>
                <a:r>
                  <a:rPr lang="en-US" dirty="0" smtClean="0"/>
                  <a:t>Approach</a:t>
                </a:r>
              </a:p>
              <a:p>
                <a:pPr lvl="2"/>
                <a:r>
                  <a:rPr lang="en-US" dirty="0" smtClean="0"/>
                  <a:t>Perform linear regression: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Use the sigmoid function to constrain the output:</a:t>
                </a:r>
                <a:r>
                  <a:rPr lang="en-US" b="0" dirty="0" smtClean="0"/>
                  <a:t/>
                </a:r>
                <a:br>
                  <a:rPr lang="en-US" b="0" dirty="0" smtClean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̃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⃗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acc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den>
                    </m:f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Quantization: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&gt;0.5</m:t>
                    </m:r>
                  </m:oMath>
                </a14:m>
                <a:r>
                  <a:rPr lang="en-US" dirty="0" smtClean="0"/>
                  <a:t> return 1, and 0 otherwise</a:t>
                </a:r>
              </a:p>
              <a:p>
                <a:pPr lvl="3"/>
                <a:r>
                  <a:rPr lang="en-US" dirty="0" smtClean="0"/>
                  <a:t>Remember that we only need to return 0 or 1</a:t>
                </a:r>
              </a:p>
              <a:p>
                <a:pPr lvl="3"/>
                <a:r>
                  <a:rPr lang="en-US" dirty="0" smtClean="0"/>
                  <a:t>We can also use the raw values as probability measures</a:t>
                </a:r>
              </a:p>
              <a:p>
                <a:pPr lvl="2"/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92" t="-21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18</a:t>
            </a:fld>
            <a:endParaRPr lang="bg-BG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7326" y="4553862"/>
            <a:ext cx="3096527" cy="2053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629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Classifying Iris Flowers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19</a:t>
            </a:fld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38712" y="777242"/>
            <a:ext cx="11746978" cy="5943599"/>
          </a:xfrm>
        </p:spPr>
        <p:txBody>
          <a:bodyPr>
            <a:normAutofit/>
          </a:bodyPr>
          <a:lstStyle/>
          <a:p>
            <a:r>
              <a:rPr lang="en-US" dirty="0" smtClean="0"/>
              <a:t>A classic dataset for classification is the Iris dataset</a:t>
            </a:r>
          </a:p>
          <a:p>
            <a:pPr lvl="1"/>
            <a:r>
              <a:rPr lang="en-US" dirty="0" smtClean="0"/>
              <a:t>Located </a:t>
            </a:r>
            <a:r>
              <a:rPr lang="en-US" dirty="0" smtClean="0">
                <a:hlinkClick r:id="rId2"/>
              </a:rPr>
              <a:t>here</a:t>
            </a:r>
            <a:endParaRPr lang="en-US" dirty="0" smtClean="0"/>
          </a:p>
          <a:p>
            <a:pPr lvl="1"/>
            <a:r>
              <a:rPr lang="en-US" b="1" dirty="0" smtClean="0"/>
              <a:t>3 classes</a:t>
            </a:r>
            <a:r>
              <a:rPr lang="en-US" dirty="0" smtClean="0"/>
              <a:t> (setosa, virginica, versicolor)</a:t>
            </a:r>
          </a:p>
          <a:p>
            <a:pPr lvl="1"/>
            <a:r>
              <a:rPr lang="en-US" b="1" dirty="0" smtClean="0"/>
              <a:t>4 attributes</a:t>
            </a:r>
            <a:r>
              <a:rPr lang="en-US" dirty="0" smtClean="0"/>
              <a:t>: petal width </a:t>
            </a:r>
            <a:r>
              <a:rPr lang="en-US" dirty="0"/>
              <a:t>/ height; sepal width / </a:t>
            </a:r>
            <a:r>
              <a:rPr lang="en-US" dirty="0" smtClean="0"/>
              <a:t>height (all in cm)</a:t>
            </a:r>
            <a:endParaRPr lang="en-US" dirty="0"/>
          </a:p>
          <a:p>
            <a:pPr lvl="2"/>
            <a:r>
              <a:rPr lang="en-US" dirty="0" smtClean="0"/>
              <a:t>Some features are highly correlated to the class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xplore and inspect the data before modelling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814155"/>
            <a:ext cx="6220193" cy="18764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3201879"/>
            <a:ext cx="2910498" cy="333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962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4100" y="1709738"/>
            <a:ext cx="9512300" cy="2852737"/>
          </a:xfrm>
        </p:spPr>
        <p:txBody>
          <a:bodyPr/>
          <a:lstStyle/>
          <a:p>
            <a:r>
              <a:rPr lang="en-US" dirty="0" smtClean="0"/>
              <a:t>sli.do</a:t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#MachineLearning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890203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Classifying Iris </a:t>
            </a:r>
            <a:r>
              <a:rPr lang="en-US" dirty="0" smtClean="0"/>
              <a:t>Flowers (2)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20</a:t>
            </a:fld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38712" y="777242"/>
            <a:ext cx="11746978" cy="5943599"/>
          </a:xfrm>
        </p:spPr>
        <p:txBody>
          <a:bodyPr>
            <a:normAutofit/>
          </a:bodyPr>
          <a:lstStyle/>
          <a:p>
            <a:r>
              <a:rPr lang="en-US" dirty="0" smtClean="0"/>
              <a:t>Perform </a:t>
            </a:r>
            <a:r>
              <a:rPr lang="en-US" dirty="0"/>
              <a:t>logistic </a:t>
            </a:r>
            <a:r>
              <a:rPr lang="en-US" dirty="0" smtClean="0"/>
              <a:t>regression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Test (output classes or probabilities)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In the model, there's a "mysterious" parameter </a:t>
            </a:r>
            <a:r>
              <a:rPr lang="en-US" dirty="0" smtClean="0">
                <a:latin typeface="Consolas" panose="020B0609020204030204" pitchFamily="49" charset="0"/>
              </a:rPr>
              <a:t>C</a:t>
            </a:r>
          </a:p>
          <a:p>
            <a:pPr lvl="1"/>
            <a:r>
              <a:rPr lang="en-US" dirty="0" smtClean="0"/>
              <a:t>Regularization: how powerful the data is (more – next time)</a:t>
            </a:r>
          </a:p>
          <a:p>
            <a:pPr lvl="1"/>
            <a:r>
              <a:rPr lang="en-US" dirty="0" smtClean="0"/>
              <a:t>A large number means no regularization</a:t>
            </a:r>
          </a:p>
          <a:p>
            <a:pPr lvl="2"/>
            <a:r>
              <a:rPr lang="en-US" dirty="0" smtClean="0"/>
              <a:t>We just take the data "as-is", with no other constraints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7201" y="1296198"/>
            <a:ext cx="6924502" cy="923330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4D4D4D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rgbClr val="0000FF"/>
                </a:solidFill>
              </a:rPr>
              <a:t>from</a:t>
            </a:r>
            <a:r>
              <a:rPr lang="en-US" dirty="0">
                <a:solidFill>
                  <a:srgbClr val="000000"/>
                </a:solidFill>
              </a:rPr>
              <a:t> sklearn.linear_model </a:t>
            </a:r>
            <a:r>
              <a:rPr lang="en-US" dirty="0">
                <a:solidFill>
                  <a:srgbClr val="0000FF"/>
                </a:solidFill>
              </a:rPr>
              <a:t>import</a:t>
            </a:r>
            <a:r>
              <a:rPr lang="en-US" dirty="0">
                <a:solidFill>
                  <a:srgbClr val="000000"/>
                </a:solidFill>
              </a:rPr>
              <a:t> LogisticRegression</a:t>
            </a:r>
          </a:p>
          <a:p>
            <a:r>
              <a:rPr lang="en-US" dirty="0">
                <a:solidFill>
                  <a:srgbClr val="000000"/>
                </a:solidFill>
              </a:rPr>
              <a:t>model = LogisticRegression(C = </a:t>
            </a:r>
            <a:r>
              <a:rPr lang="en-US" dirty="0" smtClean="0">
                <a:solidFill>
                  <a:srgbClr val="09885A"/>
                </a:solidFill>
              </a:rPr>
              <a:t>1e6</a:t>
            </a:r>
            <a:r>
              <a:rPr lang="en-US" dirty="0" smtClean="0">
                <a:solidFill>
                  <a:srgbClr val="000000"/>
                </a:solidFill>
              </a:rPr>
              <a:t>)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model.fit(iris_train_data, iris_train_labels</a:t>
            </a:r>
            <a:r>
              <a:rPr lang="en-US" dirty="0" smtClean="0">
                <a:solidFill>
                  <a:srgbClr val="000000"/>
                </a:solidFill>
              </a:rPr>
              <a:t>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1" y="3066524"/>
            <a:ext cx="6924502" cy="646331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4D4D4D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rgbClr val="0000FF"/>
                </a:solidFill>
              </a:rPr>
              <a:t>print</a:t>
            </a:r>
            <a:r>
              <a:rPr lang="en-US" dirty="0">
                <a:solidFill>
                  <a:srgbClr val="000000"/>
                </a:solidFill>
              </a:rPr>
              <a:t>(model.predict(iris_test))</a:t>
            </a:r>
          </a:p>
          <a:p>
            <a:r>
              <a:rPr lang="en-US" dirty="0">
                <a:solidFill>
                  <a:srgbClr val="0000FF"/>
                </a:solidFill>
              </a:rPr>
              <a:t>print</a:t>
            </a:r>
            <a:r>
              <a:rPr lang="en-US" dirty="0">
                <a:solidFill>
                  <a:srgbClr val="000000"/>
                </a:solidFill>
              </a:rPr>
              <a:t>(model.predict_proba(iris_test</a:t>
            </a:r>
            <a:r>
              <a:rPr lang="en-US" dirty="0" smtClean="0">
                <a:solidFill>
                  <a:srgbClr val="000000"/>
                </a:solidFill>
              </a:rPr>
              <a:t>))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529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Many Classes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21</a:t>
            </a:fld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38712" y="777242"/>
            <a:ext cx="11746978" cy="5943599"/>
          </a:xfrm>
        </p:spPr>
        <p:txBody>
          <a:bodyPr>
            <a:normAutofit/>
          </a:bodyPr>
          <a:lstStyle/>
          <a:p>
            <a:r>
              <a:rPr lang="en-US" dirty="0" smtClean="0"/>
              <a:t>Two main approaches</a:t>
            </a:r>
          </a:p>
          <a:p>
            <a:pPr lvl="1"/>
            <a:r>
              <a:rPr lang="en-US" dirty="0" smtClean="0"/>
              <a:t>One-vs-all: several predictors</a:t>
            </a:r>
          </a:p>
          <a:p>
            <a:pPr lvl="2"/>
            <a:r>
              <a:rPr lang="en-US" dirty="0" smtClean="0"/>
              <a:t>One predictor for each class vs. the others</a:t>
            </a:r>
          </a:p>
          <a:p>
            <a:pPr lvl="1"/>
            <a:r>
              <a:rPr lang="en-US" dirty="0" smtClean="0"/>
              <a:t>Overall: calculate probabilities of each class</a:t>
            </a:r>
          </a:p>
          <a:p>
            <a:r>
              <a:rPr lang="en-US" dirty="0">
                <a:latin typeface="Consolas" panose="020B0609020204030204" pitchFamily="49" charset="0"/>
              </a:rPr>
              <a:t>s</a:t>
            </a:r>
            <a:r>
              <a:rPr lang="en-US" dirty="0" smtClean="0">
                <a:latin typeface="Consolas" panose="020B0609020204030204" pitchFamily="49" charset="0"/>
              </a:rPr>
              <a:t>cikit-learn</a:t>
            </a:r>
            <a:r>
              <a:rPr lang="en-US" dirty="0" smtClean="0"/>
              <a:t> takes care of multiple classes </a:t>
            </a:r>
            <a:br>
              <a:rPr lang="en-US" dirty="0" smtClean="0"/>
            </a:br>
            <a:r>
              <a:rPr lang="en-US" dirty="0" smtClean="0"/>
              <a:t>(multinomial logistic regression) by default</a:t>
            </a:r>
          </a:p>
          <a:p>
            <a:pPr lvl="1"/>
            <a:r>
              <a:rPr lang="en-US" dirty="0" smtClean="0"/>
              <a:t>We don't even need to transform the labels</a:t>
            </a:r>
          </a:p>
          <a:p>
            <a:pPr lvl="1"/>
            <a:r>
              <a:rPr lang="en-US" dirty="0" smtClean="0"/>
              <a:t>This applies to all algorithms in the library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204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Machine learning basics</a:t>
            </a:r>
          </a:p>
          <a:p>
            <a:pPr lvl="1"/>
            <a:r>
              <a:rPr lang="en-US" dirty="0"/>
              <a:t>Objective function, cost function, optimization</a:t>
            </a:r>
          </a:p>
          <a:p>
            <a:r>
              <a:rPr lang="en-US" dirty="0"/>
              <a:t>Linear regression</a:t>
            </a:r>
          </a:p>
          <a:p>
            <a:pPr lvl="1"/>
            <a:r>
              <a:rPr lang="en-US" dirty="0"/>
              <a:t>Problem description, motivation</a:t>
            </a:r>
          </a:p>
          <a:p>
            <a:pPr lvl="1"/>
            <a:r>
              <a:rPr lang="en-US" dirty="0"/>
              <a:t>Algorithm</a:t>
            </a:r>
          </a:p>
          <a:p>
            <a:pPr lvl="1"/>
            <a:r>
              <a:rPr lang="en-US" dirty="0"/>
              <a:t>Usage</a:t>
            </a:r>
          </a:p>
          <a:p>
            <a:r>
              <a:rPr lang="en-US" dirty="0"/>
              <a:t>RANSAC</a:t>
            </a:r>
          </a:p>
          <a:p>
            <a:r>
              <a:rPr lang="en-US" dirty="0"/>
              <a:t>Extensions: polynomial regression</a:t>
            </a:r>
          </a:p>
          <a:p>
            <a:r>
              <a:rPr lang="en-US" dirty="0"/>
              <a:t>Logistic regression</a:t>
            </a:r>
          </a:p>
          <a:p>
            <a:pPr lvl="1"/>
            <a:r>
              <a:rPr lang="en-US" dirty="0"/>
              <a:t>Problem description</a:t>
            </a:r>
          </a:p>
          <a:p>
            <a:pPr lvl="1"/>
            <a:r>
              <a:rPr lang="en-US" dirty="0"/>
              <a:t>Algorithm</a:t>
            </a:r>
          </a:p>
          <a:p>
            <a:pPr lvl="1"/>
            <a:r>
              <a:rPr lang="en-US" dirty="0"/>
              <a:t>Usage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22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9343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9962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Machine learning basics</a:t>
            </a:r>
          </a:p>
          <a:p>
            <a:pPr lvl="1"/>
            <a:r>
              <a:rPr lang="en-US" dirty="0" smtClean="0"/>
              <a:t>Objective function, cost function, optimization</a:t>
            </a:r>
          </a:p>
          <a:p>
            <a:r>
              <a:rPr lang="en-US" dirty="0" smtClean="0"/>
              <a:t>Linear regression</a:t>
            </a:r>
          </a:p>
          <a:p>
            <a:pPr lvl="1"/>
            <a:r>
              <a:rPr lang="en-US" dirty="0" smtClean="0"/>
              <a:t>Problem description, motivation</a:t>
            </a:r>
          </a:p>
          <a:p>
            <a:pPr lvl="1"/>
            <a:r>
              <a:rPr lang="en-US" dirty="0" smtClean="0"/>
              <a:t>Algorithm</a:t>
            </a:r>
          </a:p>
          <a:p>
            <a:pPr lvl="1"/>
            <a:r>
              <a:rPr lang="en-US" dirty="0" smtClean="0"/>
              <a:t>Usage</a:t>
            </a:r>
          </a:p>
          <a:p>
            <a:r>
              <a:rPr lang="en-US" dirty="0" smtClean="0"/>
              <a:t>RANSAC</a:t>
            </a:r>
          </a:p>
          <a:p>
            <a:r>
              <a:rPr lang="en-US" dirty="0" smtClean="0"/>
              <a:t>Extensions: polynomial regression</a:t>
            </a:r>
          </a:p>
          <a:p>
            <a:r>
              <a:rPr lang="en-US" dirty="0" smtClean="0"/>
              <a:t>Logistic regression</a:t>
            </a:r>
          </a:p>
          <a:p>
            <a:pPr lvl="1"/>
            <a:r>
              <a:rPr lang="en-US" dirty="0" smtClean="0"/>
              <a:t>Problem description</a:t>
            </a:r>
          </a:p>
          <a:p>
            <a:pPr lvl="1"/>
            <a:r>
              <a:rPr lang="en-US" dirty="0" smtClean="0"/>
              <a:t>Algorithm</a:t>
            </a:r>
          </a:p>
          <a:p>
            <a:pPr lvl="1"/>
            <a:r>
              <a:rPr lang="en-US" dirty="0" smtClean="0"/>
              <a:t>Usage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11782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Predict continuous values… </a:t>
            </a:r>
            <a:br>
              <a:rPr lang="en-US" dirty="0"/>
            </a:br>
            <a:r>
              <a:rPr lang="en-US" dirty="0"/>
              <a:t>and torture first-semester students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80972" y="6485729"/>
            <a:ext cx="609441" cy="365030"/>
          </a:xfrm>
        </p:spPr>
        <p:txBody>
          <a:bodyPr/>
          <a:lstStyle/>
          <a:p>
            <a:fld id="{F62E2DA1-433A-4C79-9CB7-38CF6DDB953D}" type="slidenum">
              <a:rPr lang="bg-BG" smtClean="0"/>
              <a:t>4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28395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 Intuition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Regression – predicting a continuous variable</a:t>
                </a:r>
              </a:p>
              <a:p>
                <a:r>
                  <a:rPr lang="en-US" dirty="0" smtClean="0"/>
                  <a:t>Problem statement</a:t>
                </a:r>
              </a:p>
              <a:p>
                <a:pPr lvl="1"/>
                <a:r>
                  <a:rPr lang="en-US" dirty="0" smtClean="0"/>
                  <a:t>Given pairs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points, create a model</a:t>
                </a:r>
              </a:p>
              <a:p>
                <a:pPr lvl="2"/>
                <a:r>
                  <a:rPr lang="en-US" dirty="0" smtClean="0"/>
                  <a:t>Input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, output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 smtClean="0"/>
                  <a:t>; </a:t>
                </a:r>
                <a:r>
                  <a:rPr lang="en-US" dirty="0" smtClean="0">
                    <a:solidFill>
                      <a:srgbClr val="2196F3"/>
                    </a:solidFill>
                  </a:rPr>
                  <a:t>goal: predict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2196F3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 smtClean="0">
                    <a:solidFill>
                      <a:srgbClr val="2196F3"/>
                    </a:solidFill>
                  </a:rPr>
                  <a:t> given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2196F3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 smtClean="0">
                  <a:solidFill>
                    <a:srgbClr val="2196F3"/>
                  </a:solidFill>
                </a:endParaRPr>
              </a:p>
              <a:p>
                <a:pPr lvl="3"/>
                <a:r>
                  <a:rPr lang="en-US" dirty="0"/>
                  <a:t>Under the assumption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depends linearly 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(and nothing else</a:t>
                </a:r>
                <a:r>
                  <a:rPr lang="en-US" dirty="0" smtClean="0"/>
                  <a:t>)</a:t>
                </a:r>
              </a:p>
              <a:p>
                <a:r>
                  <a:rPr lang="en-US" dirty="0" smtClean="0"/>
                  <a:t>Modelling function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/>
                  <a:t>Many samples: for each sample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 …,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: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∈[1;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Many variables: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≡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b="0" dirty="0" smtClean="0"/>
              </a:p>
              <a:p>
                <a:pPr lvl="2"/>
                <a:r>
                  <a:rPr lang="en-US" dirty="0" smtClean="0"/>
                  <a:t>Trick: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≡1⇒</m:t>
                    </m:r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.1+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92" t="-21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5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42182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Loss function</a:t>
                </a:r>
              </a:p>
              <a:p>
                <a:pPr lvl="1"/>
                <a:r>
                  <a:rPr lang="en-US" dirty="0" smtClean="0"/>
                  <a:t>For each sample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b="0" dirty="0" smtClean="0"/>
              </a:p>
              <a:p>
                <a:r>
                  <a:rPr lang="en-US" dirty="0" smtClean="0"/>
                  <a:t>Total cost function</a:t>
                </a:r>
              </a:p>
              <a:p>
                <a:pPr lvl="1"/>
                <a:r>
                  <a:rPr lang="en-US" dirty="0" smtClean="0"/>
                  <a:t>Also called simply "cost function"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US" dirty="0" smtClean="0"/>
                  <a:t> depends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Training process</a:t>
                </a:r>
              </a:p>
              <a:p>
                <a:pPr lvl="1"/>
                <a:r>
                  <a:rPr lang="en-US" dirty="0" smtClean="0"/>
                  <a:t>Minimize the cost function</a:t>
                </a:r>
              </a:p>
              <a:p>
                <a:pPr lvl="2"/>
                <a:r>
                  <a:rPr lang="en-US" dirty="0" smtClean="0"/>
                  <a:t>We're looking for parameters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 smtClean="0"/>
                  <a:t> that lead to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</m:func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Written as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limLow>
                                  <m:limLow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min</m:t>
                                    </m:r>
                                  </m:e>
                                  <m:li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lim>
                                </m:limLow>
                              </m:fNam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</m:e>
                            </m:func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</m:e>
                    </m:func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92" t="-21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6</a:t>
            </a:fld>
            <a:endParaRPr lang="bg-B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5272" y="568796"/>
            <a:ext cx="3227879" cy="2511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965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Gradient Descent</a:t>
            </a:r>
            <a:endParaRPr lang="bg-B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Input: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 smtClean="0"/>
                  <a:t>; output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Paraboloid (3D parabola)</a:t>
                </a:r>
              </a:p>
              <a:p>
                <a:pPr lvl="1"/>
                <a:r>
                  <a:rPr lang="en-US" dirty="0" smtClean="0"/>
                  <a:t>It has exactly one min value</a:t>
                </a:r>
              </a:p>
              <a:p>
                <a:pPr lvl="2"/>
                <a:r>
                  <a:rPr lang="en-US" dirty="0" smtClean="0"/>
                  <a:t>And we can see it</a:t>
                </a:r>
              </a:p>
              <a:p>
                <a:r>
                  <a:rPr lang="en-US" dirty="0" smtClean="0"/>
                  <a:t>Intuition</a:t>
                </a:r>
                <a:endParaRPr lang="en-US" dirty="0"/>
              </a:p>
              <a:p>
                <a:pPr lvl="1"/>
                <a:r>
                  <a:rPr lang="en-US" dirty="0"/>
                  <a:t>If the plot was a real object (say, a sheet of some sort), we could</a:t>
                </a:r>
                <a:br>
                  <a:rPr lang="en-US" dirty="0"/>
                </a:br>
                <a:r>
                  <a:rPr lang="en-US" dirty="0"/>
                  <a:t>slide a ball bearing on it</a:t>
                </a:r>
              </a:p>
              <a:p>
                <a:pPr lvl="1"/>
                <a:r>
                  <a:rPr lang="en-US" dirty="0"/>
                  <a:t>After a while, the ball bearing will settle at the </a:t>
                </a:r>
                <a:r>
                  <a:rPr lang="en-US" dirty="0" smtClean="0"/>
                  <a:t>"bottom"</a:t>
                </a:r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/>
                  <a:t>due to </a:t>
                </a:r>
                <a:r>
                  <a:rPr lang="en-US" dirty="0" smtClean="0"/>
                  <a:t>gravity</a:t>
                </a:r>
              </a:p>
              <a:p>
                <a:pPr lvl="1"/>
                <a:r>
                  <a:rPr lang="en-US" dirty="0" smtClean="0"/>
                  <a:t>We can "simulate" this: </a:t>
                </a:r>
                <a:r>
                  <a:rPr lang="en-US" b="1" dirty="0" smtClean="0">
                    <a:solidFill>
                      <a:srgbClr val="2196F3"/>
                    </a:solidFill>
                  </a:rPr>
                  <a:t>gradient descent</a:t>
                </a:r>
              </a:p>
              <a:p>
                <a:r>
                  <a:rPr lang="en-US" dirty="0" smtClean="0"/>
                  <a:t>Reminder: gradient</a:t>
                </a:r>
              </a:p>
              <a:p>
                <a:pPr lvl="1"/>
                <a:r>
                  <a:rPr lang="en-US" dirty="0" smtClean="0"/>
                  <a:t>"Multi-dimensional derivative" 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92" t="-21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7</a:t>
            </a:fld>
            <a:endParaRPr lang="bg-BG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6314" y="352539"/>
            <a:ext cx="3802033" cy="276430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1758" y="5301769"/>
            <a:ext cx="1521199" cy="1031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549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Gradient Descent (2)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Iterative algorithm – perform as long as needed</a:t>
                </a:r>
              </a:p>
              <a:p>
                <a:pPr lvl="1"/>
                <a:r>
                  <a:rPr lang="en-US" dirty="0" smtClean="0"/>
                  <a:t>Start from some point in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space: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Decide how big steps to take: number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Called </a:t>
                </a:r>
                <a:r>
                  <a:rPr lang="en-US" dirty="0" smtClean="0">
                    <a:solidFill>
                      <a:srgbClr val="2196F3"/>
                    </a:solidFill>
                  </a:rPr>
                  <a:t>learning rate</a:t>
                </a:r>
                <a:r>
                  <a:rPr lang="en-US" dirty="0" smtClean="0"/>
                  <a:t> in ML terminology</a:t>
                </a:r>
              </a:p>
              <a:p>
                <a:pPr lvl="1"/>
                <a:r>
                  <a:rPr lang="en-US" dirty="0" smtClean="0"/>
                  <a:t>Use the current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 smtClean="0"/>
                  <a:t> to compute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endParaRPr lang="en-US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𝛻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dirty="0" smtClean="0"/>
                  <a:t> tells us how much to move in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 smtClean="0"/>
                  <a:t> direction in order</a:t>
                </a:r>
                <a:br>
                  <a:rPr lang="en-US" dirty="0" smtClean="0"/>
                </a:br>
                <a:r>
                  <a:rPr lang="en-US" dirty="0" smtClean="0"/>
                  <a:t>to get to the minimum</a:t>
                </a:r>
              </a:p>
              <a:p>
                <a:pPr lvl="2"/>
                <a:r>
                  <a:rPr lang="en-US" dirty="0" smtClean="0"/>
                  <a:t>Similar for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𝛻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Take a step with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b="0" dirty="0" smtClean="0"/>
                  <a:t> in each direction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𝛻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𝛻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pPr lvl="2"/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b="0" dirty="0" smtClean="0"/>
                  <a:t> are the new coordinates</a:t>
                </a:r>
              </a:p>
              <a:p>
                <a:pPr lvl="1"/>
                <a:r>
                  <a:rPr lang="en-US" dirty="0" smtClean="0"/>
                  <a:t>Repeat the two preceding steps as needed</a:t>
                </a:r>
              </a:p>
              <a:p>
                <a:pPr lvl="2"/>
                <a:r>
                  <a:rPr lang="en-US" b="0" dirty="0" smtClean="0"/>
                  <a:t>Usually, we do thi</a:t>
                </a:r>
                <a:r>
                  <a:rPr lang="en-US" dirty="0" smtClean="0"/>
                  <a:t>s for a fixed number of iterations</a:t>
                </a:r>
                <a:endParaRPr lang="en-US" b="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92" t="-21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8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13565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Housing Prices</a:t>
            </a:r>
            <a:endParaRPr lang="bg-BG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Multiple linear regression</a:t>
            </a:r>
          </a:p>
          <a:p>
            <a:pPr lvl="1"/>
            <a:r>
              <a:rPr lang="en-US" dirty="0" smtClean="0"/>
              <a:t>Many predictor variables</a:t>
            </a:r>
          </a:p>
          <a:p>
            <a:r>
              <a:rPr lang="en-US" dirty="0" smtClean="0"/>
              <a:t>Let's use this model to try and predict housing prices</a:t>
            </a:r>
            <a:br>
              <a:rPr lang="en-US" dirty="0" smtClean="0"/>
            </a:br>
            <a:r>
              <a:rPr lang="en-US" dirty="0" smtClean="0"/>
              <a:t>(a classical dataset located </a:t>
            </a:r>
            <a:r>
              <a:rPr lang="en-US" dirty="0" smtClean="0">
                <a:hlinkClick r:id="rId2"/>
              </a:rPr>
              <a:t>here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First, we want to explore the datasets</a:t>
            </a:r>
          </a:p>
          <a:p>
            <a:pPr lvl="1"/>
            <a:r>
              <a:rPr lang="en-US" dirty="0" smtClean="0"/>
              <a:t>A more thorough exploration is "left as an exercise to the reader"</a:t>
            </a:r>
          </a:p>
          <a:p>
            <a:pPr lvl="1"/>
            <a:r>
              <a:rPr lang="en-US" dirty="0" smtClean="0"/>
              <a:t>But we want to see what model would be appropriate</a:t>
            </a:r>
          </a:p>
          <a:p>
            <a:pPr lvl="2"/>
            <a:r>
              <a:rPr lang="en-US" dirty="0" smtClean="0"/>
              <a:t>In addition to usual data analysis techniques, let's plot all correlations</a:t>
            </a:r>
            <a:br>
              <a:rPr lang="en-US" dirty="0" smtClean="0"/>
            </a:br>
            <a:r>
              <a:rPr lang="en-US" dirty="0" smtClean="0"/>
              <a:t>between any pair of features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9</a:t>
            </a:fld>
            <a:endParaRPr lang="bg-BG"/>
          </a:p>
        </p:txBody>
      </p:sp>
      <p:sp>
        <p:nvSpPr>
          <p:cNvPr id="7" name="TextBox 6"/>
          <p:cNvSpPr txBox="1"/>
          <p:nvPr/>
        </p:nvSpPr>
        <p:spPr>
          <a:xfrm>
            <a:off x="556418" y="2774732"/>
            <a:ext cx="10100498" cy="923330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4D4D4D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rgbClr val="000000"/>
                </a:solidFill>
              </a:rPr>
              <a:t>housing.columns = [</a:t>
            </a:r>
            <a:r>
              <a:rPr lang="en-US" dirty="0">
                <a:solidFill>
                  <a:srgbClr val="A31515"/>
                </a:solidFill>
              </a:rPr>
              <a:t>"crime_rate"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A31515"/>
                </a:solidFill>
              </a:rPr>
              <a:t>"zoned_land"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A31515"/>
                </a:solidFill>
              </a:rPr>
              <a:t>"industry</a:t>
            </a:r>
            <a:r>
              <a:rPr lang="en-US" dirty="0" smtClean="0">
                <a:solidFill>
                  <a:srgbClr val="A31515"/>
                </a:solidFill>
              </a:rPr>
              <a:t>"</a:t>
            </a:r>
            <a:r>
              <a:rPr lang="en-US" dirty="0" smtClean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A31515"/>
                </a:solidFill>
              </a:rPr>
              <a:t>"bounds_river"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A31515"/>
                </a:solidFill>
              </a:rPr>
              <a:t>"nox_conc"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A31515"/>
                </a:solidFill>
              </a:rPr>
              <a:t>"rooms"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A31515"/>
                </a:solidFill>
              </a:rPr>
              <a:t>"age"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A31515"/>
                </a:solidFill>
              </a:rPr>
              <a:t>"distance"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A31515"/>
                </a:solidFill>
              </a:rPr>
              <a:t>"highways"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A31515"/>
                </a:solidFill>
              </a:rPr>
              <a:t>"tax"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A31515"/>
                </a:solidFill>
              </a:rPr>
              <a:t>"pt_ratio"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A31515"/>
                </a:solidFill>
              </a:rPr>
              <a:t>"b_estimator"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A31515"/>
                </a:solidFill>
              </a:rPr>
              <a:t>"pop_status"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A31515"/>
                </a:solidFill>
              </a:rPr>
              <a:t>"price</a:t>
            </a:r>
            <a:r>
              <a:rPr lang="en-US" dirty="0" smtClean="0">
                <a:solidFill>
                  <a:srgbClr val="A31515"/>
                </a:solidFill>
              </a:rPr>
              <a:t>"</a:t>
            </a:r>
            <a:r>
              <a:rPr lang="en-US" dirty="0" smtClean="0">
                <a:solidFill>
                  <a:srgbClr val="000000"/>
                </a:solidFill>
              </a:rPr>
              <a:t>]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695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59,8142"/>
  <p:tag name="ORIGINALWIDTH" val="678,8447"/>
  <p:tag name="LATEXADDIN" val="\documentclass{article}&#10;\usepackage{amsmath}&#10;\pagestyle{empty}&#10;\begin{document}&#10;&#10;$$ \nabla J = \begin{pmatrix} \frac{\partial J}{\partial a} \\ \\ \frac{\partial J}{\partial b} \end{pmatrix} $$&#10;&#10;\end{document}"/>
  <p:tag name="IGUANATEXSIZE" val="22"/>
  <p:tag name="IGUANATEXCURSOR" val="144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2D89"/>
      </a:hlink>
      <a:folHlink>
        <a:srgbClr val="002060"/>
      </a:folHlink>
    </a:clrScheme>
    <a:fontScheme name="Modern">
      <a:majorFont>
        <a:latin typeface="Montserrat Medium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1121</TotalTime>
  <Words>851</Words>
  <Application>Microsoft Office PowerPoint</Application>
  <PresentationFormat>Widescreen</PresentationFormat>
  <Paragraphs>252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Arial</vt:lpstr>
      <vt:lpstr>Calibri</vt:lpstr>
      <vt:lpstr>Cambria Math</vt:lpstr>
      <vt:lpstr>Consolas</vt:lpstr>
      <vt:lpstr>Lato</vt:lpstr>
      <vt:lpstr>Montserrat Medium</vt:lpstr>
      <vt:lpstr>Open Sans</vt:lpstr>
      <vt:lpstr>Wingdings</vt:lpstr>
      <vt:lpstr>Office Theme</vt:lpstr>
      <vt:lpstr>Linear and Logistic Regression</vt:lpstr>
      <vt:lpstr>sli.do #MachineLearning</vt:lpstr>
      <vt:lpstr>Table of Contents</vt:lpstr>
      <vt:lpstr>Linear Regression</vt:lpstr>
      <vt:lpstr>Linear Regression Intuition</vt:lpstr>
      <vt:lpstr>Training</vt:lpstr>
      <vt:lpstr>Gradient Descent</vt:lpstr>
      <vt:lpstr>Gradient Descent (2)</vt:lpstr>
      <vt:lpstr>Example: Housing Prices</vt:lpstr>
      <vt:lpstr>Creating a Model</vt:lpstr>
      <vt:lpstr>Delving Deeper into Matrices</vt:lpstr>
      <vt:lpstr>Regression with Outliers</vt:lpstr>
      <vt:lpstr>Lab: RANSAC on the Housing Dataset</vt:lpstr>
      <vt:lpstr>Polynomial Regression</vt:lpstr>
      <vt:lpstr>Common Mistakes</vt:lpstr>
      <vt:lpstr>Logistic Regression</vt:lpstr>
      <vt:lpstr>Classification</vt:lpstr>
      <vt:lpstr>Logistic Regression</vt:lpstr>
      <vt:lpstr>Example: Classifying Iris Flowers</vt:lpstr>
      <vt:lpstr>Example: Classifying Iris Flowers (2)</vt:lpstr>
      <vt:lpstr>Many Classes</vt:lpstr>
      <vt:lpstr>Summary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Yordan Darakchiev</dc:creator>
  <cp:lastModifiedBy>Yordan Darakchiev</cp:lastModifiedBy>
  <cp:revision>101</cp:revision>
  <dcterms:created xsi:type="dcterms:W3CDTF">2017-09-11T12:40:37Z</dcterms:created>
  <dcterms:modified xsi:type="dcterms:W3CDTF">2021-09-14T12:01:00Z</dcterms:modified>
</cp:coreProperties>
</file>