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258" r:id="rId3"/>
    <p:sldId id="286" r:id="rId4"/>
    <p:sldId id="285" r:id="rId5"/>
    <p:sldId id="262" r:id="rId6"/>
    <p:sldId id="263" r:id="rId7"/>
    <p:sldId id="288" r:id="rId8"/>
    <p:sldId id="260" r:id="rId9"/>
    <p:sldId id="264" r:id="rId10"/>
    <p:sldId id="281" r:id="rId11"/>
    <p:sldId id="265" r:id="rId12"/>
    <p:sldId id="267" r:id="rId13"/>
    <p:sldId id="282" r:id="rId14"/>
    <p:sldId id="289" r:id="rId15"/>
    <p:sldId id="268" r:id="rId16"/>
    <p:sldId id="274" r:id="rId17"/>
    <p:sldId id="269" r:id="rId18"/>
    <p:sldId id="270" r:id="rId19"/>
    <p:sldId id="283" r:id="rId20"/>
    <p:sldId id="284" r:id="rId21"/>
    <p:sldId id="271" r:id="rId22"/>
    <p:sldId id="272" r:id="rId23"/>
    <p:sldId id="273" r:id="rId24"/>
    <p:sldId id="290" r:id="rId25"/>
    <p:sldId id="275" r:id="rId26"/>
    <p:sldId id="276" r:id="rId27"/>
    <p:sldId id="287" r:id="rId28"/>
    <p:sldId id="27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D4478C-65C4-1229-8963-54FB454455B4}" v="803" dt="2019-11-15T02:08:33.186"/>
    <p1510:client id="{3656E90C-E402-E24B-4448-74592CBF5C42}" v="3323" dt="2019-11-16T07:46:02.657"/>
    <p1510:client id="{41AF398D-67AC-E7FD-29B3-E51C009A723F}" v="71" dt="2019-11-15T02:12:26.401"/>
    <p1510:client id="{A09C48BD-263E-4C28-9D90-C3C830AD6F86}" v="1074" dt="2019-11-16T00:49:31.967"/>
    <p1510:client id="{C1838354-01DB-9A50-F32F-2B3C88125265}" v="4" dt="2019-11-16T11:17:13.318"/>
    <p1510:client id="{C9CFCF40-F493-9C10-FF51-9A7C1A5BCA95}" v="4167" dt="2019-11-16T11:15:31.053"/>
    <p1510:client id="{EC3A4D9C-8EF4-D55E-108C-CA10F886BEC9}" v="2950" dt="2019-11-14T20:20:30"/>
    <p1510:client id="{ED858B73-650F-D22B-9248-BE2178D5E64C}" v="65" dt="2019-11-16T10:45:11.6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EF26C3-4CCF-4E4E-AA1F-8644DB54AFE0}" type="doc">
      <dgm:prSet loTypeId="urn:microsoft.com/office/officeart/2005/8/layout/hList6" loCatId="list" qsTypeId="urn:microsoft.com/office/officeart/2005/8/quickstyle/simple4" qsCatId="simple" csTypeId="urn:microsoft.com/office/officeart/2005/8/colors/accent0_1" csCatId="mainScheme" phldr="1"/>
      <dgm:spPr/>
      <dgm:t>
        <a:bodyPr/>
        <a:lstStyle/>
        <a:p>
          <a:endParaRPr lang="en-US"/>
        </a:p>
      </dgm:t>
    </dgm:pt>
    <dgm:pt modelId="{1C0F6644-FB54-4728-80B7-D9E5A4A5F16C}">
      <dgm:prSet phldrT="[Text]" custT="1"/>
      <dgm:spPr/>
      <dgm:t>
        <a:bodyPr anchor="t"/>
        <a:lstStyle/>
        <a:p>
          <a:pPr marL="0" indent="0" algn="l" defTabSz="800100">
            <a:lnSpc>
              <a:spcPct val="100000"/>
            </a:lnSpc>
            <a:spcBef>
              <a:spcPct val="0"/>
            </a:spcBef>
            <a:spcAft>
              <a:spcPct val="35000"/>
            </a:spcAft>
          </a:pPr>
          <a:r>
            <a:rPr lang="en-US" sz="1600" u="none" kern="1200" cap="all" baseline="0">
              <a:latin typeface="+mj-lt"/>
              <a:cs typeface="Calibri Light"/>
            </a:rPr>
            <a:t>  </a:t>
          </a:r>
          <a:r>
            <a:rPr lang="en-US" sz="1600" b="1" u="none" kern="1200" cap="all" baseline="0">
              <a:latin typeface="+mj-lt"/>
              <a:cs typeface="Calibri Light"/>
            </a:rPr>
            <a:t>R</a:t>
          </a:r>
          <a:endParaRPr lang="en-US" sz="1400" u="none" kern="1200" cap="none" baseline="0">
            <a:latin typeface="+mn-lt"/>
            <a:ea typeface="+mn-lt"/>
            <a:cs typeface="Calibri Light"/>
          </a:endParaRPr>
        </a:p>
        <a:p>
          <a:pPr marL="0" indent="0" algn="l" defTabSz="800100">
            <a:lnSpc>
              <a:spcPct val="100000"/>
            </a:lnSpc>
            <a:spcBef>
              <a:spcPct val="0"/>
            </a:spcBef>
            <a:spcAft>
              <a:spcPct val="35000"/>
            </a:spcAft>
          </a:pPr>
          <a:r>
            <a:rPr lang="en-US" sz="1400" u="none" kern="1200" cap="none" baseline="0"/>
            <a:t>Various packages available </a:t>
          </a:r>
        </a:p>
        <a:p>
          <a:pPr marL="0" indent="0" algn="l" defTabSz="800100">
            <a:lnSpc>
              <a:spcPct val="100000"/>
            </a:lnSpc>
            <a:spcBef>
              <a:spcPct val="0"/>
            </a:spcBef>
            <a:spcAft>
              <a:spcPct val="35000"/>
            </a:spcAft>
          </a:pPr>
          <a:endParaRPr lang="en-US" sz="1400" u="none" kern="1200" cap="none" baseline="0">
            <a:latin typeface="+mn-lt"/>
            <a:ea typeface="+mn-lt"/>
            <a:cs typeface="Calibri Light"/>
          </a:endParaRPr>
        </a:p>
        <a:p>
          <a:pPr algn="l">
            <a:spcAft>
              <a:spcPct val="35000"/>
            </a:spcAft>
          </a:pPr>
          <a:endParaRPr lang="en-US" sz="1400" b="0" u="none" kern="1200" cap="none" baseline="0">
            <a:latin typeface="+mn-lt"/>
            <a:ea typeface="+mn-lt"/>
            <a:cs typeface="Calibri Light"/>
          </a:endParaRPr>
        </a:p>
        <a:p>
          <a:pPr marL="0" indent="0" algn="l" defTabSz="800100">
            <a:lnSpc>
              <a:spcPct val="100000"/>
            </a:lnSpc>
            <a:spcBef>
              <a:spcPct val="0"/>
            </a:spcBef>
            <a:spcAft>
              <a:spcPct val="35000"/>
            </a:spcAft>
          </a:pPr>
          <a:endParaRPr lang="en-US" sz="1400" b="0" u="none" kern="1200" cap="none" baseline="0">
            <a:latin typeface="+mn-lt"/>
            <a:ea typeface="+mn-lt"/>
            <a:cs typeface="Calibri Light"/>
          </a:endParaRPr>
        </a:p>
        <a:p>
          <a:pPr marL="0" indent="0" algn="l" defTabSz="800100">
            <a:lnSpc>
              <a:spcPct val="100000"/>
            </a:lnSpc>
            <a:spcBef>
              <a:spcPct val="0"/>
            </a:spcBef>
            <a:spcAft>
              <a:spcPct val="35000"/>
            </a:spcAft>
          </a:pPr>
          <a:endParaRPr lang="en-US" sz="1400" b="0" u="none" kern="1200" cap="none" baseline="0">
            <a:latin typeface="+mn-lt"/>
            <a:ea typeface="+mn-lt"/>
            <a:cs typeface="Calibri Light"/>
          </a:endParaRPr>
        </a:p>
        <a:p>
          <a:pPr algn="l" rtl="0">
            <a:spcAft>
              <a:spcPct val="35000"/>
            </a:spcAft>
          </a:pPr>
          <a:endParaRPr lang="en-US" sz="1400" b="1" u="none" kern="1200" cap="none" baseline="0">
            <a:latin typeface="+mn-lt"/>
            <a:ea typeface="+mn-lt"/>
            <a:cs typeface="Calibri Light"/>
          </a:endParaRPr>
        </a:p>
      </dgm:t>
    </dgm:pt>
    <dgm:pt modelId="{3F2A429C-F2E7-4626-861D-970B403EF16F}" type="parTrans" cxnId="{5E2B549C-0E3F-4174-8559-F684AFBC536B}">
      <dgm:prSet/>
      <dgm:spPr/>
      <dgm:t>
        <a:bodyPr/>
        <a:lstStyle/>
        <a:p>
          <a:pPr algn="l"/>
          <a:endParaRPr lang="en-US" sz="1400">
            <a:solidFill>
              <a:srgbClr val="30353F"/>
            </a:solidFill>
            <a:latin typeface="+mn-lt"/>
            <a:cs typeface="Calibri Light" panose="020F0302020204030204" pitchFamily="34" charset="0"/>
          </a:endParaRPr>
        </a:p>
      </dgm:t>
    </dgm:pt>
    <dgm:pt modelId="{9B0D156C-B3ED-4CA9-805C-95ECA061225F}" type="sibTrans" cxnId="{5E2B549C-0E3F-4174-8559-F684AFBC536B}">
      <dgm:prSet/>
      <dgm:spPr/>
      <dgm:t>
        <a:bodyPr/>
        <a:lstStyle/>
        <a:p>
          <a:pPr algn="l"/>
          <a:endParaRPr lang="en-US" sz="1400">
            <a:solidFill>
              <a:srgbClr val="30353F"/>
            </a:solidFill>
            <a:latin typeface="+mn-lt"/>
            <a:cs typeface="Calibri Light" panose="020F0302020204030204" pitchFamily="34" charset="0"/>
          </a:endParaRPr>
        </a:p>
      </dgm:t>
    </dgm:pt>
    <dgm:pt modelId="{8EF6DF65-8731-451E-8B54-B02FF44910E2}">
      <dgm:prSet phldrT="[Text]" custT="1"/>
      <dgm:spPr/>
      <dgm:t>
        <a:bodyPr anchor="t"/>
        <a:lstStyle/>
        <a:p>
          <a:pPr marL="0" lvl="0" indent="0" algn="l" defTabSz="800100">
            <a:lnSpc>
              <a:spcPct val="90000"/>
            </a:lnSpc>
            <a:spcBef>
              <a:spcPct val="0"/>
            </a:spcBef>
            <a:spcAft>
              <a:spcPct val="35000"/>
            </a:spcAft>
            <a:buNone/>
          </a:pPr>
          <a:r>
            <a:rPr lang="en-US" sz="1600" b="1" u="none" kern="1200" cap="all" baseline="0">
              <a:latin typeface="Century Gothic"/>
              <a:ea typeface="+mn-ea"/>
              <a:cs typeface="Calibri Light"/>
            </a:rPr>
            <a:t>Python</a:t>
          </a:r>
          <a:endParaRPr lang="en-US" sz="1400" kern="1200">
            <a:latin typeface="+mn-lt"/>
            <a:cs typeface="Calibri Light"/>
          </a:endParaRPr>
        </a:p>
        <a:p>
          <a:pPr marL="0" lvl="0" indent="0" algn="l" defTabSz="800100" rtl="0">
            <a:lnSpc>
              <a:spcPct val="90000"/>
            </a:lnSpc>
            <a:spcBef>
              <a:spcPct val="0"/>
            </a:spcBef>
            <a:spcAft>
              <a:spcPct val="35000"/>
            </a:spcAft>
            <a:buNone/>
          </a:pPr>
          <a:r>
            <a:rPr lang="en-US" sz="1400" kern="1200">
              <a:latin typeface="+mn-lt"/>
              <a:cs typeface="Calibri Light"/>
            </a:rPr>
            <a:t>Python Record Linkage Toolkit </a:t>
          </a:r>
        </a:p>
        <a:p>
          <a:pPr marL="0" lvl="0" indent="0" algn="l" defTabSz="800100">
            <a:lnSpc>
              <a:spcPct val="90000"/>
            </a:lnSpc>
            <a:spcBef>
              <a:spcPct val="0"/>
            </a:spcBef>
            <a:spcAft>
              <a:spcPct val="35000"/>
            </a:spcAft>
            <a:buNone/>
          </a:pPr>
          <a:endParaRPr lang="en-US" sz="1400" kern="1200">
            <a:latin typeface="+mn-lt"/>
            <a:cs typeface="Calibri Light" panose="020F0302020204030204" pitchFamily="34" charset="0"/>
          </a:endParaRPr>
        </a:p>
      </dgm:t>
    </dgm:pt>
    <dgm:pt modelId="{E3C5E288-F156-4C05-AD32-7DDD3DEF7D97}" type="parTrans" cxnId="{9E62518C-AB58-40D2-9C97-D7874AF9766C}">
      <dgm:prSet/>
      <dgm:spPr/>
      <dgm:t>
        <a:bodyPr/>
        <a:lstStyle/>
        <a:p>
          <a:pPr algn="l"/>
          <a:endParaRPr lang="en-US" sz="1400">
            <a:solidFill>
              <a:srgbClr val="30353F"/>
            </a:solidFill>
            <a:latin typeface="+mn-lt"/>
            <a:cs typeface="Calibri Light" panose="020F0302020204030204" pitchFamily="34" charset="0"/>
          </a:endParaRPr>
        </a:p>
      </dgm:t>
    </dgm:pt>
    <dgm:pt modelId="{5D72446D-04D7-4AC6-A7FB-EB4B4A2D40EC}" type="sibTrans" cxnId="{9E62518C-AB58-40D2-9C97-D7874AF9766C}">
      <dgm:prSet/>
      <dgm:spPr/>
      <dgm:t>
        <a:bodyPr/>
        <a:lstStyle/>
        <a:p>
          <a:pPr algn="l"/>
          <a:endParaRPr lang="en-US" sz="1400">
            <a:solidFill>
              <a:srgbClr val="30353F"/>
            </a:solidFill>
            <a:latin typeface="+mn-lt"/>
            <a:cs typeface="Calibri Light" panose="020F0302020204030204" pitchFamily="34" charset="0"/>
          </a:endParaRPr>
        </a:p>
      </dgm:t>
    </dgm:pt>
    <dgm:pt modelId="{39CAE1AC-1EF6-45DC-8B61-9CA243122741}">
      <dgm:prSet phldrT="[Text]" phldr="0" custT="1"/>
      <dgm:spPr/>
      <dgm:t>
        <a:bodyPr anchor="t"/>
        <a:lstStyle/>
        <a:p>
          <a:pPr marL="0" lvl="0" indent="0" algn="l" defTabSz="800100" rtl="0">
            <a:lnSpc>
              <a:spcPct val="90000"/>
            </a:lnSpc>
            <a:spcBef>
              <a:spcPct val="0"/>
            </a:spcBef>
            <a:spcAft>
              <a:spcPts val="1200"/>
            </a:spcAft>
          </a:pPr>
          <a:r>
            <a:rPr lang="en-US" sz="1400" b="1" u="none" kern="1200" cap="none" baseline="0">
              <a:solidFill>
                <a:prstClr val="black">
                  <a:hueOff val="0"/>
                  <a:satOff val="0"/>
                  <a:lumOff val="0"/>
                  <a:alphaOff val="0"/>
                </a:prstClr>
              </a:solidFill>
              <a:latin typeface="Century Gothic"/>
              <a:ea typeface="+mn-ea"/>
              <a:cs typeface="Calibri Light"/>
            </a:rPr>
            <a:t>OTHER </a:t>
          </a:r>
          <a:endParaRPr lang="en-US" sz="1400" b="1" u="none" kern="1200" cap="none" baseline="0">
            <a:latin typeface="Century Gothic"/>
            <a:ea typeface="+mn-ea"/>
          </a:endParaRPr>
        </a:p>
      </dgm:t>
    </dgm:pt>
    <dgm:pt modelId="{BD5F0C52-BB85-44C4-A5AD-4D6200D36D0B}" type="parTrans" cxnId="{64DBAD02-892A-42CF-8E75-22772695FB63}">
      <dgm:prSet/>
      <dgm:spPr/>
      <dgm:t>
        <a:bodyPr/>
        <a:lstStyle/>
        <a:p>
          <a:pPr algn="l"/>
          <a:endParaRPr lang="en-US" sz="1400">
            <a:solidFill>
              <a:srgbClr val="30353F"/>
            </a:solidFill>
            <a:latin typeface="+mn-lt"/>
            <a:cs typeface="Calibri Light" panose="020F0302020204030204" pitchFamily="34" charset="0"/>
          </a:endParaRPr>
        </a:p>
      </dgm:t>
    </dgm:pt>
    <dgm:pt modelId="{65E4743E-FEE2-4E85-8503-7E1E38A85FEE}" type="sibTrans" cxnId="{64DBAD02-892A-42CF-8E75-22772695FB63}">
      <dgm:prSet/>
      <dgm:spPr/>
      <dgm:t>
        <a:bodyPr/>
        <a:lstStyle/>
        <a:p>
          <a:pPr algn="l"/>
          <a:endParaRPr lang="en-US" sz="1400">
            <a:solidFill>
              <a:srgbClr val="30353F"/>
            </a:solidFill>
            <a:latin typeface="+mn-lt"/>
            <a:cs typeface="Calibri Light" panose="020F0302020204030204" pitchFamily="34" charset="0"/>
          </a:endParaRPr>
        </a:p>
      </dgm:t>
    </dgm:pt>
    <dgm:pt modelId="{A6806502-4F19-452C-9D61-76DA6099BA02}" type="pres">
      <dgm:prSet presAssocID="{4AEF26C3-4CCF-4E4E-AA1F-8644DB54AFE0}" presName="Name0" presStyleCnt="0">
        <dgm:presLayoutVars>
          <dgm:dir/>
          <dgm:resizeHandles val="exact"/>
        </dgm:presLayoutVars>
      </dgm:prSet>
      <dgm:spPr/>
    </dgm:pt>
    <dgm:pt modelId="{503A24FB-29A3-4716-8A1C-D0BE07A98F42}" type="pres">
      <dgm:prSet presAssocID="{1C0F6644-FB54-4728-80B7-D9E5A4A5F16C}" presName="node" presStyleLbl="node1" presStyleIdx="0" presStyleCnt="3">
        <dgm:presLayoutVars>
          <dgm:bulletEnabled val="1"/>
        </dgm:presLayoutVars>
      </dgm:prSet>
      <dgm:spPr/>
    </dgm:pt>
    <dgm:pt modelId="{B961E686-6841-478B-B6A2-081C39ABDA6E}" type="pres">
      <dgm:prSet presAssocID="{9B0D156C-B3ED-4CA9-805C-95ECA061225F}" presName="sibTrans" presStyleCnt="0"/>
      <dgm:spPr/>
    </dgm:pt>
    <dgm:pt modelId="{983C145D-FC41-4735-AB40-625003E9CE46}" type="pres">
      <dgm:prSet presAssocID="{8EF6DF65-8731-451E-8B54-B02FF44910E2}" presName="node" presStyleLbl="node1" presStyleIdx="1" presStyleCnt="3">
        <dgm:presLayoutVars>
          <dgm:bulletEnabled val="1"/>
        </dgm:presLayoutVars>
      </dgm:prSet>
      <dgm:spPr/>
    </dgm:pt>
    <dgm:pt modelId="{648057A6-4577-4456-8BA9-C57548B4081C}" type="pres">
      <dgm:prSet presAssocID="{5D72446D-04D7-4AC6-A7FB-EB4B4A2D40EC}" presName="sibTrans" presStyleCnt="0"/>
      <dgm:spPr/>
    </dgm:pt>
    <dgm:pt modelId="{52ABAA67-FB54-4B05-99E8-9869651A3172}" type="pres">
      <dgm:prSet presAssocID="{39CAE1AC-1EF6-45DC-8B61-9CA243122741}" presName="node" presStyleLbl="node1" presStyleIdx="2" presStyleCnt="3">
        <dgm:presLayoutVars>
          <dgm:bulletEnabled val="1"/>
        </dgm:presLayoutVars>
      </dgm:prSet>
      <dgm:spPr/>
    </dgm:pt>
  </dgm:ptLst>
  <dgm:cxnLst>
    <dgm:cxn modelId="{64DBAD02-892A-42CF-8E75-22772695FB63}" srcId="{4AEF26C3-4CCF-4E4E-AA1F-8644DB54AFE0}" destId="{39CAE1AC-1EF6-45DC-8B61-9CA243122741}" srcOrd="2" destOrd="0" parTransId="{BD5F0C52-BB85-44C4-A5AD-4D6200D36D0B}" sibTransId="{65E4743E-FEE2-4E85-8503-7E1E38A85FEE}"/>
    <dgm:cxn modelId="{C0281438-AEFD-481E-A86C-F835276A9508}" type="presOf" srcId="{1C0F6644-FB54-4728-80B7-D9E5A4A5F16C}" destId="{503A24FB-29A3-4716-8A1C-D0BE07A98F42}" srcOrd="0" destOrd="0" presId="urn:microsoft.com/office/officeart/2005/8/layout/hList6"/>
    <dgm:cxn modelId="{7D3B5F45-5F35-4142-9E04-6917C1311EC2}" type="presOf" srcId="{39CAE1AC-1EF6-45DC-8B61-9CA243122741}" destId="{52ABAA67-FB54-4B05-99E8-9869651A3172}" srcOrd="0" destOrd="0" presId="urn:microsoft.com/office/officeart/2005/8/layout/hList6"/>
    <dgm:cxn modelId="{9E62518C-AB58-40D2-9C97-D7874AF9766C}" srcId="{4AEF26C3-4CCF-4E4E-AA1F-8644DB54AFE0}" destId="{8EF6DF65-8731-451E-8B54-B02FF44910E2}" srcOrd="1" destOrd="0" parTransId="{E3C5E288-F156-4C05-AD32-7DDD3DEF7D97}" sibTransId="{5D72446D-04D7-4AC6-A7FB-EB4B4A2D40EC}"/>
    <dgm:cxn modelId="{5E2B549C-0E3F-4174-8559-F684AFBC536B}" srcId="{4AEF26C3-4CCF-4E4E-AA1F-8644DB54AFE0}" destId="{1C0F6644-FB54-4728-80B7-D9E5A4A5F16C}" srcOrd="0" destOrd="0" parTransId="{3F2A429C-F2E7-4626-861D-970B403EF16F}" sibTransId="{9B0D156C-B3ED-4CA9-805C-95ECA061225F}"/>
    <dgm:cxn modelId="{B95BA0B7-9ED9-46FE-AEE1-6BBF5F2F447E}" type="presOf" srcId="{4AEF26C3-4CCF-4E4E-AA1F-8644DB54AFE0}" destId="{A6806502-4F19-452C-9D61-76DA6099BA02}" srcOrd="0" destOrd="0" presId="urn:microsoft.com/office/officeart/2005/8/layout/hList6"/>
    <dgm:cxn modelId="{C75599EA-29ED-4A13-BEEC-EC4E5FA32C13}" type="presOf" srcId="{8EF6DF65-8731-451E-8B54-B02FF44910E2}" destId="{983C145D-FC41-4735-AB40-625003E9CE46}" srcOrd="0" destOrd="0" presId="urn:microsoft.com/office/officeart/2005/8/layout/hList6"/>
    <dgm:cxn modelId="{98B7F444-ED95-4C90-B049-B9A3CF5FDF49}" type="presParOf" srcId="{A6806502-4F19-452C-9D61-76DA6099BA02}" destId="{503A24FB-29A3-4716-8A1C-D0BE07A98F42}" srcOrd="0" destOrd="0" presId="urn:microsoft.com/office/officeart/2005/8/layout/hList6"/>
    <dgm:cxn modelId="{73D7A4A9-A3AE-435F-8C73-D0067A718E06}" type="presParOf" srcId="{A6806502-4F19-452C-9D61-76DA6099BA02}" destId="{B961E686-6841-478B-B6A2-081C39ABDA6E}" srcOrd="1" destOrd="0" presId="urn:microsoft.com/office/officeart/2005/8/layout/hList6"/>
    <dgm:cxn modelId="{E0FCE684-2F15-48BF-818B-4C38C41E29C7}" type="presParOf" srcId="{A6806502-4F19-452C-9D61-76DA6099BA02}" destId="{983C145D-FC41-4735-AB40-625003E9CE46}" srcOrd="2" destOrd="0" presId="urn:microsoft.com/office/officeart/2005/8/layout/hList6"/>
    <dgm:cxn modelId="{10447FAF-6790-4D99-80AC-B6C0EB9E36CF}" type="presParOf" srcId="{A6806502-4F19-452C-9D61-76DA6099BA02}" destId="{648057A6-4577-4456-8BA9-C57548B4081C}" srcOrd="3" destOrd="0" presId="urn:microsoft.com/office/officeart/2005/8/layout/hList6"/>
    <dgm:cxn modelId="{7BF04091-85F3-4C4C-B9D3-0CFD39740784}" type="presParOf" srcId="{A6806502-4F19-452C-9D61-76DA6099BA02}" destId="{52ABAA67-FB54-4B05-99E8-9869651A3172}"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A24FB-29A3-4716-8A1C-D0BE07A98F42}">
      <dsp:nvSpPr>
        <dsp:cNvPr id="0" name=""/>
        <dsp:cNvSpPr/>
      </dsp:nvSpPr>
      <dsp:spPr>
        <a:xfrm rot="16200000">
          <a:off x="-1128819" y="1130214"/>
          <a:ext cx="5885332" cy="3624904"/>
        </a:xfrm>
        <a:prstGeom prst="flowChartManualOperati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101600" bIns="0" numCol="1" spcCol="1270" anchor="t" anchorCtr="0">
          <a:noAutofit/>
        </a:bodyPr>
        <a:lstStyle/>
        <a:p>
          <a:pPr marL="0" lvl="0" indent="0" algn="l" defTabSz="800100">
            <a:lnSpc>
              <a:spcPct val="100000"/>
            </a:lnSpc>
            <a:spcBef>
              <a:spcPct val="0"/>
            </a:spcBef>
            <a:spcAft>
              <a:spcPct val="35000"/>
            </a:spcAft>
            <a:buNone/>
          </a:pPr>
          <a:r>
            <a:rPr lang="en-US" sz="1600" u="none" kern="1200" cap="all" baseline="0">
              <a:latin typeface="+mj-lt"/>
              <a:cs typeface="Calibri Light"/>
            </a:rPr>
            <a:t>  </a:t>
          </a:r>
          <a:r>
            <a:rPr lang="en-US" sz="1600" b="1" u="none" kern="1200" cap="all" baseline="0">
              <a:latin typeface="+mj-lt"/>
              <a:cs typeface="Calibri Light"/>
            </a:rPr>
            <a:t>R</a:t>
          </a:r>
          <a:endParaRPr lang="en-US" sz="1400" u="none" kern="1200" cap="none" baseline="0">
            <a:latin typeface="+mn-lt"/>
            <a:ea typeface="+mn-lt"/>
            <a:cs typeface="Calibri Light"/>
          </a:endParaRPr>
        </a:p>
        <a:p>
          <a:pPr marL="0" lvl="0" indent="0" algn="l" defTabSz="800100">
            <a:lnSpc>
              <a:spcPct val="100000"/>
            </a:lnSpc>
            <a:spcBef>
              <a:spcPct val="0"/>
            </a:spcBef>
            <a:spcAft>
              <a:spcPct val="35000"/>
            </a:spcAft>
            <a:buNone/>
          </a:pPr>
          <a:r>
            <a:rPr lang="en-US" sz="1400" u="none" kern="1200" cap="none" baseline="0"/>
            <a:t>Various packages available </a:t>
          </a:r>
        </a:p>
        <a:p>
          <a:pPr marL="0" lvl="0" indent="0" algn="l" defTabSz="800100">
            <a:lnSpc>
              <a:spcPct val="100000"/>
            </a:lnSpc>
            <a:spcBef>
              <a:spcPct val="0"/>
            </a:spcBef>
            <a:spcAft>
              <a:spcPct val="35000"/>
            </a:spcAft>
            <a:buNone/>
          </a:pPr>
          <a:endParaRPr lang="en-US" sz="1400" u="none" kern="1200" cap="none" baseline="0">
            <a:latin typeface="+mn-lt"/>
            <a:ea typeface="+mn-lt"/>
            <a:cs typeface="Calibri Light"/>
          </a:endParaRPr>
        </a:p>
        <a:p>
          <a:pPr lvl="0" algn="l">
            <a:spcBef>
              <a:spcPct val="0"/>
            </a:spcBef>
            <a:spcAft>
              <a:spcPct val="35000"/>
            </a:spcAft>
            <a:buNone/>
          </a:pPr>
          <a:endParaRPr lang="en-US" sz="1400" b="0" u="none" kern="1200" cap="none" baseline="0">
            <a:latin typeface="+mn-lt"/>
            <a:ea typeface="+mn-lt"/>
            <a:cs typeface="Calibri Light"/>
          </a:endParaRPr>
        </a:p>
        <a:p>
          <a:pPr marL="0" lvl="0" indent="0" algn="l" defTabSz="800100">
            <a:lnSpc>
              <a:spcPct val="100000"/>
            </a:lnSpc>
            <a:spcBef>
              <a:spcPct val="0"/>
            </a:spcBef>
            <a:spcAft>
              <a:spcPct val="35000"/>
            </a:spcAft>
            <a:buNone/>
          </a:pPr>
          <a:endParaRPr lang="en-US" sz="1400" b="0" u="none" kern="1200" cap="none" baseline="0">
            <a:latin typeface="+mn-lt"/>
            <a:ea typeface="+mn-lt"/>
            <a:cs typeface="Calibri Light"/>
          </a:endParaRPr>
        </a:p>
        <a:p>
          <a:pPr marL="0" lvl="0" indent="0" algn="l" defTabSz="800100">
            <a:lnSpc>
              <a:spcPct val="100000"/>
            </a:lnSpc>
            <a:spcBef>
              <a:spcPct val="0"/>
            </a:spcBef>
            <a:spcAft>
              <a:spcPct val="35000"/>
            </a:spcAft>
            <a:buNone/>
          </a:pPr>
          <a:endParaRPr lang="en-US" sz="1400" b="0" u="none" kern="1200" cap="none" baseline="0">
            <a:latin typeface="+mn-lt"/>
            <a:ea typeface="+mn-lt"/>
            <a:cs typeface="Calibri Light"/>
          </a:endParaRPr>
        </a:p>
        <a:p>
          <a:pPr lvl="0" algn="l" rtl="0">
            <a:spcBef>
              <a:spcPct val="0"/>
            </a:spcBef>
            <a:spcAft>
              <a:spcPct val="35000"/>
            </a:spcAft>
            <a:buNone/>
          </a:pPr>
          <a:endParaRPr lang="en-US" sz="1400" b="1" u="none" kern="1200" cap="none" baseline="0">
            <a:latin typeface="+mn-lt"/>
            <a:ea typeface="+mn-lt"/>
            <a:cs typeface="Calibri Light"/>
          </a:endParaRPr>
        </a:p>
      </dsp:txBody>
      <dsp:txXfrm rot="5400000">
        <a:off x="1395" y="1177066"/>
        <a:ext cx="3624904" cy="3531200"/>
      </dsp:txXfrm>
    </dsp:sp>
    <dsp:sp modelId="{983C145D-FC41-4735-AB40-625003E9CE46}">
      <dsp:nvSpPr>
        <dsp:cNvPr id="0" name=""/>
        <dsp:cNvSpPr/>
      </dsp:nvSpPr>
      <dsp:spPr>
        <a:xfrm rot="16200000">
          <a:off x="2767952" y="1130214"/>
          <a:ext cx="5885332" cy="3624904"/>
        </a:xfrm>
        <a:prstGeom prst="flowChartManualOperati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101600" bIns="0" numCol="1" spcCol="1270" anchor="t" anchorCtr="0">
          <a:noAutofit/>
        </a:bodyPr>
        <a:lstStyle/>
        <a:p>
          <a:pPr marL="0" lvl="0" indent="0" algn="l" defTabSz="800100">
            <a:lnSpc>
              <a:spcPct val="90000"/>
            </a:lnSpc>
            <a:spcBef>
              <a:spcPct val="0"/>
            </a:spcBef>
            <a:spcAft>
              <a:spcPct val="35000"/>
            </a:spcAft>
            <a:buNone/>
          </a:pPr>
          <a:r>
            <a:rPr lang="en-US" sz="1600" b="1" u="none" kern="1200" cap="all" baseline="0">
              <a:latin typeface="Century Gothic"/>
              <a:ea typeface="+mn-ea"/>
              <a:cs typeface="Calibri Light"/>
            </a:rPr>
            <a:t>Python</a:t>
          </a:r>
          <a:endParaRPr lang="en-US" sz="1400" kern="1200">
            <a:latin typeface="+mn-lt"/>
            <a:cs typeface="Calibri Light"/>
          </a:endParaRPr>
        </a:p>
        <a:p>
          <a:pPr marL="0" lvl="0" indent="0" algn="l" defTabSz="800100" rtl="0">
            <a:lnSpc>
              <a:spcPct val="90000"/>
            </a:lnSpc>
            <a:spcBef>
              <a:spcPct val="0"/>
            </a:spcBef>
            <a:spcAft>
              <a:spcPct val="35000"/>
            </a:spcAft>
            <a:buNone/>
          </a:pPr>
          <a:r>
            <a:rPr lang="en-US" sz="1400" kern="1200">
              <a:latin typeface="+mn-lt"/>
              <a:cs typeface="Calibri Light"/>
            </a:rPr>
            <a:t>Python Record Linkage Toolkit </a:t>
          </a:r>
        </a:p>
        <a:p>
          <a:pPr marL="0" lvl="0" indent="0" algn="l" defTabSz="800100">
            <a:lnSpc>
              <a:spcPct val="90000"/>
            </a:lnSpc>
            <a:spcBef>
              <a:spcPct val="0"/>
            </a:spcBef>
            <a:spcAft>
              <a:spcPct val="35000"/>
            </a:spcAft>
            <a:buNone/>
          </a:pPr>
          <a:endParaRPr lang="en-US" sz="1400" kern="1200">
            <a:latin typeface="+mn-lt"/>
            <a:cs typeface="Calibri Light" panose="020F0302020204030204" pitchFamily="34" charset="0"/>
          </a:endParaRPr>
        </a:p>
      </dsp:txBody>
      <dsp:txXfrm rot="5400000">
        <a:off x="3898166" y="1177066"/>
        <a:ext cx="3624904" cy="3531200"/>
      </dsp:txXfrm>
    </dsp:sp>
    <dsp:sp modelId="{52ABAA67-FB54-4B05-99E8-9869651A3172}">
      <dsp:nvSpPr>
        <dsp:cNvPr id="0" name=""/>
        <dsp:cNvSpPr/>
      </dsp:nvSpPr>
      <dsp:spPr>
        <a:xfrm rot="16200000">
          <a:off x="6664724" y="1130214"/>
          <a:ext cx="5885332" cy="3624904"/>
        </a:xfrm>
        <a:prstGeom prst="flowChartManualOperati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0" tIns="0" rIns="88900" bIns="0" numCol="1" spcCol="1270" anchor="t" anchorCtr="0">
          <a:noAutofit/>
        </a:bodyPr>
        <a:lstStyle/>
        <a:p>
          <a:pPr marL="0" lvl="0" indent="0" algn="l" defTabSz="800100" rtl="0">
            <a:lnSpc>
              <a:spcPct val="90000"/>
            </a:lnSpc>
            <a:spcBef>
              <a:spcPct val="0"/>
            </a:spcBef>
            <a:spcAft>
              <a:spcPts val="1200"/>
            </a:spcAft>
            <a:buNone/>
          </a:pPr>
          <a:r>
            <a:rPr lang="en-US" sz="1400" b="1" u="none" kern="1200" cap="none" baseline="0">
              <a:solidFill>
                <a:prstClr val="black">
                  <a:hueOff val="0"/>
                  <a:satOff val="0"/>
                  <a:lumOff val="0"/>
                  <a:alphaOff val="0"/>
                </a:prstClr>
              </a:solidFill>
              <a:latin typeface="Century Gothic"/>
              <a:ea typeface="+mn-ea"/>
              <a:cs typeface="Calibri Light"/>
            </a:rPr>
            <a:t>OTHER </a:t>
          </a:r>
          <a:endParaRPr lang="en-US" sz="1400" b="1" u="none" kern="1200" cap="none" baseline="0">
            <a:latin typeface="Century Gothic"/>
            <a:ea typeface="+mn-ea"/>
          </a:endParaRPr>
        </a:p>
      </dsp:txBody>
      <dsp:txXfrm rot="5400000">
        <a:off x="7794938" y="1177066"/>
        <a:ext cx="3624904" cy="353120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73AEA-80C1-4614-A8AD-6CEABA74F364}" type="datetimeFigureOut">
              <a:rPr lang="en-US"/>
              <a:t>11/16/2019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8A4F3-9A47-42C6-85B2-037E3D3C063E}" type="slidenum">
              <a:rPr lang="en-US"/>
              <a:t>‹#›</a:t>
            </a:fld>
            <a:endParaRPr lang="en-US"/>
          </a:p>
        </p:txBody>
      </p:sp>
    </p:spTree>
    <p:extLst>
      <p:ext uri="{BB962C8B-B14F-4D97-AF65-F5344CB8AC3E}">
        <p14:creationId xmlns:p14="http://schemas.microsoft.com/office/powerpoint/2010/main" val="2447215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28DE85F-A49F-4D4C-8D78-799212E249B2}" type="slidenum">
              <a:rPr lang="en-GB" smtClean="0">
                <a:solidFill>
                  <a:prstClr val="black"/>
                </a:solidFill>
              </a:rPr>
              <a:pPr/>
              <a:t>2</a:t>
            </a:fld>
            <a:endParaRPr lang="en-GB">
              <a:solidFill>
                <a:prstClr val="black"/>
              </a:solidFill>
            </a:endParaRPr>
          </a:p>
        </p:txBody>
      </p:sp>
    </p:spTree>
    <p:extLst>
      <p:ext uri="{BB962C8B-B14F-4D97-AF65-F5344CB8AC3E}">
        <p14:creationId xmlns:p14="http://schemas.microsoft.com/office/powerpoint/2010/main" val="3101006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ext Opti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add emphasis part of title</a:t>
            </a:r>
          </a:p>
        </p:txBody>
      </p:sp>
      <p:sp>
        <p:nvSpPr>
          <p:cNvPr id="8" name="Text Placeholder 7"/>
          <p:cNvSpPr>
            <a:spLocks noGrp="1"/>
          </p:cNvSpPr>
          <p:nvPr>
            <p:ph type="body" sz="quarter" idx="13" hasCustomPrompt="1"/>
          </p:nvPr>
        </p:nvSpPr>
        <p:spPr>
          <a:xfrm>
            <a:off x="309838" y="331101"/>
            <a:ext cx="8967721" cy="590215"/>
          </a:xfrm>
        </p:spPr>
        <p:txBody>
          <a:bodyPr anchor="b">
            <a:normAutofit/>
          </a:bodyPr>
          <a:lstStyle>
            <a:lvl1pPr marL="0" indent="0">
              <a:buNone/>
              <a:defRPr sz="2531" b="0">
                <a:solidFill>
                  <a:schemeClr val="bg2"/>
                </a:solidFill>
              </a:defRPr>
            </a:lvl1pPr>
          </a:lstStyle>
          <a:p>
            <a:pPr lvl="0"/>
            <a:r>
              <a:rPr lang="en-US"/>
              <a:t>CLICK TO ADD TAG LINE OR BEGINNING OF TITLE</a:t>
            </a:r>
            <a:endParaRPr lang="en-GB"/>
          </a:p>
        </p:txBody>
      </p:sp>
      <p:sp>
        <p:nvSpPr>
          <p:cNvPr id="11" name="Text Placeholder 10"/>
          <p:cNvSpPr>
            <a:spLocks noGrp="1"/>
          </p:cNvSpPr>
          <p:nvPr>
            <p:ph type="body" sz="quarter" idx="14"/>
          </p:nvPr>
        </p:nvSpPr>
        <p:spPr>
          <a:xfrm>
            <a:off x="330201" y="1851261"/>
            <a:ext cx="10493855" cy="352401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28701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ocijalnoukljucivanje.gov.rs/en/social-inclusion-in-rs/data/measuring-social-exclusion-and-poverty-in-serbia/survey-on-income-and-living-conditions-silc/"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ran.r-project.org/web/packages/fastLink/fastLink.pdf" TargetMode="External"/><Relationship Id="rId2" Type="http://schemas.openxmlformats.org/officeDocument/2006/relationships/hyperlink" Target="https://cran.r-project.org/web/packages/PPRL/PPRL.pdf" TargetMode="External"/><Relationship Id="rId1" Type="http://schemas.openxmlformats.org/officeDocument/2006/relationships/slideLayout" Target="../slideLayouts/slideLayout2.xml"/><Relationship Id="rId5" Type="http://schemas.openxmlformats.org/officeDocument/2006/relationships/hyperlink" Target="https://sites.google.com/view/pprl2019workshop/" TargetMode="External"/><Relationship Id="rId4" Type="http://schemas.openxmlformats.org/officeDocument/2006/relationships/hyperlink" Target="https://cran.r-project.org/web/packages/RecordLinkage/RecordLinkage.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80AA5C56-EC57-4914-8118-68854697E0F3}"/>
              </a:ext>
            </a:extLst>
          </p:cNvPr>
          <p:cNvSpPr>
            <a:spLocks noGrp="1"/>
          </p:cNvSpPr>
          <p:nvPr>
            <p:ph type="ctrTitle"/>
          </p:nvPr>
        </p:nvSpPr>
        <p:spPr/>
        <p:txBody>
          <a:bodyPr/>
          <a:lstStyle/>
          <a:p>
            <a:r>
              <a:rPr lang="en-US"/>
              <a:t>Slide 1</a:t>
            </a:r>
          </a:p>
        </p:txBody>
      </p:sp>
      <p:sp>
        <p:nvSpPr>
          <p:cNvPr id="13" name="TextBox 12">
            <a:extLst>
              <a:ext uri="{FF2B5EF4-FFF2-40B4-BE49-F238E27FC236}">
                <a16:creationId xmlns:a16="http://schemas.microsoft.com/office/drawing/2014/main" id="{20CFB208-C653-4CA5-9CEC-7B997C2FACF6}"/>
              </a:ext>
            </a:extLst>
          </p:cNvPr>
          <p:cNvSpPr txBox="1"/>
          <p:nvPr/>
        </p:nvSpPr>
        <p:spPr>
          <a:xfrm>
            <a:off x="12776" y="4798869"/>
            <a:ext cx="12182761" cy="2339102"/>
          </a:xfrm>
          <a:prstGeom prst="rect">
            <a:avLst/>
          </a:prstGeom>
          <a:noFill/>
        </p:spPr>
        <p:txBody>
          <a:bodyPr wrap="square" rtlCol="0" anchor="t">
            <a:spAutoFit/>
          </a:bodyPr>
          <a:lstStyle/>
          <a:p>
            <a:pPr algn="ctr"/>
            <a:r>
              <a:rPr lang="en-US" sz="2400" cap="small">
                <a:solidFill>
                  <a:schemeClr val="bg1">
                    <a:lumMod val="95000"/>
                  </a:schemeClr>
                </a:solidFill>
                <a:latin typeface="Castorgate Wide"/>
                <a:ea typeface="Source Sans Pro ExtraLight"/>
                <a:cs typeface="Cordia New"/>
              </a:rPr>
              <a:t>Supported by: </a:t>
            </a:r>
            <a:endParaRPr lang="en-US" sz="2400">
              <a:solidFill>
                <a:schemeClr val="bg1">
                  <a:lumMod val="95000"/>
                </a:schemeClr>
              </a:solidFill>
              <a:latin typeface="Castorgate Wide"/>
              <a:ea typeface="Source Sans Pro ExtraLight"/>
              <a:cs typeface="Cordia New"/>
            </a:endParaRPr>
          </a:p>
          <a:p>
            <a:pPr algn="ctr"/>
            <a:r>
              <a:rPr lang="en-US" cap="small">
                <a:solidFill>
                  <a:schemeClr val="bg1">
                    <a:lumMod val="95000"/>
                  </a:schemeClr>
                </a:solidFill>
                <a:latin typeface="Century Gothic"/>
                <a:ea typeface="Source Sans Pro ExtraLight"/>
                <a:cs typeface="Cordia New"/>
              </a:rPr>
              <a:t>DATA SCIENCE CONFERENCE 5.0 SERBIA</a:t>
            </a:r>
            <a:endParaRPr lang="en-US">
              <a:solidFill>
                <a:schemeClr val="bg1">
                  <a:lumMod val="95000"/>
                </a:schemeClr>
              </a:solidFill>
              <a:latin typeface="Century Gothic"/>
              <a:ea typeface="Source Sans Pro ExtraLight"/>
              <a:cs typeface="Cordia New"/>
            </a:endParaRPr>
          </a:p>
          <a:p>
            <a:pPr algn="ctr"/>
            <a:r>
              <a:rPr lang="en-US" cap="small">
                <a:solidFill>
                  <a:schemeClr val="bg1">
                    <a:lumMod val="95000"/>
                  </a:schemeClr>
                </a:solidFill>
                <a:latin typeface="Century Gothic"/>
                <a:ea typeface="Source Sans Pro ExtraLight"/>
                <a:cs typeface="Cordia New"/>
              </a:rPr>
              <a:t>and</a:t>
            </a:r>
            <a:endParaRPr lang="en-US">
              <a:solidFill>
                <a:schemeClr val="bg1">
                  <a:lumMod val="95000"/>
                </a:schemeClr>
              </a:solidFill>
              <a:latin typeface="Century Gothic"/>
              <a:ea typeface="Source Sans Pro ExtraLight"/>
              <a:cs typeface="Cordia New"/>
            </a:endParaRPr>
          </a:p>
          <a:p>
            <a:pPr algn="ctr"/>
            <a:r>
              <a:rPr lang="en-US" cap="small">
                <a:solidFill>
                  <a:schemeClr val="bg1">
                    <a:lumMod val="95000"/>
                  </a:schemeClr>
                </a:solidFill>
                <a:latin typeface="Century Gothic"/>
                <a:ea typeface="Source Sans Pro ExtraLight"/>
                <a:cs typeface="Calibri Light"/>
              </a:rPr>
              <a:t>DATA SCIENCE AND MARKETING ACADEMY, ETK </a:t>
            </a:r>
            <a:endParaRPr lang="en-US">
              <a:solidFill>
                <a:schemeClr val="bg1">
                  <a:lumMod val="95000"/>
                </a:schemeClr>
              </a:solidFill>
              <a:latin typeface="Century Gothic"/>
              <a:ea typeface="+mn-lt"/>
              <a:cs typeface="+mn-lt"/>
            </a:endParaRPr>
          </a:p>
          <a:p>
            <a:pPr algn="ctr"/>
            <a:endParaRPr lang="en-US" cap="small">
              <a:solidFill>
                <a:schemeClr val="bg1">
                  <a:lumMod val="95000"/>
                </a:schemeClr>
              </a:solidFill>
              <a:latin typeface="Century Gothic"/>
              <a:ea typeface="Source Sans Pro ExtraLight"/>
              <a:cs typeface="Calibri Light"/>
            </a:endParaRPr>
          </a:p>
          <a:p>
            <a:pPr algn="ctr"/>
            <a:r>
              <a:rPr lang="en-US" cap="small">
                <a:solidFill>
                  <a:schemeClr val="bg1">
                    <a:lumMod val="95000"/>
                  </a:schemeClr>
                </a:solidFill>
                <a:latin typeface="Century Gothic"/>
                <a:ea typeface="Source Sans Pro ExtraLight"/>
                <a:cs typeface="Calibri Light"/>
              </a:rPr>
              <a:t>Belgrade, Serbia</a:t>
            </a:r>
          </a:p>
          <a:p>
            <a:pPr algn="ctr"/>
            <a:r>
              <a:rPr lang="en-US" cap="small">
                <a:solidFill>
                  <a:schemeClr val="bg1">
                    <a:lumMod val="95000"/>
                  </a:schemeClr>
                </a:solidFill>
                <a:latin typeface="Century Gothic"/>
                <a:ea typeface="Source Sans Pro ExtraLight"/>
                <a:cs typeface="Calibri Light"/>
              </a:rPr>
              <a:t>16 November 2019</a:t>
            </a:r>
          </a:p>
          <a:p>
            <a:pPr algn="ctr"/>
            <a:endParaRPr lang="en-US" sz="1400">
              <a:solidFill>
                <a:schemeClr val="bg1">
                  <a:lumMod val="95000"/>
                </a:schemeClr>
              </a:solidFill>
              <a:latin typeface="Century Gothic"/>
              <a:ea typeface="Source Sans Pro ExtraLight"/>
              <a:cs typeface="Cordia New"/>
            </a:endParaRPr>
          </a:p>
        </p:txBody>
      </p:sp>
      <p:sp>
        <p:nvSpPr>
          <p:cNvPr id="7" name="TextBox 6">
            <a:extLst>
              <a:ext uri="{FF2B5EF4-FFF2-40B4-BE49-F238E27FC236}">
                <a16:creationId xmlns:a16="http://schemas.microsoft.com/office/drawing/2014/main" id="{4CE0BBCD-52B4-4B22-8248-B11C42A2C8C1}"/>
              </a:ext>
            </a:extLst>
          </p:cNvPr>
          <p:cNvSpPr txBox="1"/>
          <p:nvPr/>
        </p:nvSpPr>
        <p:spPr>
          <a:xfrm>
            <a:off x="-131438" y="764582"/>
            <a:ext cx="12182761" cy="2062103"/>
          </a:xfrm>
          <a:prstGeom prst="rect">
            <a:avLst/>
          </a:prstGeom>
          <a:noFill/>
        </p:spPr>
        <p:txBody>
          <a:bodyPr wrap="square" rtlCol="0" anchor="t">
            <a:spAutoFit/>
          </a:bodyPr>
          <a:lstStyle/>
          <a:p>
            <a:pPr algn="ctr"/>
            <a:r>
              <a:rPr lang="en-US" sz="6400" cap="small">
                <a:solidFill>
                  <a:schemeClr val="bg1">
                    <a:lumMod val="95000"/>
                  </a:schemeClr>
                </a:solidFill>
                <a:latin typeface="Century Gothic"/>
                <a:ea typeface="Source Sans Pro ExtraLight"/>
                <a:cs typeface="Cordia New"/>
              </a:rPr>
              <a:t>Introduction to Data Linkage with </a:t>
            </a:r>
            <a:endParaRPr lang="en-US">
              <a:solidFill>
                <a:schemeClr val="bg1">
                  <a:lumMod val="95000"/>
                </a:schemeClr>
              </a:solidFill>
              <a:latin typeface="Century Gothic"/>
            </a:endParaRPr>
          </a:p>
        </p:txBody>
      </p:sp>
      <p:pic>
        <p:nvPicPr>
          <p:cNvPr id="2" name="Picture 4" descr="A picture containing drawing, clock&#10;&#10;Description generated with very high confidence">
            <a:extLst>
              <a:ext uri="{FF2B5EF4-FFF2-40B4-BE49-F238E27FC236}">
                <a16:creationId xmlns:a16="http://schemas.microsoft.com/office/drawing/2014/main" id="{F4818845-32E0-4B12-B285-AD73AA14BFF4}"/>
              </a:ext>
            </a:extLst>
          </p:cNvPr>
          <p:cNvPicPr>
            <a:picLocks noChangeAspect="1"/>
          </p:cNvPicPr>
          <p:nvPr/>
        </p:nvPicPr>
        <p:blipFill>
          <a:blip r:embed="rId3"/>
          <a:stretch>
            <a:fillRect/>
          </a:stretch>
        </p:blipFill>
        <p:spPr>
          <a:xfrm>
            <a:off x="6710020" y="1799647"/>
            <a:ext cx="1160585" cy="906401"/>
          </a:xfrm>
          <a:prstGeom prst="rect">
            <a:avLst/>
          </a:prstGeom>
        </p:spPr>
      </p:pic>
      <p:sp>
        <p:nvSpPr>
          <p:cNvPr id="9" name="TextBox 8">
            <a:extLst>
              <a:ext uri="{FF2B5EF4-FFF2-40B4-BE49-F238E27FC236}">
                <a16:creationId xmlns:a16="http://schemas.microsoft.com/office/drawing/2014/main" id="{BCB03651-3B2B-47D4-946D-14F2C64FC6B6}"/>
              </a:ext>
            </a:extLst>
          </p:cNvPr>
          <p:cNvSpPr txBox="1"/>
          <p:nvPr/>
        </p:nvSpPr>
        <p:spPr>
          <a:xfrm>
            <a:off x="106560" y="3274868"/>
            <a:ext cx="12182761" cy="2062103"/>
          </a:xfrm>
          <a:prstGeom prst="rect">
            <a:avLst/>
          </a:prstGeom>
          <a:noFill/>
        </p:spPr>
        <p:txBody>
          <a:bodyPr wrap="square" rtlCol="0" anchor="t">
            <a:spAutoFit/>
          </a:bodyPr>
          <a:lstStyle/>
          <a:p>
            <a:pPr algn="ctr"/>
            <a:r>
              <a:rPr lang="en-US" sz="3200" cap="small">
                <a:solidFill>
                  <a:schemeClr val="bg1">
                    <a:lumMod val="95000"/>
                  </a:schemeClr>
                </a:solidFill>
                <a:latin typeface="Castorgate Wide"/>
                <a:ea typeface="Source Sans Pro ExtraLight"/>
                <a:cs typeface="Cordia New"/>
              </a:rPr>
              <a:t>RADMILA VELICHKOVICH</a:t>
            </a:r>
          </a:p>
          <a:p>
            <a:pPr algn="ctr"/>
            <a:r>
              <a:rPr lang="en-US" sz="3200" cap="small">
                <a:solidFill>
                  <a:schemeClr val="bg1">
                    <a:lumMod val="95000"/>
                  </a:schemeClr>
                </a:solidFill>
                <a:latin typeface="Castorgate Wide"/>
                <a:ea typeface="Source Sans Pro ExtraLight"/>
                <a:cs typeface="Cordia New"/>
              </a:rPr>
              <a:t>Business Research Partner</a:t>
            </a:r>
          </a:p>
          <a:p>
            <a:pPr algn="ctr"/>
            <a:r>
              <a:rPr lang="en-US" sz="3200" cap="small">
                <a:solidFill>
                  <a:schemeClr val="bg1">
                    <a:lumMod val="95000"/>
                  </a:schemeClr>
                </a:solidFill>
                <a:latin typeface="Castorgate Wide"/>
                <a:ea typeface="Source Sans Pro ExtraLight"/>
                <a:cs typeface="Cordia New"/>
              </a:rPr>
              <a:t>Empowerment Through Knowledge</a:t>
            </a:r>
          </a:p>
          <a:p>
            <a:pPr algn="ctr"/>
            <a:endParaRPr lang="en-US" sz="3200" cap="small">
              <a:solidFill>
                <a:schemeClr val="bg1">
                  <a:lumMod val="95000"/>
                </a:schemeClr>
              </a:solidFill>
              <a:latin typeface="Castorgate Wide"/>
              <a:ea typeface="Source Sans Pro ExtraLight"/>
              <a:cs typeface="Cordia New"/>
            </a:endParaRPr>
          </a:p>
        </p:txBody>
      </p:sp>
    </p:spTree>
    <p:extLst>
      <p:ext uri="{BB962C8B-B14F-4D97-AF65-F5344CB8AC3E}">
        <p14:creationId xmlns:p14="http://schemas.microsoft.com/office/powerpoint/2010/main" val="179116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2148-AA95-42B7-B143-D2C03409E8A0}"/>
              </a:ext>
            </a:extLst>
          </p:cNvPr>
          <p:cNvSpPr>
            <a:spLocks noGrp="1"/>
          </p:cNvSpPr>
          <p:nvPr>
            <p:ph type="title"/>
          </p:nvPr>
        </p:nvSpPr>
        <p:spPr/>
        <p:txBody>
          <a:bodyPr>
            <a:normAutofit fontScale="90000"/>
          </a:bodyPr>
          <a:lstStyle/>
          <a:p>
            <a:pPr algn="ctr"/>
            <a:br>
              <a:rPr lang="en-US" sz="3200">
                <a:latin typeface="Century Gothic"/>
              </a:rPr>
            </a:br>
            <a:br>
              <a:rPr lang="en-US" sz="3200">
                <a:latin typeface="Century Gothic"/>
              </a:rPr>
            </a:br>
            <a:r>
              <a:rPr lang="en-US" sz="3200">
                <a:latin typeface="Century Gothic"/>
              </a:rPr>
              <a:t>Introduction to Data Linkage</a:t>
            </a:r>
            <a:br>
              <a:rPr lang="en-US" sz="3200">
                <a:latin typeface="Century Gothic"/>
              </a:rPr>
            </a:br>
            <a:r>
              <a:rPr lang="en-US" sz="3200">
                <a:latin typeface="Century Gothic"/>
              </a:rPr>
              <a:t>examples </a:t>
            </a:r>
            <a:endParaRPr lang="en-US" sz="3200">
              <a:latin typeface="Century Gothic"/>
              <a:ea typeface="+mj-lt"/>
              <a:cs typeface="+mj-lt"/>
            </a:endParaRPr>
          </a:p>
          <a:p>
            <a:endParaRPr lang="en-US" sz="3200">
              <a:latin typeface="Century Gothic"/>
              <a:ea typeface="+mj-lt"/>
              <a:cs typeface="+mj-lt"/>
            </a:endParaRPr>
          </a:p>
          <a:p>
            <a:endParaRPr lang="en-US">
              <a:cs typeface="Calibri Light"/>
            </a:endParaRPr>
          </a:p>
        </p:txBody>
      </p:sp>
      <p:sp>
        <p:nvSpPr>
          <p:cNvPr id="3" name="Content Placeholder 2">
            <a:extLst>
              <a:ext uri="{FF2B5EF4-FFF2-40B4-BE49-F238E27FC236}">
                <a16:creationId xmlns:a16="http://schemas.microsoft.com/office/drawing/2014/main" id="{92167CFA-389F-45B3-BB43-29C72954474C}"/>
              </a:ext>
            </a:extLst>
          </p:cNvPr>
          <p:cNvSpPr>
            <a:spLocks noGrp="1"/>
          </p:cNvSpPr>
          <p:nvPr>
            <p:ph idx="1"/>
          </p:nvPr>
        </p:nvSpPr>
        <p:spPr/>
        <p:txBody>
          <a:bodyPr vert="horz" lIns="91440" tIns="45720" rIns="91440" bIns="45720" rtlCol="0" anchor="t">
            <a:normAutofit/>
          </a:bodyPr>
          <a:lstStyle/>
          <a:p>
            <a:r>
              <a:rPr lang="en-US" sz="2400">
                <a:latin typeface="Century Gothic"/>
                <a:cs typeface="Calibri"/>
              </a:rPr>
              <a:t>Swiss Federal Statistical Office: (</a:t>
            </a:r>
            <a:r>
              <a:rPr lang="en-US" sz="2400">
                <a:latin typeface="Century Gothic"/>
                <a:ea typeface="+mn-lt"/>
                <a:cs typeface="+mn-lt"/>
              </a:rPr>
              <a:t>e.g </a:t>
            </a:r>
            <a:r>
              <a:rPr lang="en-US" sz="2400" b="1">
                <a:latin typeface="Century Gothic"/>
                <a:ea typeface="+mn-lt"/>
                <a:cs typeface="+mn-lt"/>
              </a:rPr>
              <a:t>Longitudinal linkage)</a:t>
            </a:r>
            <a:endParaRPr lang="en-US" sz="2400">
              <a:latin typeface="Century Gothic"/>
            </a:endParaRPr>
          </a:p>
          <a:p>
            <a:endParaRPr lang="en-US" sz="2400" b="1">
              <a:latin typeface="Century Gothic"/>
            </a:endParaRPr>
          </a:p>
          <a:p>
            <a:r>
              <a:rPr lang="en-US" sz="2400">
                <a:latin typeface="Century Gothic"/>
              </a:rPr>
              <a:t>SwissRDL: medical Registries and Data Linkage</a:t>
            </a:r>
          </a:p>
          <a:p>
            <a:endParaRPr lang="en-US" sz="2400">
              <a:latin typeface="Century Gothic"/>
            </a:endParaRPr>
          </a:p>
          <a:p>
            <a:r>
              <a:rPr lang="en-US" sz="2400">
                <a:latin typeface="Century Gothic"/>
              </a:rPr>
              <a:t>SORS: Challenge for 2021; Linking census and geospatial data</a:t>
            </a:r>
          </a:p>
          <a:p>
            <a:endParaRPr lang="en-US" sz="2400">
              <a:latin typeface="Century Gothic"/>
              <a:cs typeface="Calibri"/>
            </a:endParaRPr>
          </a:p>
          <a:p>
            <a:r>
              <a:rPr lang="en-US" sz="2400">
                <a:latin typeface="Century Gothic"/>
                <a:cs typeface="Calibri"/>
              </a:rPr>
              <a:t>SILC (</a:t>
            </a:r>
            <a:r>
              <a:rPr lang="en-US" sz="2400">
                <a:latin typeface="Century Gothic"/>
                <a:hlinkClick r:id="rId2"/>
              </a:rPr>
              <a:t>Survey on Income and Living Conditions</a:t>
            </a:r>
            <a:r>
              <a:rPr lang="en-US" sz="2400">
                <a:latin typeface="Century Gothic"/>
              </a:rPr>
              <a:t>): In France, </a:t>
            </a:r>
            <a:r>
              <a:rPr lang="en-US" sz="2400">
                <a:latin typeface="Century Gothic"/>
                <a:ea typeface="+mn-lt"/>
                <a:cs typeface="+mn-lt"/>
              </a:rPr>
              <a:t>households get less questions on their income when they allow INSEE to access their tax returns; linking administrative with survey data</a:t>
            </a:r>
            <a:endParaRPr lang="en-US" sz="2400">
              <a:latin typeface="Century Gothic"/>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pic>
        <p:nvPicPr>
          <p:cNvPr id="5" name="Picture 4" descr="A close up of a logo&#10;&#10;Description generated with very high confidence">
            <a:extLst>
              <a:ext uri="{FF2B5EF4-FFF2-40B4-BE49-F238E27FC236}">
                <a16:creationId xmlns:a16="http://schemas.microsoft.com/office/drawing/2014/main" id="{2ECA8371-2EB1-4DAA-A3FF-16C1C2542E1F}"/>
              </a:ext>
            </a:extLst>
          </p:cNvPr>
          <p:cNvPicPr>
            <a:picLocks noChangeAspect="1"/>
          </p:cNvPicPr>
          <p:nvPr/>
        </p:nvPicPr>
        <p:blipFill>
          <a:blip r:embed="rId3"/>
          <a:stretch>
            <a:fillRect/>
          </a:stretch>
        </p:blipFill>
        <p:spPr>
          <a:xfrm>
            <a:off x="8360563" y="2829530"/>
            <a:ext cx="1847850" cy="666750"/>
          </a:xfrm>
          <a:prstGeom prst="rect">
            <a:avLst/>
          </a:prstGeom>
        </p:spPr>
      </p:pic>
      <p:pic>
        <p:nvPicPr>
          <p:cNvPr id="6" name="Picture 6" descr="A picture containing knife&#10;&#10;Description generated with very high confidence">
            <a:extLst>
              <a:ext uri="{FF2B5EF4-FFF2-40B4-BE49-F238E27FC236}">
                <a16:creationId xmlns:a16="http://schemas.microsoft.com/office/drawing/2014/main" id="{4E452F1E-2299-414B-8305-51B8C2011A14}"/>
              </a:ext>
            </a:extLst>
          </p:cNvPr>
          <p:cNvPicPr>
            <a:picLocks noChangeAspect="1"/>
          </p:cNvPicPr>
          <p:nvPr/>
        </p:nvPicPr>
        <p:blipFill>
          <a:blip r:embed="rId4"/>
          <a:stretch>
            <a:fillRect/>
          </a:stretch>
        </p:blipFill>
        <p:spPr>
          <a:xfrm>
            <a:off x="8953654" y="1698062"/>
            <a:ext cx="2371725" cy="733425"/>
          </a:xfrm>
          <a:prstGeom prst="rect">
            <a:avLst/>
          </a:prstGeom>
        </p:spPr>
      </p:pic>
      <p:pic>
        <p:nvPicPr>
          <p:cNvPr id="8" name="Picture 8" descr="A close up of a logo&#10;&#10;Description generated with very high confidence">
            <a:extLst>
              <a:ext uri="{FF2B5EF4-FFF2-40B4-BE49-F238E27FC236}">
                <a16:creationId xmlns:a16="http://schemas.microsoft.com/office/drawing/2014/main" id="{C24CCFD6-FAA6-437C-AADE-700809B23944}"/>
              </a:ext>
            </a:extLst>
          </p:cNvPr>
          <p:cNvPicPr>
            <a:picLocks noChangeAspect="1"/>
          </p:cNvPicPr>
          <p:nvPr/>
        </p:nvPicPr>
        <p:blipFill>
          <a:blip r:embed="rId5"/>
          <a:stretch>
            <a:fillRect/>
          </a:stretch>
        </p:blipFill>
        <p:spPr>
          <a:xfrm>
            <a:off x="7869020" y="4049392"/>
            <a:ext cx="3517490" cy="512762"/>
          </a:xfrm>
          <a:prstGeom prst="rect">
            <a:avLst/>
          </a:prstGeom>
        </p:spPr>
      </p:pic>
    </p:spTree>
    <p:extLst>
      <p:ext uri="{BB962C8B-B14F-4D97-AF65-F5344CB8AC3E}">
        <p14:creationId xmlns:p14="http://schemas.microsoft.com/office/powerpoint/2010/main" val="4129656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0A36F-51F3-4809-9E56-C972870462CC}"/>
              </a:ext>
            </a:extLst>
          </p:cNvPr>
          <p:cNvSpPr>
            <a:spLocks noGrp="1"/>
          </p:cNvSpPr>
          <p:nvPr>
            <p:ph type="title"/>
          </p:nvPr>
        </p:nvSpPr>
        <p:spPr>
          <a:xfrm>
            <a:off x="838200" y="1710"/>
            <a:ext cx="10515600" cy="1325563"/>
          </a:xfrm>
        </p:spPr>
        <p:txBody>
          <a:bodyPr>
            <a:normAutofit/>
          </a:bodyPr>
          <a:lstStyle/>
          <a:p>
            <a:pPr algn="ctr"/>
            <a:br>
              <a:rPr lang="en-US" sz="3200">
                <a:latin typeface="Century Gothic"/>
              </a:rPr>
            </a:br>
            <a:r>
              <a:rPr lang="en-US" sz="3200">
                <a:latin typeface="Century Gothic"/>
              </a:rPr>
              <a:t>Introduction to Data Linkage</a:t>
            </a:r>
            <a:br>
              <a:rPr lang="en-US" sz="3200">
                <a:latin typeface="Century Gothic"/>
              </a:rPr>
            </a:br>
            <a:r>
              <a:rPr lang="en-US" sz="2400">
                <a:latin typeface="Century Gothic"/>
              </a:rPr>
              <a:t>Typology</a:t>
            </a:r>
          </a:p>
        </p:txBody>
      </p:sp>
      <p:sp>
        <p:nvSpPr>
          <p:cNvPr id="3" name="Content Placeholder 2">
            <a:extLst>
              <a:ext uri="{FF2B5EF4-FFF2-40B4-BE49-F238E27FC236}">
                <a16:creationId xmlns:a16="http://schemas.microsoft.com/office/drawing/2014/main" id="{885553F6-A366-4F81-9316-ECD1606E27E3}"/>
              </a:ext>
            </a:extLst>
          </p:cNvPr>
          <p:cNvSpPr>
            <a:spLocks noGrp="1"/>
          </p:cNvSpPr>
          <p:nvPr>
            <p:ph idx="1"/>
          </p:nvPr>
        </p:nvSpPr>
        <p:spPr/>
        <p:txBody>
          <a:bodyPr vert="horz" lIns="91440" tIns="45720" rIns="91440" bIns="45720" rtlCol="0" anchor="t">
            <a:noAutofit/>
          </a:bodyPr>
          <a:lstStyle/>
          <a:p>
            <a:r>
              <a:rPr lang="en-US" sz="2000" b="1">
                <a:latin typeface="Century Gothic"/>
                <a:cs typeface="Calibri"/>
              </a:rPr>
              <a:t>DETERMINISTIC</a:t>
            </a:r>
            <a:r>
              <a:rPr lang="en-US" sz="2000">
                <a:latin typeface="Century Gothic"/>
                <a:cs typeface="Calibri"/>
              </a:rPr>
              <a:t>- </a:t>
            </a:r>
            <a:r>
              <a:rPr lang="en-US" sz="2000">
                <a:latin typeface="Century Gothic"/>
                <a:ea typeface="+mn-lt"/>
                <a:cs typeface="+mn-lt"/>
              </a:rPr>
              <a:t>The simplest kind of record linkage, generates links based on unique identifier(s) that match among the available data sets or some other rule-based </a:t>
            </a:r>
            <a:endParaRPr lang="en-US" sz="2000">
              <a:latin typeface="Century Gothic"/>
              <a:cs typeface="Calibri"/>
            </a:endParaRPr>
          </a:p>
          <a:p>
            <a:endParaRPr lang="en-US" sz="2000">
              <a:latin typeface="Century Gothic"/>
              <a:cs typeface="Calibri"/>
            </a:endParaRPr>
          </a:p>
          <a:p>
            <a:r>
              <a:rPr lang="en-US" sz="2000" b="1">
                <a:latin typeface="Century Gothic"/>
                <a:cs typeface="Calibri"/>
              </a:rPr>
              <a:t>PROBABILISTIC</a:t>
            </a:r>
            <a:r>
              <a:rPr lang="en-US" sz="2000">
                <a:latin typeface="Century Gothic"/>
                <a:cs typeface="Calibri"/>
              </a:rPr>
              <a:t> -</a:t>
            </a:r>
            <a:r>
              <a:rPr lang="en-US" sz="2000">
                <a:latin typeface="Century Gothic"/>
                <a:ea typeface="+mn-lt"/>
                <a:cs typeface="+mn-lt"/>
              </a:rPr>
              <a:t> takes a different approach to the record linkage problem by considering a wider range of potential identifiers and calculating the probability that two given records refer to the same entity. Record pairs with probabilities above a certain threshold are considered to be matches, while pairs with probabilities below another threshold are considered to be non-matches; pairs that fall between these two thresholds are considered to be "possible matches" and can be dealt with accordingly (e.g., human reviewed, linked, or not linked, depending on the requirements).</a:t>
            </a:r>
            <a:endParaRPr lang="en-US" sz="2000">
              <a:latin typeface="Century Gothic"/>
              <a:cs typeface="Calibri"/>
            </a:endParaRPr>
          </a:p>
          <a:p>
            <a:endParaRPr lang="en-US" sz="2000">
              <a:latin typeface="Century Gothic"/>
              <a:cs typeface="Calibri"/>
            </a:endParaRPr>
          </a:p>
          <a:p>
            <a:r>
              <a:rPr lang="en-US" sz="2000" b="1">
                <a:latin typeface="Century Gothic"/>
                <a:cs typeface="Calibri"/>
              </a:rPr>
              <a:t>MACHINE LEARNING APPROACH-</a:t>
            </a:r>
            <a:r>
              <a:rPr lang="en-US" sz="2000">
                <a:latin typeface="Century Gothic"/>
                <a:cs typeface="Calibri"/>
              </a:rPr>
              <a:t> classification algorithms </a:t>
            </a:r>
          </a:p>
          <a:p>
            <a:endParaRPr lang="en-US" sz="2000">
              <a:latin typeface="Century Gothic"/>
              <a:cs typeface="Calibri"/>
            </a:endParaRPr>
          </a:p>
        </p:txBody>
      </p:sp>
    </p:spTree>
    <p:extLst>
      <p:ext uri="{BB962C8B-B14F-4D97-AF65-F5344CB8AC3E}">
        <p14:creationId xmlns:p14="http://schemas.microsoft.com/office/powerpoint/2010/main" val="366356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F0E3-8797-49C0-90CA-7868BFDC8333}"/>
              </a:ext>
            </a:extLst>
          </p:cNvPr>
          <p:cNvSpPr>
            <a:spLocks noGrp="1"/>
          </p:cNvSpPr>
          <p:nvPr>
            <p:ph type="title"/>
          </p:nvPr>
        </p:nvSpPr>
        <p:spPr/>
        <p:txBody>
          <a:bodyPr>
            <a:normAutofit fontScale="90000"/>
          </a:bodyPr>
          <a:lstStyle/>
          <a:p>
            <a:pPr algn="ctr"/>
            <a:br>
              <a:rPr lang="en-US" sz="3200">
                <a:latin typeface="Century Gothic"/>
                <a:cs typeface="Calibri Light"/>
              </a:rPr>
            </a:br>
            <a:r>
              <a:rPr lang="en-US" sz="3200">
                <a:latin typeface="Century Gothic"/>
                <a:cs typeface="Calibri Light"/>
              </a:rPr>
              <a:t>Introduction to Data Linkage</a:t>
            </a:r>
            <a:br>
              <a:rPr lang="en-US" sz="3200">
                <a:latin typeface="Century Gothic"/>
                <a:cs typeface="Calibri Light"/>
              </a:rPr>
            </a:br>
            <a:r>
              <a:rPr lang="en-US" sz="2800">
                <a:latin typeface="Century Gothic"/>
                <a:cs typeface="Calibri Light"/>
              </a:rPr>
              <a:t>Challenges</a:t>
            </a:r>
            <a:endParaRPr lang="en-US" sz="2800">
              <a:latin typeface="Century Gothic"/>
              <a:ea typeface="+mj-lt"/>
              <a:cs typeface="+mj-lt"/>
            </a:endParaRPr>
          </a:p>
          <a:p>
            <a:endParaRPr lang="en-US" sz="3200">
              <a:latin typeface="Century Gothic"/>
              <a:cs typeface="Calibri Light"/>
            </a:endParaRPr>
          </a:p>
        </p:txBody>
      </p:sp>
      <p:sp>
        <p:nvSpPr>
          <p:cNvPr id="3" name="Content Placeholder 2">
            <a:extLst>
              <a:ext uri="{FF2B5EF4-FFF2-40B4-BE49-F238E27FC236}">
                <a16:creationId xmlns:a16="http://schemas.microsoft.com/office/drawing/2014/main" id="{CCDB66C6-32B2-490E-AD1C-1F061C94BF10}"/>
              </a:ext>
            </a:extLst>
          </p:cNvPr>
          <p:cNvSpPr>
            <a:spLocks noGrp="1"/>
          </p:cNvSpPr>
          <p:nvPr>
            <p:ph idx="1"/>
          </p:nvPr>
        </p:nvSpPr>
        <p:spPr/>
        <p:txBody>
          <a:bodyPr vert="horz" lIns="91440" tIns="45720" rIns="91440" bIns="45720" rtlCol="0" anchor="t">
            <a:normAutofit lnSpcReduction="10000"/>
          </a:bodyPr>
          <a:lstStyle/>
          <a:p>
            <a:r>
              <a:rPr lang="en-US">
                <a:latin typeface="Century Gothic"/>
                <a:ea typeface="+mn-lt"/>
                <a:cs typeface="+mn-lt"/>
              </a:rPr>
              <a:t>Identifying duplicates</a:t>
            </a:r>
            <a:endParaRPr lang="en-US">
              <a:latin typeface="Century Gothic"/>
              <a:cs typeface="Calibri" panose="020F0502020204030204"/>
            </a:endParaRPr>
          </a:p>
          <a:p>
            <a:r>
              <a:rPr lang="en-US">
                <a:latin typeface="Century Gothic"/>
                <a:ea typeface="+mn-lt"/>
                <a:cs typeface="+mn-lt"/>
              </a:rPr>
              <a:t>As the databases to be matched get larger, the computation complexity of data matching therefore grows</a:t>
            </a:r>
            <a:endParaRPr lang="en-US">
              <a:latin typeface="Century Gothic"/>
              <a:cs typeface="Segoe UI Light"/>
            </a:endParaRPr>
          </a:p>
          <a:p>
            <a:r>
              <a:rPr lang="en-US">
                <a:latin typeface="Century Gothic"/>
                <a:ea typeface="+mn-lt"/>
                <a:cs typeface="+mn-lt"/>
              </a:rPr>
              <a:t>The true status of two records that are matched across two databases is not known</a:t>
            </a:r>
            <a:endParaRPr lang="en-US">
              <a:latin typeface="Century Gothic"/>
              <a:cs typeface="Segoe UI Light"/>
            </a:endParaRPr>
          </a:p>
          <a:p>
            <a:r>
              <a:rPr lang="en-US">
                <a:latin typeface="Century Gothic"/>
                <a:ea typeface="+mn-lt"/>
                <a:cs typeface="+mn-lt"/>
              </a:rPr>
              <a:t>Privacy and confidentiality (privacy preserving data linkage)</a:t>
            </a:r>
            <a:endParaRPr lang="en-US">
              <a:latin typeface="Century Gothic"/>
              <a:cs typeface="Segoe UI Light"/>
            </a:endParaRPr>
          </a:p>
          <a:p>
            <a:pPr marL="0" indent="0">
              <a:buNone/>
            </a:pPr>
            <a:br>
              <a:rPr lang="en-US"/>
            </a:br>
            <a:endParaRPr lang="en-US">
              <a:latin typeface="Century Gothic"/>
              <a:cs typeface="Segoe UI Light"/>
            </a:endParaRPr>
          </a:p>
        </p:txBody>
      </p:sp>
    </p:spTree>
    <p:extLst>
      <p:ext uri="{BB962C8B-B14F-4D97-AF65-F5344CB8AC3E}">
        <p14:creationId xmlns:p14="http://schemas.microsoft.com/office/powerpoint/2010/main" val="893812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F959-95C6-4377-B7F6-33EEFD9A7C51}"/>
              </a:ext>
            </a:extLst>
          </p:cNvPr>
          <p:cNvSpPr>
            <a:spLocks noGrp="1"/>
          </p:cNvSpPr>
          <p:nvPr>
            <p:ph type="title"/>
          </p:nvPr>
        </p:nvSpPr>
        <p:spPr/>
        <p:txBody>
          <a:bodyPr>
            <a:normAutofit fontScale="90000"/>
          </a:bodyPr>
          <a:lstStyle/>
          <a:p>
            <a:pPr algn="ctr"/>
            <a:br>
              <a:rPr lang="en-US" sz="3200">
                <a:latin typeface="Century Gothic"/>
              </a:rPr>
            </a:br>
            <a:br>
              <a:rPr lang="en-US" sz="3200">
                <a:latin typeface="Century Gothic"/>
              </a:rPr>
            </a:br>
            <a:r>
              <a:rPr lang="en-US" sz="3200">
                <a:latin typeface="Century Gothic"/>
              </a:rPr>
              <a:t>Introduction to Data Linkage</a:t>
            </a:r>
            <a:br>
              <a:rPr lang="en-US" sz="3200">
                <a:latin typeface="Century Gothic"/>
              </a:rPr>
            </a:br>
            <a:r>
              <a:rPr lang="en-US" sz="3200">
                <a:latin typeface="Century Gothic"/>
              </a:rPr>
              <a:t>Challenges</a:t>
            </a:r>
            <a:endParaRPr lang="en-US" sz="3200">
              <a:ea typeface="+mj-lt"/>
              <a:cs typeface="+mj-lt"/>
            </a:endParaRPr>
          </a:p>
          <a:p>
            <a:endParaRPr lang="en-US" sz="3200">
              <a:ea typeface="+mj-lt"/>
              <a:cs typeface="+mj-lt"/>
            </a:endParaRPr>
          </a:p>
          <a:p>
            <a:endParaRPr lang="en-US">
              <a:cs typeface="Calibri Light"/>
            </a:endParaRPr>
          </a:p>
        </p:txBody>
      </p:sp>
      <p:sp>
        <p:nvSpPr>
          <p:cNvPr id="3" name="Content Placeholder 2">
            <a:extLst>
              <a:ext uri="{FF2B5EF4-FFF2-40B4-BE49-F238E27FC236}">
                <a16:creationId xmlns:a16="http://schemas.microsoft.com/office/drawing/2014/main" id="{B7DAA475-038E-43D6-8DC9-171370E91EF9}"/>
              </a:ext>
            </a:extLst>
          </p:cNvPr>
          <p:cNvSpPr>
            <a:spLocks noGrp="1"/>
          </p:cNvSpPr>
          <p:nvPr>
            <p:ph idx="1"/>
          </p:nvPr>
        </p:nvSpPr>
        <p:spPr/>
        <p:txBody>
          <a:bodyPr vert="horz" lIns="91440" tIns="45720" rIns="91440" bIns="45720" rtlCol="0" anchor="t">
            <a:normAutofit/>
          </a:bodyPr>
          <a:lstStyle/>
          <a:p>
            <a:r>
              <a:rPr lang="en-US" sz="2400">
                <a:latin typeface="Century Gothic"/>
                <a:ea typeface="+mn-lt"/>
                <a:cs typeface="+mn-lt"/>
              </a:rPr>
              <a:t>Tables that contain the same type of information can have different names</a:t>
            </a:r>
            <a:endParaRPr lang="en-US" sz="2400">
              <a:latin typeface="Century Gothic"/>
              <a:cs typeface="Calibri" panose="020F0502020204030204"/>
            </a:endParaRPr>
          </a:p>
          <a:p>
            <a:r>
              <a:rPr lang="en-US" sz="2400">
                <a:latin typeface="Century Gothic"/>
                <a:ea typeface="+mn-lt"/>
                <a:cs typeface="+mn-lt"/>
              </a:rPr>
              <a:t>Attributes coded/formatted differently (e.g. different date convention)</a:t>
            </a:r>
            <a:endParaRPr lang="en-US" sz="2400">
              <a:latin typeface="Century Gothic"/>
              <a:cs typeface="Segoe UI Light"/>
            </a:endParaRPr>
          </a:p>
          <a:p>
            <a:r>
              <a:rPr lang="en-US" sz="2400">
                <a:latin typeface="Century Gothic"/>
                <a:ea typeface="+mn-lt"/>
                <a:cs typeface="+mn-lt"/>
              </a:rPr>
              <a:t>Compound information (e.g. Postcode and Location) in the same column</a:t>
            </a:r>
            <a:endParaRPr lang="en-US" sz="2400">
              <a:latin typeface="Century Gothic"/>
              <a:cs typeface="Segoe UI Light"/>
            </a:endParaRPr>
          </a:p>
          <a:p>
            <a:r>
              <a:rPr lang="en-US" sz="2400">
                <a:latin typeface="Century Gothic"/>
                <a:ea typeface="+mn-lt"/>
                <a:cs typeface="+mn-lt"/>
              </a:rPr>
              <a:t>Attributes can be recorded in different measurements</a:t>
            </a:r>
            <a:endParaRPr lang="en-US" sz="2400">
              <a:latin typeface="Century Gothic"/>
              <a:cs typeface="Segoe UI Light"/>
            </a:endParaRPr>
          </a:p>
          <a:p>
            <a:r>
              <a:rPr lang="en-US" sz="2400">
                <a:latin typeface="Century Gothic"/>
                <a:ea typeface="+mn-lt"/>
                <a:cs typeface="+mn-lt"/>
              </a:rPr>
              <a:t>Even if there is an ID it is differently named</a:t>
            </a:r>
            <a:endParaRPr lang="en-US" sz="2400">
              <a:latin typeface="Century Gothic"/>
              <a:cs typeface="Segoe UI Light"/>
            </a:endParaRPr>
          </a:p>
          <a:p>
            <a:endParaRPr lang="en-US" sz="2400">
              <a:latin typeface="Century Gothic"/>
              <a:cs typeface="Calibri"/>
            </a:endParaRPr>
          </a:p>
        </p:txBody>
      </p:sp>
    </p:spTree>
    <p:extLst>
      <p:ext uri="{BB962C8B-B14F-4D97-AF65-F5344CB8AC3E}">
        <p14:creationId xmlns:p14="http://schemas.microsoft.com/office/powerpoint/2010/main" val="1067619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2C9CD-9B1D-4F48-A07B-C6873A2FD7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1F2DA2-0A72-44F2-9DBF-D9B7B43EA9FE}"/>
              </a:ext>
            </a:extLst>
          </p:cNvPr>
          <p:cNvSpPr>
            <a:spLocks noGrp="1"/>
          </p:cNvSpPr>
          <p:nvPr>
            <p:ph idx="1"/>
          </p:nvPr>
        </p:nvSpPr>
        <p:spPr/>
        <p:txBody>
          <a:bodyPr vert="horz" lIns="91440" tIns="45720" rIns="91440" bIns="45720" rtlCol="0" anchor="t">
            <a:normAutofit/>
          </a:bodyPr>
          <a:lstStyle/>
          <a:p>
            <a:pPr marL="0" indent="0" algn="ctr">
              <a:buNone/>
            </a:pPr>
            <a:endParaRPr lang="en-US">
              <a:latin typeface="Century Gothic"/>
              <a:cs typeface="Calibri"/>
            </a:endParaRPr>
          </a:p>
          <a:p>
            <a:pPr marL="0" indent="0" algn="ctr">
              <a:buNone/>
            </a:pPr>
            <a:endParaRPr lang="en-US">
              <a:latin typeface="Century Gothic"/>
              <a:cs typeface="Calibri"/>
            </a:endParaRPr>
          </a:p>
          <a:p>
            <a:pPr marL="0" indent="0" algn="ctr">
              <a:buNone/>
            </a:pPr>
            <a:endParaRPr lang="en-US">
              <a:latin typeface="Century Gothic"/>
              <a:cs typeface="Calibri"/>
            </a:endParaRPr>
          </a:p>
          <a:p>
            <a:pPr marL="0" indent="0" algn="ctr">
              <a:buNone/>
            </a:pPr>
            <a:r>
              <a:rPr lang="en-US">
                <a:latin typeface="Century Gothic"/>
                <a:cs typeface="Calibri"/>
              </a:rPr>
              <a:t>DATA MATCHING PROCESS</a:t>
            </a:r>
            <a:endParaRPr lang="en-US"/>
          </a:p>
        </p:txBody>
      </p:sp>
    </p:spTree>
    <p:extLst>
      <p:ext uri="{BB962C8B-B14F-4D97-AF65-F5344CB8AC3E}">
        <p14:creationId xmlns:p14="http://schemas.microsoft.com/office/powerpoint/2010/main" val="3723327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F3CC-DF7A-45CF-9F10-C5B020279B8D}"/>
              </a:ext>
            </a:extLst>
          </p:cNvPr>
          <p:cNvSpPr>
            <a:spLocks noGrp="1"/>
          </p:cNvSpPr>
          <p:nvPr>
            <p:ph type="title"/>
          </p:nvPr>
        </p:nvSpPr>
        <p:spPr/>
        <p:txBody>
          <a:bodyPr>
            <a:normAutofit fontScale="90000"/>
          </a:bodyPr>
          <a:lstStyle/>
          <a:p>
            <a:pPr algn="ctr"/>
            <a:br>
              <a:rPr lang="en-US" sz="3200">
                <a:latin typeface="Century Gothic"/>
                <a:ea typeface="+mj-lt"/>
                <a:cs typeface="+mj-lt"/>
              </a:rPr>
            </a:br>
            <a:br>
              <a:rPr lang="en-US" sz="3200">
                <a:latin typeface="Century Gothic"/>
                <a:ea typeface="+mj-lt"/>
                <a:cs typeface="+mj-lt"/>
              </a:rPr>
            </a:br>
            <a:br>
              <a:rPr lang="en-US" sz="3200">
                <a:latin typeface="Century Gothic"/>
                <a:ea typeface="+mj-lt"/>
                <a:cs typeface="+mj-lt"/>
              </a:rPr>
            </a:br>
            <a:r>
              <a:rPr lang="en-US" sz="3200">
                <a:latin typeface="Century Gothic"/>
                <a:ea typeface="+mj-lt"/>
                <a:cs typeface="+mj-lt"/>
              </a:rPr>
              <a:t>Data Matching Process</a:t>
            </a:r>
            <a:endParaRPr lang="en-US" sz="3200">
              <a:latin typeface="Century Gothic"/>
            </a:endParaRPr>
          </a:p>
          <a:p>
            <a:br>
              <a:rPr lang="en-US"/>
            </a:br>
            <a:endParaRPr lang="en-US"/>
          </a:p>
          <a:p>
            <a:endParaRPr lang="en-US">
              <a:cs typeface="Calibri Light"/>
            </a:endParaRPr>
          </a:p>
        </p:txBody>
      </p:sp>
      <p:pic>
        <p:nvPicPr>
          <p:cNvPr id="4" name="Picture 4" descr="A picture containing screenshot&#10;&#10;Description generated with very high confidence">
            <a:extLst>
              <a:ext uri="{FF2B5EF4-FFF2-40B4-BE49-F238E27FC236}">
                <a16:creationId xmlns:a16="http://schemas.microsoft.com/office/drawing/2014/main" id="{B1D44047-09E8-41F6-8C60-43B6141E86DA}"/>
              </a:ext>
            </a:extLst>
          </p:cNvPr>
          <p:cNvPicPr>
            <a:picLocks noGrp="1" noChangeAspect="1"/>
          </p:cNvPicPr>
          <p:nvPr>
            <p:ph idx="1"/>
          </p:nvPr>
        </p:nvPicPr>
        <p:blipFill>
          <a:blip r:embed="rId2"/>
          <a:stretch>
            <a:fillRect/>
          </a:stretch>
        </p:blipFill>
        <p:spPr>
          <a:xfrm>
            <a:off x="3285972" y="1760767"/>
            <a:ext cx="4968669" cy="5058695"/>
          </a:xfrm>
        </p:spPr>
      </p:pic>
      <p:sp>
        <p:nvSpPr>
          <p:cNvPr id="7" name="TextBox 6">
            <a:extLst>
              <a:ext uri="{FF2B5EF4-FFF2-40B4-BE49-F238E27FC236}">
                <a16:creationId xmlns:a16="http://schemas.microsoft.com/office/drawing/2014/main" id="{99E036B7-BABD-4644-9635-9B4A07D415BC}"/>
              </a:ext>
            </a:extLst>
          </p:cNvPr>
          <p:cNvSpPr txBox="1"/>
          <p:nvPr/>
        </p:nvSpPr>
        <p:spPr>
          <a:xfrm>
            <a:off x="9202616" y="6412523"/>
            <a:ext cx="2930769" cy="3195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a:solidFill>
                  <a:srgbClr val="333333"/>
                </a:solidFill>
                <a:latin typeface="Arial"/>
                <a:cs typeface="Arial"/>
              </a:rPr>
              <a:t>Source: Concepts and Techniques for Record Linkage, Entity Resolution, and Duplicate Detection </a:t>
            </a:r>
            <a:r>
              <a:rPr lang="en-US" sz="700" b="1">
                <a:solidFill>
                  <a:srgbClr val="333333"/>
                </a:solidFill>
                <a:latin typeface="Arial"/>
                <a:cs typeface="Arial"/>
              </a:rPr>
              <a:t>Christen</a:t>
            </a:r>
            <a:r>
              <a:rPr lang="en-US" sz="700">
                <a:solidFill>
                  <a:srgbClr val="333333"/>
                </a:solidFill>
                <a:latin typeface="Arial"/>
                <a:cs typeface="Arial"/>
              </a:rPr>
              <a:t>, Peter</a:t>
            </a:r>
            <a:endParaRPr lang="en-US"/>
          </a:p>
        </p:txBody>
      </p:sp>
    </p:spTree>
    <p:extLst>
      <p:ext uri="{BB962C8B-B14F-4D97-AF65-F5344CB8AC3E}">
        <p14:creationId xmlns:p14="http://schemas.microsoft.com/office/powerpoint/2010/main" val="2926482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F3CC-DF7A-45CF-9F10-C5B020279B8D}"/>
              </a:ext>
            </a:extLst>
          </p:cNvPr>
          <p:cNvSpPr>
            <a:spLocks noGrp="1"/>
          </p:cNvSpPr>
          <p:nvPr>
            <p:ph type="title"/>
          </p:nvPr>
        </p:nvSpPr>
        <p:spPr/>
        <p:txBody>
          <a:bodyPr>
            <a:normAutofit fontScale="90000"/>
          </a:bodyPr>
          <a:lstStyle/>
          <a:p>
            <a:pPr algn="ctr"/>
            <a:br>
              <a:rPr lang="en-US" sz="3200">
                <a:latin typeface="Century Gothic"/>
                <a:ea typeface="+mj-lt"/>
                <a:cs typeface="+mj-lt"/>
              </a:rPr>
            </a:br>
            <a:br>
              <a:rPr lang="en-US" sz="3200">
                <a:latin typeface="Century Gothic"/>
                <a:ea typeface="+mj-lt"/>
                <a:cs typeface="+mj-lt"/>
              </a:rPr>
            </a:br>
            <a:br>
              <a:rPr lang="en-US" sz="3200">
                <a:latin typeface="Century Gothic"/>
                <a:ea typeface="+mj-lt"/>
                <a:cs typeface="+mj-lt"/>
              </a:rPr>
            </a:br>
            <a:r>
              <a:rPr lang="en-US" sz="3200">
                <a:latin typeface="Century Gothic"/>
                <a:ea typeface="+mj-lt"/>
                <a:cs typeface="+mj-lt"/>
              </a:rPr>
              <a:t>Data Matching Process</a:t>
            </a:r>
            <a:br>
              <a:rPr lang="en-US" sz="3200">
                <a:latin typeface="Century Gothic"/>
                <a:ea typeface="+mj-lt"/>
                <a:cs typeface="+mj-lt"/>
              </a:rPr>
            </a:br>
            <a:r>
              <a:rPr lang="en-US" sz="2400"/>
              <a:t>How does                fit?</a:t>
            </a:r>
            <a:r>
              <a:rPr lang="en-US"/>
              <a:t> </a:t>
            </a:r>
            <a:br>
              <a:rPr lang="en-US"/>
            </a:br>
            <a:endParaRPr lang="en-US">
              <a:cs typeface="Calibri Light"/>
            </a:endParaRPr>
          </a:p>
          <a:p>
            <a:endParaRPr lang="en-US">
              <a:cs typeface="Calibri Light"/>
            </a:endParaRPr>
          </a:p>
        </p:txBody>
      </p:sp>
      <p:pic>
        <p:nvPicPr>
          <p:cNvPr id="4" name="Picture 4" descr="A picture containing screenshot&#10;&#10;Description generated with very high confidence">
            <a:extLst>
              <a:ext uri="{FF2B5EF4-FFF2-40B4-BE49-F238E27FC236}">
                <a16:creationId xmlns:a16="http://schemas.microsoft.com/office/drawing/2014/main" id="{B1D44047-09E8-41F6-8C60-43B6141E86DA}"/>
              </a:ext>
            </a:extLst>
          </p:cNvPr>
          <p:cNvPicPr>
            <a:picLocks noGrp="1" noChangeAspect="1"/>
          </p:cNvPicPr>
          <p:nvPr>
            <p:ph idx="1"/>
          </p:nvPr>
        </p:nvPicPr>
        <p:blipFill>
          <a:blip r:embed="rId2"/>
          <a:stretch>
            <a:fillRect/>
          </a:stretch>
        </p:blipFill>
        <p:spPr>
          <a:xfrm>
            <a:off x="3285972" y="1760767"/>
            <a:ext cx="4968669" cy="5058695"/>
          </a:xfrm>
        </p:spPr>
      </p:pic>
      <p:sp>
        <p:nvSpPr>
          <p:cNvPr id="3" name="TextBox 2">
            <a:extLst>
              <a:ext uri="{FF2B5EF4-FFF2-40B4-BE49-F238E27FC236}">
                <a16:creationId xmlns:a16="http://schemas.microsoft.com/office/drawing/2014/main" id="{8C518971-8D3D-4BF2-8FA4-CC253142A205}"/>
              </a:ext>
            </a:extLst>
          </p:cNvPr>
          <p:cNvSpPr txBox="1"/>
          <p:nvPr/>
        </p:nvSpPr>
        <p:spPr>
          <a:xfrm>
            <a:off x="8921262" y="6471138"/>
            <a:ext cx="343486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a:solidFill>
                  <a:srgbClr val="333333"/>
                </a:solidFill>
                <a:latin typeface="Arial"/>
                <a:cs typeface="Arial"/>
              </a:rPr>
              <a:t>Source: Concepts and Techniques for Record Linkage, Entity Resolution, and Duplicate Detection </a:t>
            </a:r>
            <a:r>
              <a:rPr lang="en-US" sz="700" b="1">
                <a:solidFill>
                  <a:srgbClr val="333333"/>
                </a:solidFill>
                <a:latin typeface="Arial"/>
                <a:cs typeface="Arial"/>
              </a:rPr>
              <a:t>Christen</a:t>
            </a:r>
            <a:r>
              <a:rPr lang="en-US" sz="700">
                <a:solidFill>
                  <a:srgbClr val="333333"/>
                </a:solidFill>
                <a:latin typeface="Arial"/>
                <a:cs typeface="Arial"/>
              </a:rPr>
              <a:t>, Peter</a:t>
            </a:r>
            <a:endParaRPr lang="en-US"/>
          </a:p>
        </p:txBody>
      </p:sp>
      <p:pic>
        <p:nvPicPr>
          <p:cNvPr id="5" name="Picture 5" descr="A picture containing clock&#10;&#10;Description generated with very high confidence">
            <a:extLst>
              <a:ext uri="{FF2B5EF4-FFF2-40B4-BE49-F238E27FC236}">
                <a16:creationId xmlns:a16="http://schemas.microsoft.com/office/drawing/2014/main" id="{101EFB85-A4D9-41FB-8FA8-179E47D4633E}"/>
              </a:ext>
            </a:extLst>
          </p:cNvPr>
          <p:cNvPicPr>
            <a:picLocks noChangeAspect="1"/>
          </p:cNvPicPr>
          <p:nvPr/>
        </p:nvPicPr>
        <p:blipFill>
          <a:blip r:embed="rId3"/>
          <a:stretch>
            <a:fillRect/>
          </a:stretch>
        </p:blipFill>
        <p:spPr>
          <a:xfrm>
            <a:off x="6042514" y="1030533"/>
            <a:ext cx="611066" cy="482845"/>
          </a:xfrm>
          <a:prstGeom prst="rect">
            <a:avLst/>
          </a:prstGeom>
        </p:spPr>
      </p:pic>
      <p:pic>
        <p:nvPicPr>
          <p:cNvPr id="6" name="Picture 6" descr="A circuit board&#10;&#10;Description generated with high confidence">
            <a:extLst>
              <a:ext uri="{FF2B5EF4-FFF2-40B4-BE49-F238E27FC236}">
                <a16:creationId xmlns:a16="http://schemas.microsoft.com/office/drawing/2014/main" id="{28D10A28-95FB-4629-8617-0DFB16D6E874}"/>
              </a:ext>
            </a:extLst>
          </p:cNvPr>
          <p:cNvPicPr>
            <a:picLocks noChangeAspect="1"/>
          </p:cNvPicPr>
          <p:nvPr/>
        </p:nvPicPr>
        <p:blipFill>
          <a:blip r:embed="rId4"/>
          <a:stretch>
            <a:fillRect/>
          </a:stretch>
        </p:blipFill>
        <p:spPr>
          <a:xfrm>
            <a:off x="2582163" y="2668695"/>
            <a:ext cx="621709" cy="719864"/>
          </a:xfrm>
          <a:prstGeom prst="rect">
            <a:avLst/>
          </a:prstGeom>
        </p:spPr>
      </p:pic>
      <p:pic>
        <p:nvPicPr>
          <p:cNvPr id="8" name="Picture 8" descr="A circuit board&#10;&#10;Description generated with high confidence">
            <a:extLst>
              <a:ext uri="{FF2B5EF4-FFF2-40B4-BE49-F238E27FC236}">
                <a16:creationId xmlns:a16="http://schemas.microsoft.com/office/drawing/2014/main" id="{DE813550-3D42-4634-9B10-42464A3B8D2A}"/>
              </a:ext>
            </a:extLst>
          </p:cNvPr>
          <p:cNvPicPr>
            <a:picLocks noChangeAspect="1"/>
          </p:cNvPicPr>
          <p:nvPr/>
        </p:nvPicPr>
        <p:blipFill>
          <a:blip r:embed="rId4"/>
          <a:stretch>
            <a:fillRect/>
          </a:stretch>
        </p:blipFill>
        <p:spPr>
          <a:xfrm>
            <a:off x="7812841" y="2526626"/>
            <a:ext cx="595879" cy="694034"/>
          </a:xfrm>
          <a:prstGeom prst="rect">
            <a:avLst/>
          </a:prstGeom>
        </p:spPr>
      </p:pic>
      <p:sp>
        <p:nvSpPr>
          <p:cNvPr id="11" name="TextBox 10">
            <a:extLst>
              <a:ext uri="{FF2B5EF4-FFF2-40B4-BE49-F238E27FC236}">
                <a16:creationId xmlns:a16="http://schemas.microsoft.com/office/drawing/2014/main" id="{E4785186-621B-4F01-A973-11425B88D69B}"/>
              </a:ext>
            </a:extLst>
          </p:cNvPr>
          <p:cNvSpPr txBox="1"/>
          <p:nvPr/>
        </p:nvSpPr>
        <p:spPr>
          <a:xfrm>
            <a:off x="2890434" y="4440265"/>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fastLink</a:t>
            </a:r>
            <a:endParaRPr lang="en-US"/>
          </a:p>
        </p:txBody>
      </p:sp>
      <p:sp>
        <p:nvSpPr>
          <p:cNvPr id="12" name="TextBox 11">
            <a:extLst>
              <a:ext uri="{FF2B5EF4-FFF2-40B4-BE49-F238E27FC236}">
                <a16:creationId xmlns:a16="http://schemas.microsoft.com/office/drawing/2014/main" id="{70267491-8595-4758-BEAA-CEA425A696A0}"/>
              </a:ext>
            </a:extLst>
          </p:cNvPr>
          <p:cNvSpPr txBox="1"/>
          <p:nvPr/>
        </p:nvSpPr>
        <p:spPr>
          <a:xfrm>
            <a:off x="2425485" y="3768671"/>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RecordLinkage</a:t>
            </a:r>
            <a:endParaRPr lang="en-US"/>
          </a:p>
        </p:txBody>
      </p:sp>
      <p:sp>
        <p:nvSpPr>
          <p:cNvPr id="13" name="TextBox 12">
            <a:extLst>
              <a:ext uri="{FF2B5EF4-FFF2-40B4-BE49-F238E27FC236}">
                <a16:creationId xmlns:a16="http://schemas.microsoft.com/office/drawing/2014/main" id="{25758F51-592B-4C8D-AE10-6CAE42138AF7}"/>
              </a:ext>
            </a:extLst>
          </p:cNvPr>
          <p:cNvSpPr txBox="1"/>
          <p:nvPr/>
        </p:nvSpPr>
        <p:spPr>
          <a:xfrm>
            <a:off x="8443993" y="3768671"/>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ea typeface="Courier New"/>
                <a:cs typeface="Courier New"/>
              </a:rPr>
              <a:t>PPRL </a:t>
            </a:r>
            <a:endParaRPr lang="en-US"/>
          </a:p>
        </p:txBody>
      </p:sp>
      <p:sp>
        <p:nvSpPr>
          <p:cNvPr id="14" name="TextBox 13">
            <a:extLst>
              <a:ext uri="{FF2B5EF4-FFF2-40B4-BE49-F238E27FC236}">
                <a16:creationId xmlns:a16="http://schemas.microsoft.com/office/drawing/2014/main" id="{B63BCC01-F97F-4ABA-BC3D-EAD28CC33970}"/>
              </a:ext>
            </a:extLst>
          </p:cNvPr>
          <p:cNvSpPr txBox="1"/>
          <p:nvPr/>
        </p:nvSpPr>
        <p:spPr>
          <a:xfrm>
            <a:off x="8366501" y="4440265"/>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latin typeface="Courier New"/>
                <a:cs typeface="Courier New"/>
              </a:rPr>
              <a:t>StatMatch</a:t>
            </a:r>
          </a:p>
        </p:txBody>
      </p:sp>
    </p:spTree>
    <p:extLst>
      <p:ext uri="{BB962C8B-B14F-4D97-AF65-F5344CB8AC3E}">
        <p14:creationId xmlns:p14="http://schemas.microsoft.com/office/powerpoint/2010/main" val="3645517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F6422-52D5-4A78-A69A-923F1F66F828}"/>
              </a:ext>
            </a:extLst>
          </p:cNvPr>
          <p:cNvSpPr>
            <a:spLocks noGrp="1"/>
          </p:cNvSpPr>
          <p:nvPr>
            <p:ph type="title"/>
          </p:nvPr>
        </p:nvSpPr>
        <p:spPr/>
        <p:txBody>
          <a:bodyPr/>
          <a:lstStyle/>
          <a:p>
            <a:pPr algn="ctr"/>
            <a:r>
              <a:rPr lang="en-US" sz="3200">
                <a:latin typeface="Century Gothic"/>
                <a:cs typeface="Calibri Light"/>
              </a:rPr>
              <a:t>Data Matching Process</a:t>
            </a:r>
            <a:br>
              <a:rPr lang="en-US" sz="3200">
                <a:latin typeface="Century Gothic"/>
                <a:cs typeface="Calibri Light"/>
              </a:rPr>
            </a:br>
            <a:r>
              <a:rPr lang="en-US" sz="3200">
                <a:latin typeface="Century Gothic"/>
                <a:ea typeface="+mj-lt"/>
                <a:cs typeface="+mj-lt"/>
              </a:rPr>
              <a:t>Data pre-processing</a:t>
            </a:r>
          </a:p>
        </p:txBody>
      </p:sp>
      <p:sp>
        <p:nvSpPr>
          <p:cNvPr id="8" name="Content Placeholder 7">
            <a:extLst>
              <a:ext uri="{FF2B5EF4-FFF2-40B4-BE49-F238E27FC236}">
                <a16:creationId xmlns:a16="http://schemas.microsoft.com/office/drawing/2014/main" id="{5B5D6BB4-BCBF-431A-86AA-CF7464926F6E}"/>
              </a:ext>
            </a:extLst>
          </p:cNvPr>
          <p:cNvSpPr>
            <a:spLocks noGrp="1"/>
          </p:cNvSpPr>
          <p:nvPr>
            <p:ph idx="1"/>
          </p:nvPr>
        </p:nvSpPr>
        <p:spPr/>
        <p:txBody>
          <a:bodyPr vert="horz" lIns="91440" tIns="45720" rIns="91440" bIns="45720" rtlCol="0" anchor="t">
            <a:normAutofit/>
          </a:bodyPr>
          <a:lstStyle/>
          <a:p>
            <a:pPr marL="0" indent="0">
              <a:buNone/>
            </a:pPr>
            <a:r>
              <a:rPr lang="en-US" u="sng">
                <a:latin typeface="Century Gothic"/>
                <a:cs typeface="Calibri"/>
              </a:rPr>
              <a:t>Within one dataset</a:t>
            </a:r>
          </a:p>
          <a:p>
            <a:r>
              <a:rPr lang="en-US">
                <a:latin typeface="Century Gothic"/>
                <a:cs typeface="Calibri"/>
              </a:rPr>
              <a:t>Missing values</a:t>
            </a:r>
          </a:p>
          <a:p>
            <a:r>
              <a:rPr lang="en-US">
                <a:latin typeface="Century Gothic"/>
                <a:cs typeface="Calibri"/>
              </a:rPr>
              <a:t>Smoothing noisy values</a:t>
            </a:r>
          </a:p>
          <a:p>
            <a:r>
              <a:rPr lang="en-US">
                <a:latin typeface="Century Gothic"/>
                <a:cs typeface="Calibri"/>
              </a:rPr>
              <a:t>Identifying and correcting inconsistencies </a:t>
            </a:r>
          </a:p>
          <a:p>
            <a:endParaRPr lang="en-US">
              <a:latin typeface="Century Gothic"/>
              <a:cs typeface="Calibri"/>
            </a:endParaRPr>
          </a:p>
        </p:txBody>
      </p:sp>
    </p:spTree>
    <p:extLst>
      <p:ext uri="{BB962C8B-B14F-4D97-AF65-F5344CB8AC3E}">
        <p14:creationId xmlns:p14="http://schemas.microsoft.com/office/powerpoint/2010/main" val="1855662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1205F-25CA-447D-8893-A2FE708345EE}"/>
              </a:ext>
            </a:extLst>
          </p:cNvPr>
          <p:cNvSpPr>
            <a:spLocks noGrp="1"/>
          </p:cNvSpPr>
          <p:nvPr>
            <p:ph type="title"/>
          </p:nvPr>
        </p:nvSpPr>
        <p:spPr/>
        <p:txBody>
          <a:bodyPr/>
          <a:lstStyle/>
          <a:p>
            <a:pPr algn="ctr"/>
            <a:r>
              <a:rPr lang="en-US" sz="3200">
                <a:latin typeface="Century Gothic"/>
              </a:rPr>
              <a:t>Data Matching Process</a:t>
            </a:r>
            <a:br>
              <a:rPr lang="en-US" sz="3200">
                <a:latin typeface="Century Gothic"/>
              </a:rPr>
            </a:br>
            <a:r>
              <a:rPr lang="en-US" sz="3200">
                <a:latin typeface="Century Gothic"/>
              </a:rPr>
              <a:t>Data pre-processing</a:t>
            </a:r>
            <a:endParaRPr lang="en-US" sz="3200">
              <a:latin typeface="Century Gothic"/>
              <a:cs typeface="Calibri Light"/>
            </a:endParaRPr>
          </a:p>
        </p:txBody>
      </p:sp>
      <p:sp>
        <p:nvSpPr>
          <p:cNvPr id="3" name="Content Placeholder 2">
            <a:extLst>
              <a:ext uri="{FF2B5EF4-FFF2-40B4-BE49-F238E27FC236}">
                <a16:creationId xmlns:a16="http://schemas.microsoft.com/office/drawing/2014/main" id="{C160259B-0C04-4CE4-8EC8-59DE443A176F}"/>
              </a:ext>
            </a:extLst>
          </p:cNvPr>
          <p:cNvSpPr>
            <a:spLocks noGrp="1"/>
          </p:cNvSpPr>
          <p:nvPr>
            <p:ph idx="1"/>
          </p:nvPr>
        </p:nvSpPr>
        <p:spPr/>
        <p:txBody>
          <a:bodyPr vert="horz" lIns="91440" tIns="45720" rIns="91440" bIns="45720" rtlCol="0" anchor="t">
            <a:normAutofit/>
          </a:bodyPr>
          <a:lstStyle/>
          <a:p>
            <a:r>
              <a:rPr lang="en-US" sz="2400" u="sng">
                <a:latin typeface="Century Gothic"/>
                <a:ea typeface="+mn-lt"/>
                <a:cs typeface="+mn-lt"/>
              </a:rPr>
              <a:t>For Data Matching</a:t>
            </a:r>
          </a:p>
          <a:p>
            <a:r>
              <a:rPr lang="en-US" sz="2400">
                <a:latin typeface="Century Gothic"/>
                <a:ea typeface="+mn-lt"/>
                <a:cs typeface="+mn-lt"/>
              </a:rPr>
              <a:t>Removing unwanted characters and tokens (plus correct misspelling)</a:t>
            </a:r>
          </a:p>
          <a:p>
            <a:r>
              <a:rPr lang="en-US" sz="2400">
                <a:latin typeface="Century Gothic"/>
                <a:ea typeface="+mn-lt"/>
                <a:cs typeface="+mn-lt"/>
              </a:rPr>
              <a:t>Segmenting attributes into well-defined and consistent output</a:t>
            </a:r>
          </a:p>
          <a:p>
            <a:r>
              <a:rPr lang="en-US" sz="2400">
                <a:latin typeface="Century Gothic"/>
                <a:ea typeface="+mn-lt"/>
                <a:cs typeface="+mn-lt"/>
              </a:rPr>
              <a:t>Verifying attributes based on existing attributes</a:t>
            </a:r>
          </a:p>
        </p:txBody>
      </p:sp>
    </p:spTree>
    <p:extLst>
      <p:ext uri="{BB962C8B-B14F-4D97-AF65-F5344CB8AC3E}">
        <p14:creationId xmlns:p14="http://schemas.microsoft.com/office/powerpoint/2010/main" val="3720675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7E2FB-AD1D-47C9-8D3B-8AE67FAD25E3}"/>
              </a:ext>
            </a:extLst>
          </p:cNvPr>
          <p:cNvSpPr>
            <a:spLocks noGrp="1"/>
          </p:cNvSpPr>
          <p:nvPr>
            <p:ph type="title"/>
          </p:nvPr>
        </p:nvSpPr>
        <p:spPr/>
        <p:txBody>
          <a:bodyPr/>
          <a:lstStyle/>
          <a:p>
            <a:pPr algn="ctr"/>
            <a:r>
              <a:rPr lang="en-US" sz="3200">
                <a:latin typeface="Century Gothic"/>
              </a:rPr>
              <a:t>Data Matching Process</a:t>
            </a:r>
            <a:br>
              <a:rPr lang="en-US" sz="3200">
                <a:latin typeface="Century Gothic"/>
              </a:rPr>
            </a:br>
            <a:r>
              <a:rPr lang="en-US" sz="3200">
                <a:latin typeface="Century Gothic"/>
              </a:rPr>
              <a:t>Indexing</a:t>
            </a:r>
            <a:endParaRPr lang="en-US" sz="3200">
              <a:ea typeface="+mj-lt"/>
              <a:cs typeface="+mj-lt"/>
            </a:endParaRPr>
          </a:p>
          <a:p>
            <a:endParaRPr lang="en-US" sz="3200">
              <a:cs typeface="Calibri Light"/>
            </a:endParaRPr>
          </a:p>
        </p:txBody>
      </p:sp>
      <p:sp>
        <p:nvSpPr>
          <p:cNvPr id="3" name="Content Placeholder 2">
            <a:extLst>
              <a:ext uri="{FF2B5EF4-FFF2-40B4-BE49-F238E27FC236}">
                <a16:creationId xmlns:a16="http://schemas.microsoft.com/office/drawing/2014/main" id="{1A0997ED-9483-43CA-AA8B-33429792E6C3}"/>
              </a:ext>
            </a:extLst>
          </p:cNvPr>
          <p:cNvSpPr>
            <a:spLocks noGrp="1"/>
          </p:cNvSpPr>
          <p:nvPr>
            <p:ph idx="1"/>
          </p:nvPr>
        </p:nvSpPr>
        <p:spPr/>
        <p:txBody>
          <a:bodyPr vert="horz" lIns="91440" tIns="45720" rIns="91440" bIns="45720" rtlCol="0" anchor="t">
            <a:normAutofit/>
          </a:bodyPr>
          <a:lstStyle/>
          <a:p>
            <a:r>
              <a:rPr lang="en-US" sz="2400">
                <a:latin typeface="Century Gothic"/>
                <a:cs typeface="Calibri"/>
              </a:rPr>
              <a:t>Record pair comparison process is computationally expensive even for small datasets. </a:t>
            </a:r>
            <a:endParaRPr lang="en-US" sz="2400">
              <a:latin typeface="Century Gothic"/>
              <a:cs typeface="Segoe UI Light"/>
            </a:endParaRPr>
          </a:p>
          <a:p>
            <a:r>
              <a:rPr lang="en-US" sz="2400">
                <a:latin typeface="Century Gothic"/>
                <a:cs typeface="Calibri"/>
              </a:rPr>
              <a:t>This is because we need to compare one record with all the remaining ones.</a:t>
            </a:r>
          </a:p>
          <a:p>
            <a:r>
              <a:rPr lang="en-US" sz="2400">
                <a:latin typeface="Century Gothic"/>
                <a:cs typeface="Calibri"/>
              </a:rPr>
              <a:t>This results to a total number of record pair comparisons that is quadratic in the size of the datasets to be matched. For example, matching 7x7=49 comparisons.</a:t>
            </a:r>
          </a:p>
          <a:p>
            <a:r>
              <a:rPr lang="en-US" sz="2400">
                <a:latin typeface="Century Gothic"/>
                <a:cs typeface="Calibri"/>
              </a:rPr>
              <a:t>Clearly, this naïve comparison of all records does not scale to very large datasets. Matching two datasets with  1 000 000 records each results in 1 000 000 000 000 record pair comparison. This takes time (calculated in days). </a:t>
            </a:r>
          </a:p>
        </p:txBody>
      </p:sp>
    </p:spTree>
    <p:extLst>
      <p:ext uri="{BB962C8B-B14F-4D97-AF65-F5344CB8AC3E}">
        <p14:creationId xmlns:p14="http://schemas.microsoft.com/office/powerpoint/2010/main" val="3472552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a:spLocks noChangeAspect="1"/>
          </p:cNvSpPr>
          <p:nvPr/>
        </p:nvSpPr>
        <p:spPr bwMode="gray">
          <a:xfrm>
            <a:off x="580874" y="2091228"/>
            <a:ext cx="2869094" cy="1231622"/>
          </a:xfrm>
          <a:prstGeom prst="rect">
            <a:avLst/>
          </a:prstGeom>
          <a:solidFill>
            <a:srgbClr val="30353F">
              <a:alpha val="70000"/>
            </a:srgbClr>
          </a:solidFill>
          <a:ln w="76200"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spcBef>
                <a:spcPct val="0"/>
              </a:spcBef>
              <a:spcAft>
                <a:spcPts val="1599"/>
              </a:spcAft>
            </a:pPr>
            <a:endParaRPr lang="en-GB" cap="small" err="1">
              <a:solidFill>
                <a:prstClr val="white"/>
              </a:solidFill>
              <a:latin typeface="+mj-lt"/>
              <a:cs typeface="Cordia New" panose="020B0304020202020204" pitchFamily="34" charset="-34"/>
            </a:endParaRPr>
          </a:p>
        </p:txBody>
      </p:sp>
      <p:sp>
        <p:nvSpPr>
          <p:cNvPr id="42" name="Rectangle 41"/>
          <p:cNvSpPr>
            <a:spLocks noChangeAspect="1"/>
          </p:cNvSpPr>
          <p:nvPr/>
        </p:nvSpPr>
        <p:spPr bwMode="gray">
          <a:xfrm>
            <a:off x="4281962" y="2091228"/>
            <a:ext cx="2869094" cy="1231622"/>
          </a:xfrm>
          <a:prstGeom prst="rect">
            <a:avLst/>
          </a:prstGeom>
          <a:solidFill>
            <a:srgbClr val="98A3AD">
              <a:alpha val="69804"/>
            </a:srgbClr>
          </a:solidFill>
          <a:ln w="76200"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spcBef>
                <a:spcPct val="0"/>
              </a:spcBef>
              <a:spcAft>
                <a:spcPts val="1599"/>
              </a:spcAft>
            </a:pPr>
            <a:endParaRPr lang="en-GB" cap="small" err="1">
              <a:solidFill>
                <a:prstClr val="white"/>
              </a:solidFill>
              <a:latin typeface="+mj-lt"/>
              <a:cs typeface="Cordia New" panose="020B0304020202020204" pitchFamily="34" charset="-34"/>
            </a:endParaRPr>
          </a:p>
        </p:txBody>
      </p:sp>
      <p:sp>
        <p:nvSpPr>
          <p:cNvPr id="43" name="Rectangle 42"/>
          <p:cNvSpPr>
            <a:spLocks noChangeAspect="1"/>
          </p:cNvSpPr>
          <p:nvPr/>
        </p:nvSpPr>
        <p:spPr bwMode="gray">
          <a:xfrm>
            <a:off x="7989394" y="2091228"/>
            <a:ext cx="2869094" cy="1231622"/>
          </a:xfrm>
          <a:prstGeom prst="rect">
            <a:avLst/>
          </a:prstGeom>
          <a:solidFill>
            <a:srgbClr val="30353F">
              <a:alpha val="70000"/>
            </a:srgbClr>
          </a:solidFill>
          <a:ln w="76200"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spcBef>
                <a:spcPct val="0"/>
              </a:spcBef>
              <a:spcAft>
                <a:spcPts val="1599"/>
              </a:spcAft>
            </a:pPr>
            <a:endParaRPr lang="en-GB" cap="small" err="1">
              <a:solidFill>
                <a:prstClr val="white"/>
              </a:solidFill>
              <a:latin typeface="+mj-lt"/>
              <a:cs typeface="Cordia New" panose="020B0304020202020204" pitchFamily="34" charset="-34"/>
            </a:endParaRPr>
          </a:p>
        </p:txBody>
      </p:sp>
      <p:sp>
        <p:nvSpPr>
          <p:cNvPr id="44" name="Rectangle 43"/>
          <p:cNvSpPr>
            <a:spLocks noChangeAspect="1"/>
          </p:cNvSpPr>
          <p:nvPr/>
        </p:nvSpPr>
        <p:spPr bwMode="gray">
          <a:xfrm>
            <a:off x="580874" y="4176577"/>
            <a:ext cx="2869094" cy="1231622"/>
          </a:xfrm>
          <a:prstGeom prst="rect">
            <a:avLst/>
          </a:prstGeom>
          <a:solidFill>
            <a:srgbClr val="98A3AD">
              <a:alpha val="70000"/>
            </a:srgbClr>
          </a:solidFill>
          <a:ln w="76200"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spcBef>
                <a:spcPct val="0"/>
              </a:spcBef>
              <a:spcAft>
                <a:spcPts val="1599"/>
              </a:spcAft>
            </a:pPr>
            <a:endParaRPr lang="en-GB" cap="small" err="1">
              <a:solidFill>
                <a:prstClr val="white"/>
              </a:solidFill>
              <a:latin typeface="+mj-lt"/>
              <a:cs typeface="Cordia New" panose="020B0304020202020204" pitchFamily="34" charset="-34"/>
            </a:endParaRPr>
          </a:p>
        </p:txBody>
      </p:sp>
      <p:sp>
        <p:nvSpPr>
          <p:cNvPr id="45" name="Rectangle 44"/>
          <p:cNvSpPr>
            <a:spLocks noChangeAspect="1"/>
          </p:cNvSpPr>
          <p:nvPr/>
        </p:nvSpPr>
        <p:spPr bwMode="gray">
          <a:xfrm>
            <a:off x="4281960" y="4176577"/>
            <a:ext cx="2869094" cy="1231622"/>
          </a:xfrm>
          <a:prstGeom prst="rect">
            <a:avLst/>
          </a:prstGeom>
          <a:solidFill>
            <a:srgbClr val="30353F">
              <a:alpha val="70000"/>
            </a:srgbClr>
          </a:solidFill>
          <a:ln w="76200"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spcBef>
                <a:spcPct val="0"/>
              </a:spcBef>
              <a:spcAft>
                <a:spcPts val="1599"/>
              </a:spcAft>
            </a:pPr>
            <a:endParaRPr lang="en-GB" cap="small" err="1">
              <a:solidFill>
                <a:prstClr val="white"/>
              </a:solidFill>
              <a:latin typeface="+mj-lt"/>
              <a:cs typeface="Cordia New" panose="020B0304020202020204" pitchFamily="34" charset="-34"/>
            </a:endParaRPr>
          </a:p>
        </p:txBody>
      </p:sp>
      <p:sp>
        <p:nvSpPr>
          <p:cNvPr id="47" name="TextBox 46"/>
          <p:cNvSpPr txBox="1"/>
          <p:nvPr/>
        </p:nvSpPr>
        <p:spPr bwMode="gray">
          <a:xfrm>
            <a:off x="1128222" y="2397006"/>
            <a:ext cx="3073253" cy="759182"/>
          </a:xfrm>
          <a:prstGeom prst="rect">
            <a:avLst/>
          </a:prstGeom>
          <a:noFill/>
        </p:spPr>
        <p:txBody>
          <a:bodyPr wrap="square" lIns="0" tIns="0" rIns="0" bIns="0" rtlCol="0" anchor="t">
            <a:spAutoFit/>
          </a:bodyPr>
          <a:lstStyle/>
          <a:p>
            <a:pPr defTabSz="1231236">
              <a:spcBef>
                <a:spcPts val="1599"/>
              </a:spcBef>
            </a:pPr>
            <a:r>
              <a:rPr lang="en-GB" cap="small">
                <a:solidFill>
                  <a:schemeClr val="bg1"/>
                </a:solidFill>
                <a:latin typeface="Century Gothic"/>
                <a:cs typeface="Cordia New"/>
              </a:rPr>
              <a:t>LET'S GET TO KNOW</a:t>
            </a:r>
          </a:p>
          <a:p>
            <a:pPr defTabSz="1231236">
              <a:spcBef>
                <a:spcPts val="1599"/>
              </a:spcBef>
            </a:pPr>
            <a:r>
              <a:rPr lang="en-GB" cap="small">
                <a:solidFill>
                  <a:schemeClr val="bg1"/>
                </a:solidFill>
                <a:latin typeface="Century Gothic"/>
                <a:cs typeface="Cordia New"/>
              </a:rPr>
              <a:t>EACH OTHER</a:t>
            </a:r>
          </a:p>
        </p:txBody>
      </p:sp>
      <p:sp>
        <p:nvSpPr>
          <p:cNvPr id="51" name="TextBox 50"/>
          <p:cNvSpPr txBox="1"/>
          <p:nvPr/>
        </p:nvSpPr>
        <p:spPr bwMode="gray">
          <a:xfrm>
            <a:off x="1046160" y="4661399"/>
            <a:ext cx="3121078" cy="276999"/>
          </a:xfrm>
          <a:prstGeom prst="rect">
            <a:avLst/>
          </a:prstGeom>
          <a:noFill/>
        </p:spPr>
        <p:txBody>
          <a:bodyPr wrap="square" lIns="0" tIns="0" rIns="0" bIns="0" rtlCol="0" anchor="t">
            <a:spAutoFit/>
          </a:bodyPr>
          <a:lstStyle/>
          <a:p>
            <a:pPr defTabSz="1231236">
              <a:spcBef>
                <a:spcPts val="1599"/>
              </a:spcBef>
            </a:pPr>
            <a:r>
              <a:rPr lang="en-GB" cap="small">
                <a:solidFill>
                  <a:schemeClr val="bg1"/>
                </a:solidFill>
                <a:latin typeface="Century Gothic"/>
                <a:cs typeface="Cordia New"/>
              </a:rPr>
              <a:t>AVAILABLE TOOLS</a:t>
            </a:r>
          </a:p>
        </p:txBody>
      </p:sp>
      <p:sp>
        <p:nvSpPr>
          <p:cNvPr id="67" name="TextBox 66"/>
          <p:cNvSpPr txBox="1"/>
          <p:nvPr/>
        </p:nvSpPr>
        <p:spPr bwMode="gray">
          <a:xfrm>
            <a:off x="4683061" y="2428764"/>
            <a:ext cx="2346279" cy="553998"/>
          </a:xfrm>
          <a:prstGeom prst="rect">
            <a:avLst/>
          </a:prstGeom>
          <a:noFill/>
        </p:spPr>
        <p:txBody>
          <a:bodyPr wrap="square" lIns="0" tIns="0" rIns="0" bIns="0" rtlCol="0" anchor="t">
            <a:spAutoFit/>
          </a:bodyPr>
          <a:lstStyle/>
          <a:p>
            <a:pPr defTabSz="1231236">
              <a:spcBef>
                <a:spcPts val="1599"/>
              </a:spcBef>
            </a:pPr>
            <a:r>
              <a:rPr lang="en-GB" cap="small">
                <a:solidFill>
                  <a:schemeClr val="bg1"/>
                </a:solidFill>
                <a:latin typeface="Century Gothic"/>
                <a:cs typeface="Cordia New"/>
              </a:rPr>
              <a:t>INTRODUCTION TO DATA LINKAGE</a:t>
            </a:r>
          </a:p>
        </p:txBody>
      </p:sp>
      <p:sp>
        <p:nvSpPr>
          <p:cNvPr id="68" name="TextBox 67"/>
          <p:cNvSpPr txBox="1"/>
          <p:nvPr/>
        </p:nvSpPr>
        <p:spPr bwMode="gray">
          <a:xfrm>
            <a:off x="4553640" y="4380045"/>
            <a:ext cx="3073253" cy="759182"/>
          </a:xfrm>
          <a:prstGeom prst="rect">
            <a:avLst/>
          </a:prstGeom>
          <a:noFill/>
        </p:spPr>
        <p:txBody>
          <a:bodyPr wrap="square" lIns="0" tIns="0" rIns="0" bIns="0" rtlCol="0" anchor="t">
            <a:spAutoFit/>
          </a:bodyPr>
          <a:lstStyle/>
          <a:p>
            <a:pPr defTabSz="1231236">
              <a:spcBef>
                <a:spcPts val="1599"/>
              </a:spcBef>
            </a:pPr>
            <a:r>
              <a:rPr lang="en-GB" cap="small">
                <a:solidFill>
                  <a:schemeClr val="bg1"/>
                </a:solidFill>
                <a:latin typeface="Century Gothic"/>
                <a:cs typeface="Cordia New"/>
              </a:rPr>
              <a:t>LITERATURE AND </a:t>
            </a:r>
            <a:endParaRPr lang="en-US">
              <a:solidFill>
                <a:schemeClr val="bg1"/>
              </a:solidFill>
              <a:latin typeface="Century Gothic"/>
              <a:cs typeface="Calibri" panose="020F0502020204030204"/>
            </a:endParaRPr>
          </a:p>
          <a:p>
            <a:pPr defTabSz="1231236">
              <a:spcBef>
                <a:spcPts val="1599"/>
              </a:spcBef>
            </a:pPr>
            <a:r>
              <a:rPr lang="en-GB" cap="small">
                <a:solidFill>
                  <a:schemeClr val="bg1"/>
                </a:solidFill>
                <a:latin typeface="Century Gothic"/>
                <a:cs typeface="Cordia New"/>
              </a:rPr>
              <a:t>RESOURCES</a:t>
            </a:r>
            <a:endParaRPr lang="en-US">
              <a:solidFill>
                <a:schemeClr val="bg1"/>
              </a:solidFill>
              <a:latin typeface="Century Gothic"/>
              <a:cs typeface="Calibri"/>
            </a:endParaRPr>
          </a:p>
        </p:txBody>
      </p:sp>
      <p:sp>
        <p:nvSpPr>
          <p:cNvPr id="69" name="TextBox 68"/>
          <p:cNvSpPr txBox="1"/>
          <p:nvPr/>
        </p:nvSpPr>
        <p:spPr bwMode="gray">
          <a:xfrm>
            <a:off x="8246211" y="2502513"/>
            <a:ext cx="2686392" cy="553998"/>
          </a:xfrm>
          <a:prstGeom prst="rect">
            <a:avLst/>
          </a:prstGeom>
          <a:noFill/>
        </p:spPr>
        <p:txBody>
          <a:bodyPr wrap="square" lIns="0" tIns="0" rIns="0" bIns="0" rtlCol="0" anchor="t">
            <a:spAutoFit/>
          </a:bodyPr>
          <a:lstStyle/>
          <a:p>
            <a:pPr defTabSz="1231236">
              <a:spcBef>
                <a:spcPts val="1599"/>
              </a:spcBef>
            </a:pPr>
            <a:r>
              <a:rPr lang="en-GB" cap="small">
                <a:solidFill>
                  <a:srgbClr val="FFFFFF"/>
                </a:solidFill>
                <a:latin typeface="Century Gothic"/>
                <a:cs typeface="Cordia New"/>
              </a:rPr>
              <a:t>DATA MATCHING PROCESS</a:t>
            </a:r>
            <a:endParaRPr lang="en-GB" cap="small">
              <a:solidFill>
                <a:srgbClr val="FFFFFF"/>
              </a:solidFill>
              <a:latin typeface="Century Gothic"/>
              <a:cs typeface="Cordia New" panose="020B0304020202020204" pitchFamily="34" charset="-34"/>
            </a:endParaRPr>
          </a:p>
        </p:txBody>
      </p:sp>
      <p:sp>
        <p:nvSpPr>
          <p:cNvPr id="71" name="TextBox 70"/>
          <p:cNvSpPr txBox="1"/>
          <p:nvPr/>
        </p:nvSpPr>
        <p:spPr>
          <a:xfrm>
            <a:off x="3355337" y="84748"/>
            <a:ext cx="5481325" cy="492443"/>
          </a:xfrm>
          <a:prstGeom prst="rect">
            <a:avLst/>
          </a:prstGeom>
        </p:spPr>
        <p:txBody>
          <a:bodyPr vert="horz" wrap="square" lIns="0" tIns="0" rIns="0" bIns="0" rtlCol="0">
            <a:spAutoFit/>
          </a:bodyPr>
          <a:lstStyle/>
          <a:p>
            <a:pPr marL="6345" algn="ctr" defTabSz="1231236"/>
            <a:r>
              <a:rPr lang="en-US" sz="3200" b="1" cap="small">
                <a:solidFill>
                  <a:srgbClr val="30353F"/>
                </a:solidFill>
                <a:latin typeface="+mj-lt"/>
                <a:cs typeface="Cordia New" panose="020B0304020202020204" pitchFamily="34" charset="-34"/>
              </a:rPr>
              <a:t>Table of content </a:t>
            </a:r>
          </a:p>
        </p:txBody>
      </p:sp>
      <p:sp>
        <p:nvSpPr>
          <p:cNvPr id="30" name="Rectangle 29">
            <a:extLst>
              <a:ext uri="{FF2B5EF4-FFF2-40B4-BE49-F238E27FC236}">
                <a16:creationId xmlns:a16="http://schemas.microsoft.com/office/drawing/2014/main" id="{E6B09233-5BB2-480B-BB0A-936CD2A99D5A}"/>
              </a:ext>
            </a:extLst>
          </p:cNvPr>
          <p:cNvSpPr>
            <a:spLocks noChangeAspect="1"/>
          </p:cNvSpPr>
          <p:nvPr/>
        </p:nvSpPr>
        <p:spPr bwMode="gray">
          <a:xfrm>
            <a:off x="7981626" y="4181201"/>
            <a:ext cx="2869094" cy="1231622"/>
          </a:xfrm>
          <a:prstGeom prst="rect">
            <a:avLst/>
          </a:prstGeom>
          <a:solidFill>
            <a:srgbClr val="98A3AD">
              <a:alpha val="70000"/>
            </a:srgbClr>
          </a:solidFill>
          <a:ln w="76200"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spcBef>
                <a:spcPct val="0"/>
              </a:spcBef>
              <a:spcAft>
                <a:spcPts val="1599"/>
              </a:spcAft>
            </a:pPr>
            <a:endParaRPr lang="en-GB" cap="small" err="1">
              <a:solidFill>
                <a:prstClr val="white"/>
              </a:solidFill>
              <a:latin typeface="+mj-lt"/>
              <a:cs typeface="Cordia New" panose="020B0304020202020204" pitchFamily="34" charset="-34"/>
            </a:endParaRPr>
          </a:p>
        </p:txBody>
      </p:sp>
      <p:sp>
        <p:nvSpPr>
          <p:cNvPr id="31" name="TextBox 30">
            <a:extLst>
              <a:ext uri="{FF2B5EF4-FFF2-40B4-BE49-F238E27FC236}">
                <a16:creationId xmlns:a16="http://schemas.microsoft.com/office/drawing/2014/main" id="{F59B250B-7817-4B81-861A-3AE66E246AAE}"/>
              </a:ext>
            </a:extLst>
          </p:cNvPr>
          <p:cNvSpPr txBox="1"/>
          <p:nvPr/>
        </p:nvSpPr>
        <p:spPr bwMode="gray">
          <a:xfrm>
            <a:off x="8683861" y="4610607"/>
            <a:ext cx="2443908" cy="276999"/>
          </a:xfrm>
          <a:prstGeom prst="rect">
            <a:avLst/>
          </a:prstGeom>
          <a:noFill/>
        </p:spPr>
        <p:txBody>
          <a:bodyPr wrap="square" lIns="0" tIns="0" rIns="0" bIns="0" rtlCol="0" anchor="t">
            <a:spAutoFit/>
          </a:bodyPr>
          <a:lstStyle/>
          <a:p>
            <a:pPr defTabSz="1231236">
              <a:spcBef>
                <a:spcPts val="1599"/>
              </a:spcBef>
            </a:pPr>
            <a:r>
              <a:rPr lang="en-GB" cap="small">
                <a:solidFill>
                  <a:schemeClr val="bg1"/>
                </a:solidFill>
                <a:latin typeface="Century Gothic"/>
                <a:cs typeface="Cordia New"/>
              </a:rPr>
              <a:t>QUESTIONS? </a:t>
            </a:r>
            <a:endParaRPr lang="en-US">
              <a:solidFill>
                <a:schemeClr val="bg1"/>
              </a:solidFill>
              <a:latin typeface="Century Gothic"/>
              <a:cs typeface="Calibri"/>
            </a:endParaRPr>
          </a:p>
        </p:txBody>
      </p:sp>
    </p:spTree>
    <p:extLst>
      <p:ext uri="{BB962C8B-B14F-4D97-AF65-F5344CB8AC3E}">
        <p14:creationId xmlns:p14="http://schemas.microsoft.com/office/powerpoint/2010/main" val="3937933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39E33-285A-43A1-9725-AE599190B682}"/>
              </a:ext>
            </a:extLst>
          </p:cNvPr>
          <p:cNvSpPr>
            <a:spLocks noGrp="1"/>
          </p:cNvSpPr>
          <p:nvPr>
            <p:ph type="title"/>
          </p:nvPr>
        </p:nvSpPr>
        <p:spPr/>
        <p:txBody>
          <a:bodyPr>
            <a:normAutofit fontScale="90000"/>
          </a:bodyPr>
          <a:lstStyle/>
          <a:p>
            <a:pPr algn="ctr"/>
            <a:br>
              <a:rPr lang="en-US">
                <a:latin typeface="Century Gothic"/>
              </a:rPr>
            </a:br>
            <a:br>
              <a:rPr lang="en-US">
                <a:latin typeface="Century Gothic"/>
              </a:rPr>
            </a:br>
            <a:r>
              <a:rPr lang="en-US" sz="3200">
                <a:latin typeface="Century Gothic"/>
                <a:cs typeface="Segoe UI Light"/>
              </a:rPr>
              <a:t>Data Matching Process</a:t>
            </a:r>
            <a:br>
              <a:rPr lang="en-US" sz="3200">
                <a:latin typeface="Century Gothic"/>
              </a:rPr>
            </a:br>
            <a:r>
              <a:rPr lang="en-US" sz="3200">
                <a:latin typeface="Century Gothic"/>
                <a:cs typeface="Segoe UI Light"/>
              </a:rPr>
              <a:t>Indexing</a:t>
            </a:r>
            <a:endParaRPr lang="en-US" sz="3200">
              <a:latin typeface="Century Gothic"/>
              <a:ea typeface="+mj-lt"/>
              <a:cs typeface="Segoe UI Light"/>
            </a:endParaRPr>
          </a:p>
          <a:p>
            <a:endParaRPr lang="en-US" sz="3200">
              <a:latin typeface="Century Gothic"/>
              <a:ea typeface="+mj-lt"/>
              <a:cs typeface="+mj-lt"/>
            </a:endParaRPr>
          </a:p>
          <a:p>
            <a:endParaRPr lang="en-US">
              <a:cs typeface="Calibri Light"/>
            </a:endParaRPr>
          </a:p>
        </p:txBody>
      </p:sp>
      <p:sp>
        <p:nvSpPr>
          <p:cNvPr id="3" name="Content Placeholder 2">
            <a:extLst>
              <a:ext uri="{FF2B5EF4-FFF2-40B4-BE49-F238E27FC236}">
                <a16:creationId xmlns:a16="http://schemas.microsoft.com/office/drawing/2014/main" id="{312860C9-CC57-4986-B11C-90C39FBE5F39}"/>
              </a:ext>
            </a:extLst>
          </p:cNvPr>
          <p:cNvSpPr>
            <a:spLocks noGrp="1"/>
          </p:cNvSpPr>
          <p:nvPr>
            <p:ph idx="1"/>
          </p:nvPr>
        </p:nvSpPr>
        <p:spPr/>
        <p:txBody>
          <a:bodyPr vert="horz" lIns="91440" tIns="45720" rIns="91440" bIns="45720" rtlCol="0" anchor="t">
            <a:normAutofit/>
          </a:bodyPr>
          <a:lstStyle/>
          <a:p>
            <a:r>
              <a:rPr lang="en-US" sz="2400">
                <a:latin typeface="Century Gothic"/>
                <a:cs typeface="Calibri"/>
              </a:rPr>
              <a:t>To reduce the possibly very large number of pairs of records that need to be compared, indexing techniques are commonly applied. They generate candidate record pairs that will be compared in more details in the comparison step of the data matching process to calculate the detailed similarities between the records. </a:t>
            </a:r>
          </a:p>
          <a:p>
            <a:endParaRPr lang="en-US" sz="2400">
              <a:latin typeface="Century Gothic"/>
              <a:cs typeface="Calibri"/>
            </a:endParaRPr>
          </a:p>
          <a:p>
            <a:r>
              <a:rPr lang="en-US" sz="2400">
                <a:latin typeface="Century Gothic"/>
                <a:cs typeface="Calibri"/>
              </a:rPr>
              <a:t>Various indexing techniques for data matching and deduplication have been developed (e.g. blocking). It splits dataset into smaller blocks according to some blocking criteria (blocking keys).</a:t>
            </a:r>
          </a:p>
          <a:p>
            <a:endParaRPr lang="en-US" sz="2400">
              <a:latin typeface="Segoe UI Light"/>
              <a:cs typeface="Calibri"/>
            </a:endParaRPr>
          </a:p>
        </p:txBody>
      </p:sp>
    </p:spTree>
    <p:extLst>
      <p:ext uri="{BB962C8B-B14F-4D97-AF65-F5344CB8AC3E}">
        <p14:creationId xmlns:p14="http://schemas.microsoft.com/office/powerpoint/2010/main" val="3059620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2E23-EBBB-4589-A729-902E7204F54F}"/>
              </a:ext>
            </a:extLst>
          </p:cNvPr>
          <p:cNvSpPr>
            <a:spLocks noGrp="1"/>
          </p:cNvSpPr>
          <p:nvPr>
            <p:ph type="title"/>
          </p:nvPr>
        </p:nvSpPr>
        <p:spPr/>
        <p:txBody>
          <a:bodyPr>
            <a:normAutofit fontScale="90000"/>
          </a:bodyPr>
          <a:lstStyle/>
          <a:p>
            <a:pPr algn="ctr"/>
            <a:br>
              <a:rPr lang="en-US" sz="3200">
                <a:latin typeface="Century Gothic"/>
              </a:rPr>
            </a:br>
            <a:r>
              <a:rPr lang="en-US" sz="3200">
                <a:latin typeface="Century Gothic"/>
              </a:rPr>
              <a:t>Data Matching Process</a:t>
            </a:r>
            <a:br>
              <a:rPr lang="en-US" sz="3200">
                <a:latin typeface="Century Gothic"/>
              </a:rPr>
            </a:br>
            <a:r>
              <a:rPr lang="en-US" sz="3200">
                <a:latin typeface="Century Gothic"/>
              </a:rPr>
              <a:t>Record pair comparison</a:t>
            </a:r>
            <a:endParaRPr lang="en-US" sz="3200">
              <a:latin typeface="Century Gothic"/>
              <a:ea typeface="+mj-lt"/>
              <a:cs typeface="+mj-lt"/>
            </a:endParaRPr>
          </a:p>
          <a:p>
            <a:endParaRPr lang="en-US">
              <a:cs typeface="Calibri Light"/>
            </a:endParaRPr>
          </a:p>
        </p:txBody>
      </p:sp>
      <p:sp>
        <p:nvSpPr>
          <p:cNvPr id="3" name="Content Placeholder 2">
            <a:extLst>
              <a:ext uri="{FF2B5EF4-FFF2-40B4-BE49-F238E27FC236}">
                <a16:creationId xmlns:a16="http://schemas.microsoft.com/office/drawing/2014/main" id="{405A3883-9C43-4EBA-BB12-4B283C7A5022}"/>
              </a:ext>
            </a:extLst>
          </p:cNvPr>
          <p:cNvSpPr>
            <a:spLocks noGrp="1"/>
          </p:cNvSpPr>
          <p:nvPr>
            <p:ph idx="1"/>
          </p:nvPr>
        </p:nvSpPr>
        <p:spPr>
          <a:xfrm>
            <a:off x="955431" y="2060087"/>
            <a:ext cx="10515600" cy="4351338"/>
          </a:xfrm>
        </p:spPr>
        <p:txBody>
          <a:bodyPr vert="horz" lIns="91440" tIns="45720" rIns="91440" bIns="45720" rtlCol="0" anchor="t">
            <a:normAutofit fontScale="85000" lnSpcReduction="20000"/>
          </a:bodyPr>
          <a:lstStyle/>
          <a:p>
            <a:r>
              <a:rPr lang="en-US">
                <a:latin typeface="Century Gothic"/>
                <a:cs typeface="Calibri"/>
              </a:rPr>
              <a:t>Comparing record pairs with and without indexing.  </a:t>
            </a:r>
          </a:p>
          <a:p>
            <a:r>
              <a:rPr lang="en-US">
                <a:latin typeface="Century Gothic"/>
                <a:cs typeface="Calibri"/>
              </a:rPr>
              <a:t>However, data used in the matching process can be of low quality (errors, typographical variations, names and address values can change over time)</a:t>
            </a:r>
          </a:p>
          <a:p>
            <a:r>
              <a:rPr lang="en-US">
                <a:latin typeface="Century Gothic"/>
                <a:cs typeface="Calibri"/>
              </a:rPr>
              <a:t>Even sophisticated data cleaning and </a:t>
            </a:r>
            <a:r>
              <a:rPr lang="en-US" err="1">
                <a:latin typeface="Century Gothic"/>
                <a:cs typeface="Calibri"/>
              </a:rPr>
              <a:t>standardisation</a:t>
            </a:r>
            <a:r>
              <a:rPr lang="en-US">
                <a:latin typeface="Century Gothic"/>
                <a:cs typeface="Calibri"/>
              </a:rPr>
              <a:t> techniques are not always able to create high quality data that will convert values into the same form for all attributes in pair of records that refer to true matches. </a:t>
            </a:r>
          </a:p>
          <a:p>
            <a:r>
              <a:rPr lang="en-US">
                <a:latin typeface="Century Gothic"/>
                <a:cs typeface="Calibri"/>
              </a:rPr>
              <a:t>Rather than comparing attribute values between two records using only an exact comparison function, it is vital for data matching to employ comparison functions that return some indication of how similar two attribute values are. </a:t>
            </a:r>
          </a:p>
          <a:p>
            <a:r>
              <a:rPr lang="en-US">
                <a:latin typeface="Century Gothic"/>
                <a:cs typeface="Calibri"/>
              </a:rPr>
              <a:t>There exists various similarity measures (q-gram based string comparison, Jaro and Winkler, Extended Jaccard Comparison). </a:t>
            </a:r>
          </a:p>
        </p:txBody>
      </p:sp>
    </p:spTree>
    <p:extLst>
      <p:ext uri="{BB962C8B-B14F-4D97-AF65-F5344CB8AC3E}">
        <p14:creationId xmlns:p14="http://schemas.microsoft.com/office/powerpoint/2010/main" val="3032532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F6138-82D3-4C3D-9576-9B7C2B93A34C}"/>
              </a:ext>
            </a:extLst>
          </p:cNvPr>
          <p:cNvSpPr>
            <a:spLocks noGrp="1"/>
          </p:cNvSpPr>
          <p:nvPr>
            <p:ph type="title"/>
          </p:nvPr>
        </p:nvSpPr>
        <p:spPr/>
        <p:txBody>
          <a:bodyPr/>
          <a:lstStyle/>
          <a:p>
            <a:pPr algn="ctr"/>
            <a:r>
              <a:rPr lang="en-US" sz="3200">
                <a:latin typeface="Century Gothic"/>
              </a:rPr>
              <a:t>Data Matching Process</a:t>
            </a:r>
            <a:br>
              <a:rPr lang="en-US" sz="3200">
                <a:latin typeface="Century Gothic"/>
              </a:rPr>
            </a:br>
            <a:r>
              <a:rPr lang="en-US" sz="3200">
                <a:latin typeface="Century Gothic"/>
                <a:cs typeface="Calibri Light"/>
              </a:rPr>
              <a:t>Classification</a:t>
            </a:r>
          </a:p>
        </p:txBody>
      </p:sp>
      <p:sp>
        <p:nvSpPr>
          <p:cNvPr id="3" name="Content Placeholder 2">
            <a:extLst>
              <a:ext uri="{FF2B5EF4-FFF2-40B4-BE49-F238E27FC236}">
                <a16:creationId xmlns:a16="http://schemas.microsoft.com/office/drawing/2014/main" id="{22B7AF99-D4E2-4D92-B44A-0D8FACC4AB9E}"/>
              </a:ext>
            </a:extLst>
          </p:cNvPr>
          <p:cNvSpPr>
            <a:spLocks noGrp="1"/>
          </p:cNvSpPr>
          <p:nvPr>
            <p:ph idx="1"/>
          </p:nvPr>
        </p:nvSpPr>
        <p:spPr/>
        <p:txBody>
          <a:bodyPr vert="horz" lIns="91440" tIns="45720" rIns="91440" bIns="45720" rtlCol="0" anchor="t">
            <a:normAutofit/>
          </a:bodyPr>
          <a:lstStyle/>
          <a:p>
            <a:r>
              <a:rPr lang="en-US">
                <a:cs typeface="Calibri"/>
              </a:rPr>
              <a:t>Deciding on matching status  (match/ non-match/ possible match)</a:t>
            </a:r>
            <a:endParaRPr lang="en-US"/>
          </a:p>
          <a:p>
            <a:endParaRPr lang="en-US">
              <a:cs typeface="Calibri"/>
            </a:endParaRPr>
          </a:p>
          <a:p>
            <a:endParaRPr lang="en-US">
              <a:cs typeface="Calibri"/>
            </a:endParaRPr>
          </a:p>
          <a:p>
            <a:endParaRPr lang="en-US">
              <a:cs typeface="Calibri"/>
            </a:endParaRPr>
          </a:p>
          <a:p>
            <a:r>
              <a:rPr lang="en-US">
                <a:cs typeface="Calibri"/>
              </a:rPr>
              <a:t>Classification as a result of determistic/probabilistic/or ML methods</a:t>
            </a:r>
          </a:p>
          <a:p>
            <a:endParaRPr lang="en-US">
              <a:cs typeface="Calibri"/>
            </a:endParaRPr>
          </a:p>
        </p:txBody>
      </p:sp>
    </p:spTree>
    <p:extLst>
      <p:ext uri="{BB962C8B-B14F-4D97-AF65-F5344CB8AC3E}">
        <p14:creationId xmlns:p14="http://schemas.microsoft.com/office/powerpoint/2010/main" val="3135720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5F709-7741-4155-A19B-96A5926FDABD}"/>
              </a:ext>
            </a:extLst>
          </p:cNvPr>
          <p:cNvSpPr>
            <a:spLocks noGrp="1"/>
          </p:cNvSpPr>
          <p:nvPr>
            <p:ph type="title"/>
          </p:nvPr>
        </p:nvSpPr>
        <p:spPr/>
        <p:txBody>
          <a:bodyPr/>
          <a:lstStyle/>
          <a:p>
            <a:pPr algn="ctr"/>
            <a:r>
              <a:rPr lang="en-US" sz="3200">
                <a:latin typeface="Century Gothic"/>
              </a:rPr>
              <a:t>Data Matching Process</a:t>
            </a:r>
            <a:br>
              <a:rPr lang="en-US" sz="3200">
                <a:latin typeface="Century Gothic"/>
              </a:rPr>
            </a:br>
            <a:r>
              <a:rPr lang="en-US" sz="3200">
                <a:latin typeface="Century Gothic"/>
                <a:cs typeface="Calibri Light"/>
              </a:rPr>
              <a:t>Evaluation</a:t>
            </a:r>
          </a:p>
        </p:txBody>
      </p:sp>
      <p:sp>
        <p:nvSpPr>
          <p:cNvPr id="3" name="Content Placeholder 2">
            <a:extLst>
              <a:ext uri="{FF2B5EF4-FFF2-40B4-BE49-F238E27FC236}">
                <a16:creationId xmlns:a16="http://schemas.microsoft.com/office/drawing/2014/main" id="{92795B10-E701-44C1-965F-B057227C2F31}"/>
              </a:ext>
            </a:extLst>
          </p:cNvPr>
          <p:cNvSpPr>
            <a:spLocks noGrp="1"/>
          </p:cNvSpPr>
          <p:nvPr>
            <p:ph idx="1"/>
          </p:nvPr>
        </p:nvSpPr>
        <p:spPr/>
        <p:txBody>
          <a:bodyPr vert="horz" lIns="91440" tIns="45720" rIns="91440" bIns="45720" rtlCol="0" anchor="t">
            <a:noAutofit/>
          </a:bodyPr>
          <a:lstStyle/>
          <a:p>
            <a:r>
              <a:rPr lang="en-US" sz="2400" dirty="0">
                <a:latin typeface="Century Gothic"/>
                <a:cs typeface="Calibri"/>
              </a:rPr>
              <a:t>True positive - These are record pairs that have been classified as matches and that are true matches. These are the pairs where both records refer to the same entities. </a:t>
            </a:r>
          </a:p>
          <a:p>
            <a:endParaRPr lang="en-US" sz="2400" dirty="0">
              <a:latin typeface="Century Gothic"/>
              <a:cs typeface="Calibri"/>
            </a:endParaRPr>
          </a:p>
          <a:p>
            <a:r>
              <a:rPr lang="en-US" sz="2400" dirty="0">
                <a:latin typeface="Century Gothic"/>
                <a:cs typeface="Calibri"/>
              </a:rPr>
              <a:t>False positive - These are the records that have been </a:t>
            </a:r>
            <a:r>
              <a:rPr lang="en-US" sz="2400" dirty="0" err="1">
                <a:latin typeface="Century Gothic"/>
                <a:cs typeface="Calibri"/>
              </a:rPr>
              <a:t>classifed</a:t>
            </a:r>
            <a:r>
              <a:rPr lang="en-US" sz="2400" dirty="0">
                <a:latin typeface="Century Gothic"/>
                <a:cs typeface="Calibri"/>
              </a:rPr>
              <a:t> as matches, but they are not true matches. The two records in these pairs refer to two different entities. The classifier has made a wrong decision with these record pairs. </a:t>
            </a:r>
          </a:p>
          <a:p>
            <a:r>
              <a:rPr lang="en-US" sz="2400" dirty="0">
                <a:latin typeface="Century Gothic"/>
                <a:cs typeface="Calibri"/>
              </a:rPr>
              <a:t>True negative - These are the record pairs that have been classified as non-matches, and they are true non-matches. The two records in pairs refer to two different real-world entities.</a:t>
            </a:r>
          </a:p>
          <a:p>
            <a:r>
              <a:rPr lang="en-US" sz="2400" dirty="0">
                <a:latin typeface="Century Gothic"/>
                <a:cs typeface="Calibri"/>
              </a:rPr>
              <a:t>False negative - These are the record pairs that have been classified as non-matches, but they are true matches.</a:t>
            </a:r>
          </a:p>
          <a:p>
            <a:endParaRPr lang="en-US" sz="2400" dirty="0">
              <a:latin typeface="Century Gothic"/>
              <a:cs typeface="Calibri"/>
            </a:endParaRPr>
          </a:p>
          <a:p>
            <a:endParaRPr lang="en-US">
              <a:cs typeface="Calibri"/>
            </a:endParaRPr>
          </a:p>
        </p:txBody>
      </p:sp>
    </p:spTree>
    <p:extLst>
      <p:ext uri="{BB962C8B-B14F-4D97-AF65-F5344CB8AC3E}">
        <p14:creationId xmlns:p14="http://schemas.microsoft.com/office/powerpoint/2010/main" val="3349514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5D09-F1C2-486A-A823-E420D81949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F1D02F-118C-466D-92F7-A897C6C905D4}"/>
              </a:ext>
            </a:extLst>
          </p:cNvPr>
          <p:cNvSpPr>
            <a:spLocks noGrp="1"/>
          </p:cNvSpPr>
          <p:nvPr>
            <p:ph idx="1"/>
          </p:nvPr>
        </p:nvSpPr>
        <p:spPr/>
        <p:txBody>
          <a:bodyPr vert="horz" lIns="91440" tIns="45720" rIns="91440" bIns="45720" rtlCol="0" anchor="t">
            <a:normAutofit/>
          </a:bodyPr>
          <a:lstStyle/>
          <a:p>
            <a:pPr marL="0" indent="0" algn="ctr">
              <a:buNone/>
            </a:pPr>
            <a:endParaRPr lang="en-US">
              <a:latin typeface="Century Gothic"/>
            </a:endParaRPr>
          </a:p>
          <a:p>
            <a:pPr marL="0" indent="0" algn="ctr">
              <a:buNone/>
            </a:pPr>
            <a:endParaRPr lang="en-US">
              <a:latin typeface="Century Gothic"/>
            </a:endParaRPr>
          </a:p>
          <a:p>
            <a:pPr marL="0" indent="0" algn="ctr">
              <a:buNone/>
            </a:pPr>
            <a:endParaRPr lang="en-US">
              <a:latin typeface="Century Gothic"/>
            </a:endParaRPr>
          </a:p>
          <a:p>
            <a:pPr marL="0" indent="0" algn="ctr">
              <a:buNone/>
            </a:pPr>
            <a:r>
              <a:rPr lang="en-US">
                <a:latin typeface="Century Gothic"/>
              </a:rPr>
              <a:t>AVAILABLE TOOLS</a:t>
            </a:r>
            <a:endParaRPr lang="en-US">
              <a:cs typeface="Calibri" panose="020F0502020204030204"/>
            </a:endParaRPr>
          </a:p>
          <a:p>
            <a:endParaRPr lang="en-US">
              <a:cs typeface="Calibri" panose="020F0502020204030204"/>
            </a:endParaRPr>
          </a:p>
        </p:txBody>
      </p:sp>
    </p:spTree>
    <p:extLst>
      <p:ext uri="{BB962C8B-B14F-4D97-AF65-F5344CB8AC3E}">
        <p14:creationId xmlns:p14="http://schemas.microsoft.com/office/powerpoint/2010/main" val="1655564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76724-C38F-42E6-A2BB-7DBB86A64CCC}"/>
              </a:ext>
            </a:extLst>
          </p:cNvPr>
          <p:cNvSpPr>
            <a:spLocks noGrp="1"/>
          </p:cNvSpPr>
          <p:nvPr>
            <p:ph type="title"/>
          </p:nvPr>
        </p:nvSpPr>
        <p:spPr>
          <a:xfrm>
            <a:off x="838200" y="-48163"/>
            <a:ext cx="10515600" cy="1325563"/>
          </a:xfrm>
        </p:spPr>
        <p:txBody>
          <a:bodyPr>
            <a:normAutofit/>
          </a:bodyPr>
          <a:lstStyle/>
          <a:p>
            <a:pPr algn="ctr"/>
            <a:r>
              <a:rPr lang="en-US" sz="3200">
                <a:latin typeface="Century Gothic"/>
                <a:cs typeface="Calibri Light"/>
              </a:rPr>
              <a:t>Available tools</a:t>
            </a:r>
          </a:p>
        </p:txBody>
      </p:sp>
      <p:graphicFrame>
        <p:nvGraphicFramePr>
          <p:cNvPr id="4" name="Diagram 3">
            <a:extLst>
              <a:ext uri="{FF2B5EF4-FFF2-40B4-BE49-F238E27FC236}">
                <a16:creationId xmlns:a16="http://schemas.microsoft.com/office/drawing/2014/main" id="{2E4E5380-CFAB-4765-A8B7-05F55E6A2E88}"/>
              </a:ext>
            </a:extLst>
          </p:cNvPr>
          <p:cNvGraphicFramePr/>
          <p:nvPr>
            <p:extLst>
              <p:ext uri="{D42A27DB-BD31-4B8C-83A1-F6EECF244321}">
                <p14:modId xmlns:p14="http://schemas.microsoft.com/office/powerpoint/2010/main" val="6411890"/>
              </p:ext>
            </p:extLst>
          </p:nvPr>
        </p:nvGraphicFramePr>
        <p:xfrm>
          <a:off x="227021" y="764850"/>
          <a:ext cx="11421238" cy="5885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6796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C900-D131-43ED-A65B-4A8FCAC747DB}"/>
              </a:ext>
            </a:extLst>
          </p:cNvPr>
          <p:cNvSpPr>
            <a:spLocks noGrp="1"/>
          </p:cNvSpPr>
          <p:nvPr>
            <p:ph type="title"/>
          </p:nvPr>
        </p:nvSpPr>
        <p:spPr/>
        <p:txBody>
          <a:bodyPr/>
          <a:lstStyle/>
          <a:p>
            <a:r>
              <a:rPr lang="en-US">
                <a:cs typeface="Calibri Light"/>
              </a:rPr>
              <a:t>Other tools</a:t>
            </a:r>
            <a:endParaRPr lang="en-US"/>
          </a:p>
        </p:txBody>
      </p:sp>
      <p:sp>
        <p:nvSpPr>
          <p:cNvPr id="3" name="Content Placeholder 2">
            <a:extLst>
              <a:ext uri="{FF2B5EF4-FFF2-40B4-BE49-F238E27FC236}">
                <a16:creationId xmlns:a16="http://schemas.microsoft.com/office/drawing/2014/main" id="{5CBA862D-1D04-4CF4-A652-3F982D4C31B8}"/>
              </a:ext>
            </a:extLst>
          </p:cNvPr>
          <p:cNvSpPr>
            <a:spLocks noGrp="1"/>
          </p:cNvSpPr>
          <p:nvPr>
            <p:ph idx="1"/>
          </p:nvPr>
        </p:nvSpPr>
        <p:spPr/>
        <p:txBody>
          <a:bodyPr vert="horz" lIns="91440" tIns="45720" rIns="91440" bIns="45720" rtlCol="0" anchor="t">
            <a:normAutofit/>
          </a:bodyPr>
          <a:lstStyle/>
          <a:p>
            <a:r>
              <a:rPr lang="en-US" b="1">
                <a:cs typeface="Calibri"/>
              </a:rPr>
              <a:t>BigMatch</a:t>
            </a:r>
          </a:p>
          <a:p>
            <a:r>
              <a:rPr lang="en-US">
                <a:latin typeface="Century Gothic"/>
                <a:cs typeface="Calibri"/>
              </a:rPr>
              <a:t>Developed and by the US Census Bureau to match very large census data collections</a:t>
            </a:r>
          </a:p>
          <a:p>
            <a:r>
              <a:rPr lang="en-US">
                <a:latin typeface="Century Gothic"/>
                <a:cs typeface="Calibri"/>
              </a:rPr>
              <a:t>It is not a full data matching system, rather it is a programme that can be used to extract potential matches from very large files. These plausible matches are saved into smaller files so that they can be individually processed with a proper data matching system later on. </a:t>
            </a:r>
          </a:p>
          <a:p>
            <a:endParaRPr lang="en-US">
              <a:latin typeface="Century Gothic"/>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1419619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125DF-7CCA-4FB3-9999-0EBCA672E896}"/>
              </a:ext>
            </a:extLst>
          </p:cNvPr>
          <p:cNvSpPr>
            <a:spLocks noGrp="1"/>
          </p:cNvSpPr>
          <p:nvPr>
            <p:ph type="title"/>
          </p:nvPr>
        </p:nvSpPr>
        <p:spPr/>
        <p:txBody>
          <a:bodyPr/>
          <a:lstStyle/>
          <a:p>
            <a:r>
              <a:rPr lang="en-US">
                <a:ea typeface="+mj-lt"/>
                <a:cs typeface="+mj-lt"/>
              </a:rPr>
              <a:t>Other tools</a:t>
            </a:r>
          </a:p>
        </p:txBody>
      </p:sp>
      <p:sp>
        <p:nvSpPr>
          <p:cNvPr id="3" name="Content Placeholder 2">
            <a:extLst>
              <a:ext uri="{FF2B5EF4-FFF2-40B4-BE49-F238E27FC236}">
                <a16:creationId xmlns:a16="http://schemas.microsoft.com/office/drawing/2014/main" id="{9ED9DF9E-C875-417F-B78E-0118813E1305}"/>
              </a:ext>
            </a:extLst>
          </p:cNvPr>
          <p:cNvSpPr>
            <a:spLocks noGrp="1"/>
          </p:cNvSpPr>
          <p:nvPr>
            <p:ph idx="1"/>
          </p:nvPr>
        </p:nvSpPr>
        <p:spPr>
          <a:xfrm>
            <a:off x="752168" y="1309431"/>
            <a:ext cx="10515600" cy="4351338"/>
          </a:xfrm>
        </p:spPr>
        <p:txBody>
          <a:bodyPr vert="horz" lIns="91440" tIns="45720" rIns="91440" bIns="45720" rtlCol="0" anchor="t">
            <a:normAutofit/>
          </a:bodyPr>
          <a:lstStyle/>
          <a:p>
            <a:r>
              <a:rPr lang="en-US" b="1">
                <a:cs typeface="Calibri"/>
              </a:rPr>
              <a:t>FEBRL</a:t>
            </a:r>
            <a:r>
              <a:rPr lang="en-US">
                <a:cs typeface="Calibri"/>
              </a:rPr>
              <a:t> </a:t>
            </a:r>
          </a:p>
          <a:p>
            <a:r>
              <a:rPr lang="en-US">
                <a:latin typeface="Century Gothic"/>
                <a:cs typeface="Calibri"/>
              </a:rPr>
              <a:t>The Freely Extensible Biomedical Record Linkage system is an open source data matching system that has been developed since 2003 at the Australian National University. </a:t>
            </a:r>
          </a:p>
          <a:p>
            <a:r>
              <a:rPr lang="en-US">
                <a:latin typeface="Century Gothic"/>
                <a:cs typeface="Calibri"/>
              </a:rPr>
              <a:t>The aim was to improve pre-processing, deduplication and data matching. </a:t>
            </a:r>
          </a:p>
          <a:p>
            <a:r>
              <a:rPr lang="en-US">
                <a:latin typeface="Century Gothic"/>
                <a:cs typeface="Calibri"/>
              </a:rPr>
              <a:t>Written in Python </a:t>
            </a:r>
          </a:p>
        </p:txBody>
      </p:sp>
      <p:pic>
        <p:nvPicPr>
          <p:cNvPr id="6" name="Picture 6" descr="A screenshot of a social media post&#10;&#10;Description generated with very high confidence">
            <a:extLst>
              <a:ext uri="{FF2B5EF4-FFF2-40B4-BE49-F238E27FC236}">
                <a16:creationId xmlns:a16="http://schemas.microsoft.com/office/drawing/2014/main" id="{EFCE21AC-40C3-4E81-806B-065E1A53A626}"/>
              </a:ext>
            </a:extLst>
          </p:cNvPr>
          <p:cNvPicPr>
            <a:picLocks noChangeAspect="1"/>
          </p:cNvPicPr>
          <p:nvPr/>
        </p:nvPicPr>
        <p:blipFill>
          <a:blip r:embed="rId2"/>
          <a:stretch>
            <a:fillRect/>
          </a:stretch>
        </p:blipFill>
        <p:spPr>
          <a:xfrm>
            <a:off x="8346453" y="3991682"/>
            <a:ext cx="3840631" cy="2685580"/>
          </a:xfrm>
          <a:prstGeom prst="rect">
            <a:avLst/>
          </a:prstGeom>
        </p:spPr>
      </p:pic>
    </p:spTree>
    <p:extLst>
      <p:ext uri="{BB962C8B-B14F-4D97-AF65-F5344CB8AC3E}">
        <p14:creationId xmlns:p14="http://schemas.microsoft.com/office/powerpoint/2010/main" val="2360687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4BCE2-D144-44E5-9BCA-1941EE632423}"/>
              </a:ext>
            </a:extLst>
          </p:cNvPr>
          <p:cNvSpPr>
            <a:spLocks noGrp="1"/>
          </p:cNvSpPr>
          <p:nvPr>
            <p:ph type="title"/>
          </p:nvPr>
        </p:nvSpPr>
        <p:spPr/>
        <p:txBody>
          <a:bodyPr/>
          <a:lstStyle/>
          <a:p>
            <a:pPr algn="ctr"/>
            <a:br>
              <a:rPr lang="en-US" sz="3200">
                <a:latin typeface="Century Gothic"/>
                <a:cs typeface="Calibri"/>
              </a:rPr>
            </a:br>
            <a:r>
              <a:rPr lang="en-US" sz="3200">
                <a:latin typeface="Century Gothic"/>
                <a:cs typeface="Calibri"/>
              </a:rPr>
              <a:t>Literature and resources</a:t>
            </a:r>
            <a:endParaRPr lang="en-US" sz="3200">
              <a:latin typeface="Century Gothic"/>
              <a:ea typeface="+mj-lt"/>
              <a:cs typeface="+mj-lt"/>
            </a:endParaRPr>
          </a:p>
          <a:p>
            <a:endParaRPr lang="en-US">
              <a:cs typeface="Calibri Light"/>
            </a:endParaRPr>
          </a:p>
        </p:txBody>
      </p:sp>
      <p:sp>
        <p:nvSpPr>
          <p:cNvPr id="3" name="Content Placeholder 2">
            <a:extLst>
              <a:ext uri="{FF2B5EF4-FFF2-40B4-BE49-F238E27FC236}">
                <a16:creationId xmlns:a16="http://schemas.microsoft.com/office/drawing/2014/main" id="{CD3F2045-7B53-423D-A9E1-26DBD2BB518C}"/>
              </a:ext>
            </a:extLst>
          </p:cNvPr>
          <p:cNvSpPr>
            <a:spLocks noGrp="1"/>
          </p:cNvSpPr>
          <p:nvPr>
            <p:ph idx="1"/>
          </p:nvPr>
        </p:nvSpPr>
        <p:spPr/>
        <p:txBody>
          <a:bodyPr vert="horz" lIns="91440" tIns="45720" rIns="91440" bIns="45720" rtlCol="0" anchor="t">
            <a:normAutofit fontScale="62500" lnSpcReduction="20000"/>
          </a:bodyPr>
          <a:lstStyle/>
          <a:p>
            <a:r>
              <a:rPr lang="en-US">
                <a:ea typeface="+mn-lt"/>
                <a:cs typeface="+mn-lt"/>
              </a:rPr>
              <a:t>Books:</a:t>
            </a:r>
            <a:endParaRPr lang="en-US">
              <a:cs typeface="Calibri" panose="020F0502020204030204"/>
            </a:endParaRPr>
          </a:p>
          <a:p>
            <a:r>
              <a:rPr lang="en-US">
                <a:ea typeface="+mn-lt"/>
                <a:cs typeface="+mn-lt"/>
              </a:rPr>
              <a:t>Concepts and Techniques for Record Linkage, Entity Resolution, and Duplicate Detection, Peter Christen, 2012, Springer</a:t>
            </a:r>
            <a:endParaRPr lang="en-US"/>
          </a:p>
          <a:p>
            <a:r>
              <a:rPr lang="en-US">
                <a:ea typeface="+mn-lt"/>
                <a:cs typeface="+mn-lt"/>
              </a:rPr>
              <a:t>Data Quality and Record Linkage Techniques, Herzog et al, 2007, Springer</a:t>
            </a:r>
            <a:endParaRPr lang="en-US"/>
          </a:p>
          <a:p>
            <a:r>
              <a:rPr lang="en-US">
                <a:ea typeface="+mn-lt"/>
                <a:cs typeface="+mn-lt"/>
              </a:rPr>
              <a:t>Methodological Developments in Data Linkage, Harron e al., 2015, Wiley</a:t>
            </a:r>
            <a:endParaRPr lang="en-US"/>
          </a:p>
          <a:p>
            <a:br>
              <a:rPr lang="en-US"/>
            </a:br>
            <a:endParaRPr lang="en-US"/>
          </a:p>
          <a:p>
            <a:r>
              <a:rPr lang="en-US">
                <a:ea typeface="+mn-lt"/>
                <a:cs typeface="+mn-lt"/>
              </a:rPr>
              <a:t>PPRL R package: </a:t>
            </a:r>
            <a:r>
              <a:rPr lang="en-US">
                <a:ea typeface="+mn-lt"/>
                <a:cs typeface="+mn-lt"/>
                <a:hlinkClick r:id="rId2"/>
              </a:rPr>
              <a:t>https://cran.r-project.org/web/packages/PPRL/PPRL.pdf</a:t>
            </a:r>
            <a:endParaRPr lang="en-US"/>
          </a:p>
          <a:p>
            <a:r>
              <a:rPr lang="en-US">
                <a:ea typeface="+mn-lt"/>
                <a:cs typeface="+mn-lt"/>
              </a:rPr>
              <a:t>fastLink R package: </a:t>
            </a:r>
            <a:r>
              <a:rPr lang="en-US">
                <a:ea typeface="+mn-lt"/>
                <a:cs typeface="+mn-lt"/>
                <a:hlinkClick r:id="rId3"/>
              </a:rPr>
              <a:t>https://cran.r-project.org/web/packages/fastLink/fastLink.pdf</a:t>
            </a:r>
            <a:endParaRPr lang="en-US"/>
          </a:p>
          <a:p>
            <a:r>
              <a:rPr lang="en-US">
                <a:ea typeface="+mn-lt"/>
                <a:cs typeface="+mn-lt"/>
              </a:rPr>
              <a:t>Record Linkage R package: </a:t>
            </a:r>
            <a:r>
              <a:rPr lang="en-US">
                <a:ea typeface="+mn-lt"/>
                <a:cs typeface="+mn-lt"/>
                <a:hlinkClick r:id="rId4"/>
              </a:rPr>
              <a:t>https://cran.r-project.org/web/packages/RecordLinkage/RecordLinkage.pdf</a:t>
            </a:r>
            <a:endParaRPr lang="en-US"/>
          </a:p>
          <a:p>
            <a:r>
              <a:rPr lang="en-US">
                <a:ea typeface="+mn-lt"/>
                <a:cs typeface="+mn-lt"/>
              </a:rPr>
              <a:t>Privacy Preserving Record Linkage Workshop: </a:t>
            </a:r>
            <a:r>
              <a:rPr lang="en-US">
                <a:ea typeface="+mn-lt"/>
                <a:cs typeface="+mn-lt"/>
                <a:hlinkClick r:id="rId5"/>
              </a:rPr>
              <a:t>https://sites.google.com/view/pprl2019workshop/</a:t>
            </a:r>
            <a:endParaRPr lang="en-US"/>
          </a:p>
          <a:p>
            <a:br>
              <a:rPr lang="en-US"/>
            </a:br>
            <a:br>
              <a:rPr lang="en-US"/>
            </a:br>
            <a:endParaRPr lang="en-US">
              <a:cs typeface="Calibri"/>
            </a:endParaRPr>
          </a:p>
          <a:p>
            <a:endParaRPr lang="en-US">
              <a:cs typeface="Calibri"/>
            </a:endParaRPr>
          </a:p>
        </p:txBody>
      </p:sp>
    </p:spTree>
    <p:extLst>
      <p:ext uri="{BB962C8B-B14F-4D97-AF65-F5344CB8AC3E}">
        <p14:creationId xmlns:p14="http://schemas.microsoft.com/office/powerpoint/2010/main" val="96818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4963-3393-49B2-A5C7-027E78452651}"/>
              </a:ext>
            </a:extLst>
          </p:cNvPr>
          <p:cNvSpPr>
            <a:spLocks noGrp="1"/>
          </p:cNvSpPr>
          <p:nvPr>
            <p:ph type="title"/>
          </p:nvPr>
        </p:nvSpPr>
        <p:spPr/>
        <p:txBody>
          <a:bodyPr/>
          <a:lstStyle/>
          <a:p>
            <a:pPr algn="ctr"/>
            <a:endParaRPr lang="en-US">
              <a:cs typeface="Calibri Light"/>
            </a:endParaRPr>
          </a:p>
        </p:txBody>
      </p:sp>
      <p:sp>
        <p:nvSpPr>
          <p:cNvPr id="3" name="Content Placeholder 2">
            <a:extLst>
              <a:ext uri="{FF2B5EF4-FFF2-40B4-BE49-F238E27FC236}">
                <a16:creationId xmlns:a16="http://schemas.microsoft.com/office/drawing/2014/main" id="{B9B00892-7431-4DFE-B423-DF0F035EEBFA}"/>
              </a:ext>
            </a:extLst>
          </p:cNvPr>
          <p:cNvSpPr>
            <a:spLocks noGrp="1"/>
          </p:cNvSpPr>
          <p:nvPr>
            <p:ph idx="1"/>
          </p:nvPr>
        </p:nvSpPr>
        <p:spPr/>
        <p:txBody>
          <a:bodyPr vert="horz" lIns="91440" tIns="45720" rIns="91440" bIns="45720" rtlCol="0" anchor="t">
            <a:normAutofit/>
          </a:bodyPr>
          <a:lstStyle/>
          <a:p>
            <a:pPr marL="0" indent="0" algn="ctr">
              <a:buNone/>
            </a:pPr>
            <a:endParaRPr lang="en-US">
              <a:ea typeface="+mn-lt"/>
              <a:cs typeface="+mn-lt"/>
            </a:endParaRPr>
          </a:p>
          <a:p>
            <a:pPr marL="0" indent="0" algn="ctr">
              <a:buNone/>
            </a:pPr>
            <a:endParaRPr lang="en-US">
              <a:ea typeface="+mn-lt"/>
              <a:cs typeface="+mn-lt"/>
            </a:endParaRPr>
          </a:p>
          <a:p>
            <a:pPr marL="0" indent="0" algn="ctr">
              <a:buNone/>
            </a:pPr>
            <a:endParaRPr lang="en-US">
              <a:ea typeface="+mn-lt"/>
              <a:cs typeface="+mn-lt"/>
            </a:endParaRPr>
          </a:p>
          <a:p>
            <a:pPr marL="0" indent="0" algn="ctr">
              <a:buNone/>
            </a:pPr>
            <a:r>
              <a:rPr lang="en-US">
                <a:ea typeface="+mn-lt"/>
                <a:cs typeface="+mn-lt"/>
              </a:rPr>
              <a:t>LET'S GET TO KNOW EACH OTHER</a:t>
            </a:r>
            <a:endParaRPr lang="en-US">
              <a:cs typeface="Calibri" panose="020F0502020204030204"/>
            </a:endParaRPr>
          </a:p>
          <a:p>
            <a:endParaRPr lang="en-US">
              <a:cs typeface="Calibri" panose="020F0502020204030204"/>
            </a:endParaRPr>
          </a:p>
        </p:txBody>
      </p:sp>
    </p:spTree>
    <p:extLst>
      <p:ext uri="{BB962C8B-B14F-4D97-AF65-F5344CB8AC3E}">
        <p14:creationId xmlns:p14="http://schemas.microsoft.com/office/powerpoint/2010/main" val="3717702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BC56-4164-4E5E-8D8A-C7F3236778DE}"/>
              </a:ext>
            </a:extLst>
          </p:cNvPr>
          <p:cNvSpPr>
            <a:spLocks noGrp="1"/>
          </p:cNvSpPr>
          <p:nvPr>
            <p:ph type="title"/>
          </p:nvPr>
        </p:nvSpPr>
        <p:spPr/>
        <p:txBody>
          <a:bodyPr>
            <a:normAutofit/>
          </a:bodyPr>
          <a:lstStyle/>
          <a:p>
            <a:pPr algn="ctr"/>
            <a:r>
              <a:rPr lang="en-US" sz="3200">
                <a:latin typeface="Century Gothic"/>
                <a:cs typeface="Calibri Light"/>
              </a:rPr>
              <a:t>About me</a:t>
            </a:r>
            <a:endParaRPr lang="en-US" sz="3200">
              <a:latin typeface="Century Gothic"/>
            </a:endParaRPr>
          </a:p>
        </p:txBody>
      </p:sp>
      <p:sp>
        <p:nvSpPr>
          <p:cNvPr id="3" name="Content Placeholder 2">
            <a:extLst>
              <a:ext uri="{FF2B5EF4-FFF2-40B4-BE49-F238E27FC236}">
                <a16:creationId xmlns:a16="http://schemas.microsoft.com/office/drawing/2014/main" id="{F4D7059E-2869-409D-938D-E4E7D9F3416C}"/>
              </a:ext>
            </a:extLst>
          </p:cNvPr>
          <p:cNvSpPr>
            <a:spLocks noGrp="1"/>
          </p:cNvSpPr>
          <p:nvPr>
            <p:ph idx="1"/>
          </p:nvPr>
        </p:nvSpPr>
        <p:spPr/>
        <p:txBody>
          <a:bodyPr vert="horz" lIns="91440" tIns="45720" rIns="91440" bIns="45720" rtlCol="0" anchor="t">
            <a:normAutofit/>
          </a:bodyPr>
          <a:lstStyle/>
          <a:p>
            <a:r>
              <a:rPr lang="en-US">
                <a:cs typeface="Calibri"/>
              </a:rPr>
              <a:t>2015-2018: MA Survey Methodology and Public Opinion</a:t>
            </a:r>
          </a:p>
          <a:p>
            <a:r>
              <a:rPr lang="en-US">
                <a:cs typeface="Calibri"/>
              </a:rPr>
              <a:t>2016-2017: Institute for Marketing and Market Research</a:t>
            </a:r>
          </a:p>
          <a:p>
            <a:r>
              <a:rPr lang="en-US">
                <a:cs typeface="Calibri"/>
              </a:rPr>
              <a:t>2017: Data analyst in media industry</a:t>
            </a:r>
          </a:p>
          <a:p>
            <a:r>
              <a:rPr lang="en-US">
                <a:cs typeface="Calibri"/>
              </a:rPr>
              <a:t>2018-2019: R Instructor (freelance)</a:t>
            </a:r>
          </a:p>
          <a:p>
            <a:r>
              <a:rPr lang="en-US">
                <a:cs typeface="Calibri"/>
              </a:rPr>
              <a:t>August 2019- present</a:t>
            </a:r>
          </a:p>
          <a:p>
            <a:endParaRPr lang="en-US">
              <a:cs typeface="Calibri"/>
            </a:endParaRPr>
          </a:p>
          <a:p>
            <a:endParaRPr lang="en-US">
              <a:cs typeface="Calibri"/>
            </a:endParaRPr>
          </a:p>
          <a:p>
            <a:endParaRPr lang="en-US">
              <a:cs typeface="Calibri"/>
            </a:endParaRPr>
          </a:p>
          <a:p>
            <a:endParaRPr lang="en-US">
              <a:cs typeface="Calibri"/>
            </a:endParaRPr>
          </a:p>
          <a:p>
            <a:pPr marL="0" indent="0">
              <a:buNone/>
            </a:pPr>
            <a:endParaRPr lang="en-US">
              <a:cs typeface="Calibri"/>
            </a:endParaRPr>
          </a:p>
        </p:txBody>
      </p:sp>
      <p:pic>
        <p:nvPicPr>
          <p:cNvPr id="4" name="Picture 4" descr="A picture containing drawing&#10;&#10;Description generated with very high confidence">
            <a:extLst>
              <a:ext uri="{FF2B5EF4-FFF2-40B4-BE49-F238E27FC236}">
                <a16:creationId xmlns:a16="http://schemas.microsoft.com/office/drawing/2014/main" id="{EB1E6D40-3653-43F7-8945-494ED53DF209}"/>
              </a:ext>
            </a:extLst>
          </p:cNvPr>
          <p:cNvPicPr>
            <a:picLocks noChangeAspect="1"/>
          </p:cNvPicPr>
          <p:nvPr/>
        </p:nvPicPr>
        <p:blipFill>
          <a:blip r:embed="rId2"/>
          <a:stretch>
            <a:fillRect/>
          </a:stretch>
        </p:blipFill>
        <p:spPr>
          <a:xfrm>
            <a:off x="9714731" y="1512786"/>
            <a:ext cx="1118822" cy="746614"/>
          </a:xfrm>
          <a:prstGeom prst="rect">
            <a:avLst/>
          </a:prstGeom>
        </p:spPr>
      </p:pic>
      <p:pic>
        <p:nvPicPr>
          <p:cNvPr id="6" name="Picture 6" descr="A picture containing plate&#10;&#10;Description generated with very high confidence">
            <a:extLst>
              <a:ext uri="{FF2B5EF4-FFF2-40B4-BE49-F238E27FC236}">
                <a16:creationId xmlns:a16="http://schemas.microsoft.com/office/drawing/2014/main" id="{CB6D233F-4D66-4899-8736-63389AA15957}"/>
              </a:ext>
            </a:extLst>
          </p:cNvPr>
          <p:cNvPicPr>
            <a:picLocks noChangeAspect="1"/>
          </p:cNvPicPr>
          <p:nvPr/>
        </p:nvPicPr>
        <p:blipFill>
          <a:blip r:embed="rId3"/>
          <a:stretch>
            <a:fillRect/>
          </a:stretch>
        </p:blipFill>
        <p:spPr>
          <a:xfrm>
            <a:off x="9603657" y="2314569"/>
            <a:ext cx="1747685" cy="581960"/>
          </a:xfrm>
          <a:prstGeom prst="rect">
            <a:avLst/>
          </a:prstGeom>
        </p:spPr>
      </p:pic>
      <p:pic>
        <p:nvPicPr>
          <p:cNvPr id="8" name="Picture 8" descr="A picture containing drawing&#10;&#10;Description generated with very high confidence">
            <a:extLst>
              <a:ext uri="{FF2B5EF4-FFF2-40B4-BE49-F238E27FC236}">
                <a16:creationId xmlns:a16="http://schemas.microsoft.com/office/drawing/2014/main" id="{FBCEF1E0-B071-4459-9A04-3D5F9560647A}"/>
              </a:ext>
            </a:extLst>
          </p:cNvPr>
          <p:cNvPicPr>
            <a:picLocks noChangeAspect="1"/>
          </p:cNvPicPr>
          <p:nvPr/>
        </p:nvPicPr>
        <p:blipFill>
          <a:blip r:embed="rId4"/>
          <a:stretch>
            <a:fillRect/>
          </a:stretch>
        </p:blipFill>
        <p:spPr>
          <a:xfrm>
            <a:off x="7170173" y="2946169"/>
            <a:ext cx="1981201" cy="486340"/>
          </a:xfrm>
          <a:prstGeom prst="rect">
            <a:avLst/>
          </a:prstGeom>
        </p:spPr>
      </p:pic>
      <p:pic>
        <p:nvPicPr>
          <p:cNvPr id="10" name="Picture 10" descr="A close up of furniture&#10;&#10;Description generated with high confidence">
            <a:extLst>
              <a:ext uri="{FF2B5EF4-FFF2-40B4-BE49-F238E27FC236}">
                <a16:creationId xmlns:a16="http://schemas.microsoft.com/office/drawing/2014/main" id="{CBBC1829-2B8D-4CB0-A41B-F66CFA9684B6}"/>
              </a:ext>
            </a:extLst>
          </p:cNvPr>
          <p:cNvPicPr>
            <a:picLocks noChangeAspect="1"/>
          </p:cNvPicPr>
          <p:nvPr/>
        </p:nvPicPr>
        <p:blipFill>
          <a:blip r:embed="rId5"/>
          <a:stretch>
            <a:fillRect/>
          </a:stretch>
        </p:blipFill>
        <p:spPr>
          <a:xfrm>
            <a:off x="4695365" y="3808156"/>
            <a:ext cx="1400175" cy="495300"/>
          </a:xfrm>
          <a:prstGeom prst="rect">
            <a:avLst/>
          </a:prstGeom>
        </p:spPr>
      </p:pic>
    </p:spTree>
    <p:extLst>
      <p:ext uri="{BB962C8B-B14F-4D97-AF65-F5344CB8AC3E}">
        <p14:creationId xmlns:p14="http://schemas.microsoft.com/office/powerpoint/2010/main" val="3836408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57154957-68AB-414D-8F5B-A49D3A2612B1}"/>
              </a:ext>
            </a:extLst>
          </p:cNvPr>
          <p:cNvSpPr>
            <a:spLocks noGrp="1"/>
          </p:cNvSpPr>
          <p:nvPr>
            <p:ph type="ctrTitle"/>
          </p:nvPr>
        </p:nvSpPr>
        <p:spPr/>
        <p:txBody>
          <a:bodyPr/>
          <a:lstStyle/>
          <a:p>
            <a:r>
              <a:rPr lang="en-US"/>
              <a:t>Slide 2</a:t>
            </a:r>
          </a:p>
        </p:txBody>
      </p:sp>
      <p:sp>
        <p:nvSpPr>
          <p:cNvPr id="15" name="Rectangle 14">
            <a:extLst>
              <a:ext uri="{FF2B5EF4-FFF2-40B4-BE49-F238E27FC236}">
                <a16:creationId xmlns:a16="http://schemas.microsoft.com/office/drawing/2014/main" id="{755742E6-54F1-4EA8-AB75-5C80374614FA}"/>
              </a:ext>
            </a:extLst>
          </p:cNvPr>
          <p:cNvSpPr/>
          <p:nvPr/>
        </p:nvSpPr>
        <p:spPr>
          <a:xfrm>
            <a:off x="5638" y="701815"/>
            <a:ext cx="6138316" cy="1352594"/>
          </a:xfrm>
          <a:prstGeom prst="rect">
            <a:avLst/>
          </a:prstGeom>
          <a:solidFill>
            <a:srgbClr val="30353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31236"/>
            <a:endParaRPr lang="en-US" sz="2398">
              <a:solidFill>
                <a:prstClr val="white"/>
              </a:solidFill>
            </a:endParaRPr>
          </a:p>
        </p:txBody>
      </p:sp>
      <p:sp>
        <p:nvSpPr>
          <p:cNvPr id="16" name="Title 3">
            <a:extLst>
              <a:ext uri="{FF2B5EF4-FFF2-40B4-BE49-F238E27FC236}">
                <a16:creationId xmlns:a16="http://schemas.microsoft.com/office/drawing/2014/main" id="{777EA270-742C-48D6-A0C0-ADF6A91E811D}"/>
              </a:ext>
            </a:extLst>
          </p:cNvPr>
          <p:cNvSpPr txBox="1">
            <a:spLocks/>
          </p:cNvSpPr>
          <p:nvPr/>
        </p:nvSpPr>
        <p:spPr bwMode="white">
          <a:xfrm>
            <a:off x="93960" y="1091215"/>
            <a:ext cx="8844208" cy="5170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cap="all">
                <a:solidFill>
                  <a:schemeClr val="bg1"/>
                </a:solidFill>
                <a:cs typeface="Cordia New" panose="020B0304020202020204" pitchFamily="34" charset="-34"/>
              </a:rPr>
              <a:t>ETK</a:t>
            </a:r>
          </a:p>
        </p:txBody>
      </p:sp>
    </p:spTree>
    <p:extLst>
      <p:ext uri="{BB962C8B-B14F-4D97-AF65-F5344CB8AC3E}">
        <p14:creationId xmlns:p14="http://schemas.microsoft.com/office/powerpoint/2010/main" val="793867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a:t>Slide 2</a:t>
            </a:r>
          </a:p>
        </p:txBody>
      </p:sp>
      <p:sp>
        <p:nvSpPr>
          <p:cNvPr id="7" name="Text Placeholder 4">
            <a:extLst>
              <a:ext uri="{FF2B5EF4-FFF2-40B4-BE49-F238E27FC236}">
                <a16:creationId xmlns:a16="http://schemas.microsoft.com/office/drawing/2014/main" id="{C1A875BE-31C0-4407-815C-2CB74D430FD7}"/>
              </a:ext>
            </a:extLst>
          </p:cNvPr>
          <p:cNvSpPr txBox="1">
            <a:spLocks/>
          </p:cNvSpPr>
          <p:nvPr/>
        </p:nvSpPr>
        <p:spPr>
          <a:xfrm>
            <a:off x="539349" y="1348034"/>
            <a:ext cx="2694276" cy="3987538"/>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solidFill>
                  <a:srgbClr val="30353F"/>
                </a:solidFill>
                <a:ea typeface="Calibri" panose="020F0502020204030204" pitchFamily="34" charset="0"/>
                <a:cs typeface="Cordia New"/>
              </a:rPr>
              <a:t>ETK (Empowerment Through Knowledge) is a London based </a:t>
            </a:r>
            <a:r>
              <a:rPr lang="en-US" sz="1600" b="1">
                <a:solidFill>
                  <a:srgbClr val="30353F"/>
                </a:solidFill>
                <a:ea typeface="Calibri" panose="020F0502020204030204" pitchFamily="34" charset="0"/>
                <a:cs typeface="Cordia New"/>
              </a:rPr>
              <a:t>market research and data science consulting firm</a:t>
            </a:r>
            <a:r>
              <a:rPr lang="en-US" sz="1600">
                <a:solidFill>
                  <a:srgbClr val="30353F"/>
                </a:solidFill>
                <a:ea typeface="Calibri" panose="020F0502020204030204" pitchFamily="34" charset="0"/>
                <a:cs typeface="Cordia New"/>
              </a:rPr>
              <a:t>.</a:t>
            </a:r>
          </a:p>
          <a:p>
            <a:pPr marL="0" indent="0">
              <a:buNone/>
            </a:pPr>
            <a:endParaRPr lang="en-US" sz="1600">
              <a:solidFill>
                <a:srgbClr val="30353F"/>
              </a:solidFill>
              <a:ea typeface="Calibri" panose="020F0502020204030204" pitchFamily="34" charset="0"/>
              <a:cs typeface="Cordia New" panose="020B0304020202020204" pitchFamily="34" charset="-34"/>
            </a:endParaRPr>
          </a:p>
          <a:p>
            <a:pPr marL="0" indent="0">
              <a:buNone/>
            </a:pPr>
            <a:r>
              <a:rPr lang="en-US" sz="1600">
                <a:solidFill>
                  <a:srgbClr val="30353F"/>
                </a:solidFill>
                <a:ea typeface="Calibri" panose="020F0502020204030204" pitchFamily="34" charset="0"/>
                <a:cs typeface="Cordia New" panose="020B0304020202020204" pitchFamily="34" charset="-34"/>
              </a:rPr>
              <a:t>We have offices in London, GB (headquarters), Frankfurt, DE, Riyadh, SA and Belgrade, RS.</a:t>
            </a:r>
          </a:p>
          <a:p>
            <a:pPr marL="0" indent="0">
              <a:buNone/>
            </a:pPr>
            <a:endParaRPr lang="en-US" sz="1600">
              <a:solidFill>
                <a:srgbClr val="30353F"/>
              </a:solidFill>
              <a:ea typeface="Calibri" panose="020F0502020204030204" pitchFamily="34" charset="0"/>
              <a:cs typeface="Cordia New" panose="020B0304020202020204" pitchFamily="34" charset="-34"/>
            </a:endParaRPr>
          </a:p>
          <a:p>
            <a:pPr marL="0" indent="0">
              <a:buNone/>
            </a:pPr>
            <a:r>
              <a:rPr lang="en-US" sz="1600">
                <a:solidFill>
                  <a:srgbClr val="30353F"/>
                </a:solidFill>
                <a:ea typeface="Calibri" panose="020F0502020204030204" pitchFamily="34" charset="0"/>
                <a:cs typeface="Cordia New" panose="020B0304020202020204" pitchFamily="34" charset="-34"/>
              </a:rPr>
              <a:t>Our strength lies in both the highest professional standards and profound knowledge of the local market and its consumer.</a:t>
            </a:r>
          </a:p>
        </p:txBody>
      </p:sp>
      <p:sp>
        <p:nvSpPr>
          <p:cNvPr id="8" name="Text Placeholder 4">
            <a:extLst>
              <a:ext uri="{FF2B5EF4-FFF2-40B4-BE49-F238E27FC236}">
                <a16:creationId xmlns:a16="http://schemas.microsoft.com/office/drawing/2014/main" id="{D9B98A4B-2A8A-49C9-A2A0-5CE7125BFCC6}"/>
              </a:ext>
            </a:extLst>
          </p:cNvPr>
          <p:cNvSpPr txBox="1">
            <a:spLocks/>
          </p:cNvSpPr>
          <p:nvPr/>
        </p:nvSpPr>
        <p:spPr>
          <a:xfrm>
            <a:off x="9220199" y="1348033"/>
            <a:ext cx="2670845" cy="349250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a:solidFill>
                  <a:srgbClr val="30353F"/>
                </a:solidFill>
                <a:ea typeface="PMingLiU-ExtB" panose="02020500000000000000" pitchFamily="18" charset="-120"/>
                <a:cs typeface="Cordia New" panose="020B0304020202020204" pitchFamily="34" charset="-34"/>
              </a:rPr>
              <a:t>Our dedicated team believes that our international experience combined with the deep knowledge of the local market and culture makes the competitive edge. </a:t>
            </a:r>
          </a:p>
          <a:p>
            <a:endParaRPr lang="en-US">
              <a:solidFill>
                <a:srgbClr val="30353F"/>
              </a:solidFill>
              <a:ea typeface="PMingLiU-ExtB" panose="02020500000000000000" pitchFamily="18" charset="-120"/>
              <a:cs typeface="Cordia New" panose="020B0304020202020204" pitchFamily="34" charset="-34"/>
            </a:endParaRPr>
          </a:p>
          <a:p>
            <a:r>
              <a:rPr lang="en-US">
                <a:solidFill>
                  <a:srgbClr val="30353F"/>
                </a:solidFill>
                <a:ea typeface="PMingLiU-ExtB" panose="02020500000000000000" pitchFamily="18" charset="-120"/>
                <a:cs typeface="Cordia New" panose="020B0304020202020204" pitchFamily="34" charset="-34"/>
              </a:rPr>
              <a:t>We demonstrate and set high expectations for ourselves in providing clients with the exceptional service. ETK promotes a culture of professionalism by leading by example.</a:t>
            </a:r>
          </a:p>
          <a:p>
            <a:endParaRPr lang="en-US" sz="1800">
              <a:solidFill>
                <a:srgbClr val="30353F"/>
              </a:solidFill>
              <a:ea typeface="PMingLiU-ExtB" panose="02020500000000000000" pitchFamily="18" charset="-120"/>
              <a:cs typeface="Cordia New" panose="020B0304020202020204" pitchFamily="34" charset="-34"/>
            </a:endParaRPr>
          </a:p>
        </p:txBody>
      </p:sp>
      <p:sp>
        <p:nvSpPr>
          <p:cNvPr id="3" name="TextBox 2">
            <a:extLst>
              <a:ext uri="{FF2B5EF4-FFF2-40B4-BE49-F238E27FC236}">
                <a16:creationId xmlns:a16="http://schemas.microsoft.com/office/drawing/2014/main" id="{65F6FC18-15EF-45E1-81A4-8A2C64DDB2E7}"/>
              </a:ext>
            </a:extLst>
          </p:cNvPr>
          <p:cNvSpPr txBox="1"/>
          <p:nvPr/>
        </p:nvSpPr>
        <p:spPr>
          <a:xfrm>
            <a:off x="4839855" y="369455"/>
            <a:ext cx="184731" cy="584775"/>
          </a:xfrm>
          <a:prstGeom prst="rect">
            <a:avLst/>
          </a:prstGeom>
          <a:noFill/>
        </p:spPr>
        <p:txBody>
          <a:bodyPr wrap="none" rtlCol="0">
            <a:spAutoFit/>
          </a:bodyPr>
          <a:lstStyle/>
          <a:p>
            <a:endParaRPr lang="en-US" sz="3200" b="1">
              <a:solidFill>
                <a:srgbClr val="30353F"/>
              </a:solidFill>
              <a:latin typeface="+mj-lt"/>
            </a:endParaRPr>
          </a:p>
        </p:txBody>
      </p:sp>
      <p:sp>
        <p:nvSpPr>
          <p:cNvPr id="10" name="TextBox 9">
            <a:extLst>
              <a:ext uri="{FF2B5EF4-FFF2-40B4-BE49-F238E27FC236}">
                <a16:creationId xmlns:a16="http://schemas.microsoft.com/office/drawing/2014/main" id="{EC24EA09-4333-43CA-8232-E730AB61B8C9}"/>
              </a:ext>
            </a:extLst>
          </p:cNvPr>
          <p:cNvSpPr txBox="1"/>
          <p:nvPr/>
        </p:nvSpPr>
        <p:spPr>
          <a:xfrm>
            <a:off x="4839855" y="369455"/>
            <a:ext cx="2860078" cy="584775"/>
          </a:xfrm>
          <a:prstGeom prst="rect">
            <a:avLst/>
          </a:prstGeom>
          <a:noFill/>
        </p:spPr>
        <p:txBody>
          <a:bodyPr wrap="none" rtlCol="0">
            <a:spAutoFit/>
          </a:bodyPr>
          <a:lstStyle/>
          <a:p>
            <a:r>
              <a:rPr lang="en-US" sz="3200" b="1">
                <a:solidFill>
                  <a:srgbClr val="30353F"/>
                </a:solidFill>
                <a:latin typeface="+mj-lt"/>
              </a:rPr>
              <a:t>AT A GLANCE</a:t>
            </a:r>
          </a:p>
        </p:txBody>
      </p:sp>
    </p:spTree>
    <p:extLst>
      <p:ext uri="{BB962C8B-B14F-4D97-AF65-F5344CB8AC3E}">
        <p14:creationId xmlns:p14="http://schemas.microsoft.com/office/powerpoint/2010/main" val="125295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7B9D6-B973-4F9A-9A05-7171AB74FF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02B392-CB8D-47BE-B5F5-C5B86AEF20C7}"/>
              </a:ext>
            </a:extLst>
          </p:cNvPr>
          <p:cNvSpPr>
            <a:spLocks noGrp="1"/>
          </p:cNvSpPr>
          <p:nvPr>
            <p:ph idx="1"/>
          </p:nvPr>
        </p:nvSpPr>
        <p:spPr/>
        <p:txBody>
          <a:bodyPr vert="horz" lIns="91440" tIns="45720" rIns="91440" bIns="45720" rtlCol="0" anchor="t">
            <a:normAutofit/>
          </a:bodyPr>
          <a:lstStyle/>
          <a:p>
            <a:pPr marL="0" indent="0" algn="ctr">
              <a:buNone/>
            </a:pPr>
            <a:endParaRPr lang="en-US">
              <a:latin typeface="Century Gothic"/>
            </a:endParaRPr>
          </a:p>
          <a:p>
            <a:pPr marL="0" indent="0" algn="ctr">
              <a:buNone/>
            </a:pPr>
            <a:endParaRPr lang="en-US">
              <a:latin typeface="Century Gothic"/>
            </a:endParaRPr>
          </a:p>
          <a:p>
            <a:pPr marL="0" indent="0" algn="ctr">
              <a:buNone/>
            </a:pPr>
            <a:endParaRPr lang="en-US">
              <a:latin typeface="Century Gothic"/>
            </a:endParaRPr>
          </a:p>
          <a:p>
            <a:pPr marL="0" indent="0" algn="ctr">
              <a:buNone/>
            </a:pPr>
            <a:r>
              <a:rPr lang="en-US" sz="3200">
                <a:latin typeface="Century Gothic"/>
              </a:rPr>
              <a:t>Introduction to Data Linkage</a:t>
            </a:r>
            <a:br>
              <a:rPr lang="en-US" sz="3200">
                <a:latin typeface="Century Gothic"/>
              </a:rPr>
            </a:br>
            <a:endParaRPr lang="en-US" sz="3200">
              <a:latin typeface="Century Gothic"/>
              <a:ea typeface="+mn-lt"/>
              <a:cs typeface="+mn-lt"/>
            </a:endParaRPr>
          </a:p>
          <a:p>
            <a:endParaRPr lang="en-US">
              <a:cs typeface="Calibri"/>
            </a:endParaRPr>
          </a:p>
        </p:txBody>
      </p:sp>
    </p:spTree>
    <p:extLst>
      <p:ext uri="{BB962C8B-B14F-4D97-AF65-F5344CB8AC3E}">
        <p14:creationId xmlns:p14="http://schemas.microsoft.com/office/powerpoint/2010/main" val="217668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CA51E-D910-4D09-82B9-4317ACBBB2AB}"/>
              </a:ext>
            </a:extLst>
          </p:cNvPr>
          <p:cNvSpPr>
            <a:spLocks noGrp="1"/>
          </p:cNvSpPr>
          <p:nvPr>
            <p:ph type="title"/>
          </p:nvPr>
        </p:nvSpPr>
        <p:spPr/>
        <p:txBody>
          <a:bodyPr>
            <a:normAutofit/>
          </a:bodyPr>
          <a:lstStyle/>
          <a:p>
            <a:pPr algn="ctr"/>
            <a:r>
              <a:rPr lang="en-US" sz="3200">
                <a:latin typeface="Century Gothic"/>
                <a:cs typeface="Calibri Light"/>
              </a:rPr>
              <a:t>Introduction to Data Linkage</a:t>
            </a:r>
            <a:br>
              <a:rPr lang="en-US" sz="3200">
                <a:latin typeface="Century Gothic"/>
                <a:cs typeface="Calibri Light"/>
              </a:rPr>
            </a:br>
            <a:r>
              <a:rPr lang="en-US" sz="2400">
                <a:latin typeface="Century Gothic"/>
                <a:cs typeface="Calibri Light"/>
              </a:rPr>
              <a:t>Definition </a:t>
            </a:r>
            <a:endParaRPr lang="en-US" sz="2400">
              <a:latin typeface="Century Gothic"/>
            </a:endParaRPr>
          </a:p>
        </p:txBody>
      </p:sp>
      <p:sp>
        <p:nvSpPr>
          <p:cNvPr id="3" name="Content Placeholder 2">
            <a:extLst>
              <a:ext uri="{FF2B5EF4-FFF2-40B4-BE49-F238E27FC236}">
                <a16:creationId xmlns:a16="http://schemas.microsoft.com/office/drawing/2014/main" id="{10F0CEBE-4775-4B9C-B323-9C74C3CFAB91}"/>
              </a:ext>
            </a:extLst>
          </p:cNvPr>
          <p:cNvSpPr>
            <a:spLocks noGrp="1"/>
          </p:cNvSpPr>
          <p:nvPr>
            <p:ph idx="1"/>
          </p:nvPr>
        </p:nvSpPr>
        <p:spPr/>
        <p:txBody>
          <a:bodyPr vert="horz" lIns="91440" tIns="45720" rIns="91440" bIns="45720" rtlCol="0" anchor="t">
            <a:normAutofit fontScale="92500" lnSpcReduction="20000"/>
          </a:bodyPr>
          <a:lstStyle/>
          <a:p>
            <a:r>
              <a:rPr lang="en-US" b="1">
                <a:latin typeface="Century Gothic"/>
                <a:ea typeface="+mn-lt"/>
                <a:cs typeface="+mn-lt"/>
              </a:rPr>
              <a:t>Data linkage </a:t>
            </a:r>
            <a:r>
              <a:rPr lang="en-US">
                <a:latin typeface="Century Gothic"/>
                <a:ea typeface="+mn-lt"/>
                <a:cs typeface="+mn-lt"/>
              </a:rPr>
              <a:t>is the task of </a:t>
            </a:r>
            <a:r>
              <a:rPr lang="en-US" i="1">
                <a:latin typeface="Century Gothic"/>
                <a:ea typeface="+mn-lt"/>
                <a:cs typeface="+mn-lt"/>
              </a:rPr>
              <a:t>identifying, matching, and merging records</a:t>
            </a:r>
            <a:r>
              <a:rPr lang="en-US">
                <a:latin typeface="Century Gothic"/>
                <a:ea typeface="+mn-lt"/>
                <a:cs typeface="+mn-lt"/>
              </a:rPr>
              <a:t> that correspond to the same entites (people, families, companies, product items, events etc.) from several databases or combination of different sources.  </a:t>
            </a:r>
          </a:p>
          <a:p>
            <a:r>
              <a:rPr lang="en-US">
                <a:latin typeface="Century Gothic"/>
                <a:ea typeface="+mn-lt"/>
                <a:cs typeface="+mn-lt"/>
              </a:rPr>
              <a:t>By matching we:</a:t>
            </a:r>
          </a:p>
          <a:p>
            <a:r>
              <a:rPr lang="en-US" u="sng">
                <a:latin typeface="Century Gothic"/>
                <a:ea typeface="+mn-lt"/>
                <a:cs typeface="+mn-lt"/>
              </a:rPr>
              <a:t>Avoiding new data collection</a:t>
            </a:r>
            <a:r>
              <a:rPr lang="en-US">
                <a:latin typeface="Century Gothic"/>
                <a:ea typeface="+mn-lt"/>
                <a:cs typeface="+mn-lt"/>
              </a:rPr>
              <a:t> by linking existing datasets </a:t>
            </a:r>
            <a:r>
              <a:rPr lang="en-US" sz="2400">
                <a:latin typeface="Century Gothic"/>
                <a:ea typeface="+mn-lt"/>
                <a:cs typeface="+mn-lt"/>
              </a:rPr>
              <a:t>(lower financial burden, lower burden for respondents, a potential solution for low response rate)</a:t>
            </a:r>
            <a:endParaRPr lang="en-US" sz="2400">
              <a:latin typeface="Century Gothic"/>
              <a:cs typeface="Calibri" panose="020F0502020204030204"/>
            </a:endParaRPr>
          </a:p>
          <a:p>
            <a:endParaRPr lang="en-US">
              <a:latin typeface="Century Gothic"/>
              <a:ea typeface="+mn-lt"/>
              <a:cs typeface="+mn-lt"/>
            </a:endParaRPr>
          </a:p>
          <a:p>
            <a:r>
              <a:rPr lang="en-US">
                <a:latin typeface="Century Gothic"/>
                <a:ea typeface="+mn-lt"/>
                <a:cs typeface="+mn-lt"/>
              </a:rPr>
              <a:t>Are in position to perform </a:t>
            </a:r>
            <a:r>
              <a:rPr lang="en-US" u="sng">
                <a:latin typeface="Century Gothic"/>
                <a:ea typeface="+mn-lt"/>
                <a:cs typeface="+mn-lt"/>
              </a:rPr>
              <a:t>additional analyses </a:t>
            </a:r>
            <a:endParaRPr lang="en-US" u="sng">
              <a:latin typeface="Century Gothic"/>
              <a:cs typeface="Calibri"/>
            </a:endParaRPr>
          </a:p>
          <a:p>
            <a:endParaRPr lang="en-US">
              <a:latin typeface="Century Gothic"/>
              <a:ea typeface="+mn-lt"/>
              <a:cs typeface="+mn-lt"/>
            </a:endParaRPr>
          </a:p>
          <a:p>
            <a:r>
              <a:rPr lang="en-US">
                <a:latin typeface="Century Gothic"/>
                <a:ea typeface="+mn-lt"/>
                <a:cs typeface="+mn-lt"/>
              </a:rPr>
              <a:t>Can obtain </a:t>
            </a:r>
            <a:r>
              <a:rPr lang="en-US" u="sng">
                <a:latin typeface="Century Gothic"/>
                <a:ea typeface="+mn-lt"/>
                <a:cs typeface="+mn-lt"/>
              </a:rPr>
              <a:t>additional (less biased?) insights </a:t>
            </a:r>
            <a:endParaRPr lang="en-US" u="sng">
              <a:latin typeface="Century Gothic"/>
              <a:cs typeface="Segoe UI Light"/>
            </a:endParaRPr>
          </a:p>
          <a:p>
            <a:pPr marL="0" indent="0">
              <a:buNone/>
            </a:pPr>
            <a:endParaRPr lang="en-US" u="sng">
              <a:latin typeface="Segoe UI Light"/>
              <a:cs typeface="Calibri" panose="020F0502020204030204"/>
            </a:endParaRPr>
          </a:p>
        </p:txBody>
      </p:sp>
      <p:sp>
        <p:nvSpPr>
          <p:cNvPr id="6" name="TextBox 5">
            <a:extLst>
              <a:ext uri="{FF2B5EF4-FFF2-40B4-BE49-F238E27FC236}">
                <a16:creationId xmlns:a16="http://schemas.microsoft.com/office/drawing/2014/main" id="{C0D669E3-B8E3-4C96-B81A-E2E7C1C30EC0}"/>
              </a:ext>
            </a:extLst>
          </p:cNvPr>
          <p:cNvSpPr txBox="1"/>
          <p:nvPr/>
        </p:nvSpPr>
        <p:spPr>
          <a:xfrm>
            <a:off x="4396" y="6581043"/>
            <a:ext cx="987083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Segoe UI Light"/>
                <a:cs typeface="Segoe UI Light"/>
              </a:rPr>
              <a:t>Data linkage=record linkage= entity resolution=object identification=field matching</a:t>
            </a:r>
          </a:p>
        </p:txBody>
      </p:sp>
    </p:spTree>
    <p:extLst>
      <p:ext uri="{BB962C8B-B14F-4D97-AF65-F5344CB8AC3E}">
        <p14:creationId xmlns:p14="http://schemas.microsoft.com/office/powerpoint/2010/main" val="371752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82B2-150E-4414-831E-94CC46A5B779}"/>
              </a:ext>
            </a:extLst>
          </p:cNvPr>
          <p:cNvSpPr>
            <a:spLocks noGrp="1"/>
          </p:cNvSpPr>
          <p:nvPr>
            <p:ph type="title"/>
          </p:nvPr>
        </p:nvSpPr>
        <p:spPr>
          <a:xfrm>
            <a:off x="838200" y="365125"/>
            <a:ext cx="10515600" cy="1419347"/>
          </a:xfrm>
        </p:spPr>
        <p:txBody>
          <a:bodyPr>
            <a:normAutofit/>
          </a:bodyPr>
          <a:lstStyle/>
          <a:p>
            <a:pPr algn="ctr"/>
            <a:br>
              <a:rPr lang="en-US" sz="3200">
                <a:latin typeface="Century Gothic"/>
              </a:rPr>
            </a:br>
            <a:r>
              <a:rPr lang="en-US" sz="3200">
                <a:latin typeface="Century Gothic"/>
              </a:rPr>
              <a:t>Introduction to Data Linkage</a:t>
            </a:r>
            <a:br>
              <a:rPr lang="en-US" sz="3200">
                <a:latin typeface="Century Gothic"/>
              </a:rPr>
            </a:br>
            <a:r>
              <a:rPr lang="en-US" sz="2400">
                <a:latin typeface="Century Gothic"/>
              </a:rPr>
              <a:t>My concerns were... </a:t>
            </a:r>
            <a:endParaRPr lang="en-US" sz="2400">
              <a:latin typeface="Century Gothic"/>
              <a:ea typeface="+mj-lt"/>
              <a:cs typeface="+mj-lt"/>
            </a:endParaRPr>
          </a:p>
          <a:p>
            <a:endParaRPr lang="en-US">
              <a:cs typeface="Calibri Light"/>
            </a:endParaRPr>
          </a:p>
        </p:txBody>
      </p:sp>
      <p:sp>
        <p:nvSpPr>
          <p:cNvPr id="3" name="Content Placeholder 2">
            <a:extLst>
              <a:ext uri="{FF2B5EF4-FFF2-40B4-BE49-F238E27FC236}">
                <a16:creationId xmlns:a16="http://schemas.microsoft.com/office/drawing/2014/main" id="{6B735821-6736-4D32-8B31-740BB6A7800E}"/>
              </a:ext>
            </a:extLst>
          </p:cNvPr>
          <p:cNvSpPr>
            <a:spLocks noGrp="1"/>
          </p:cNvSpPr>
          <p:nvPr>
            <p:ph idx="1"/>
          </p:nvPr>
        </p:nvSpPr>
        <p:spPr/>
        <p:txBody>
          <a:bodyPr vert="horz" lIns="91440" tIns="45720" rIns="91440" bIns="45720" rtlCol="0" anchor="t">
            <a:normAutofit/>
          </a:bodyPr>
          <a:lstStyle/>
          <a:p>
            <a:r>
              <a:rPr lang="en-US" sz="2400">
                <a:latin typeface="Century Gothic"/>
                <a:cs typeface="Segoe UI Light"/>
              </a:rPr>
              <a:t>What if I didn't have unique ID at all? </a:t>
            </a:r>
            <a:endParaRPr lang="en-US" sz="2400">
              <a:latin typeface="Century Gothic"/>
              <a:ea typeface="+mn-lt"/>
              <a:cs typeface="+mn-lt"/>
            </a:endParaRPr>
          </a:p>
          <a:p>
            <a:r>
              <a:rPr lang="en-US" sz="2400">
                <a:latin typeface="Century Gothic"/>
                <a:cs typeface="Calibri"/>
              </a:rPr>
              <a:t>What if the unique ID was unique to one dataset and differs from the ID in the other dataset ? </a:t>
            </a:r>
          </a:p>
          <a:p>
            <a:r>
              <a:rPr lang="en-US" sz="2400">
                <a:latin typeface="Century Gothic"/>
                <a:cs typeface="Calibri"/>
              </a:rPr>
              <a:t>Is there a theory-implentation gap? </a:t>
            </a:r>
          </a:p>
          <a:p>
            <a:r>
              <a:rPr lang="en-US" sz="2400">
                <a:latin typeface="Century Gothic"/>
                <a:cs typeface="Calibri"/>
              </a:rPr>
              <a:t> What is the data quality of linked dataset? What power do I gain as a researcher? </a:t>
            </a:r>
          </a:p>
          <a:p>
            <a:r>
              <a:rPr lang="en-US" sz="2400">
                <a:latin typeface="Century Gothic"/>
                <a:cs typeface="Calibri"/>
              </a:rPr>
              <a:t>Privacy-preserving record linkage</a:t>
            </a:r>
          </a:p>
          <a:p>
            <a:endParaRPr lang="en-US"/>
          </a:p>
          <a:p>
            <a:endParaRPr lang="en-US">
              <a:latin typeface="Segoe UI Light"/>
              <a:cs typeface="Calibri"/>
            </a:endParaRPr>
          </a:p>
        </p:txBody>
      </p:sp>
      <p:pic>
        <p:nvPicPr>
          <p:cNvPr id="4" name="Picture 4" descr="A screenshot of a social media post&#10;&#10;Description generated with very high confidence">
            <a:extLst>
              <a:ext uri="{FF2B5EF4-FFF2-40B4-BE49-F238E27FC236}">
                <a16:creationId xmlns:a16="http://schemas.microsoft.com/office/drawing/2014/main" id="{E39C39BF-C1B8-4254-9BB0-1EE4EC44A812}"/>
              </a:ext>
            </a:extLst>
          </p:cNvPr>
          <p:cNvPicPr>
            <a:picLocks noChangeAspect="1"/>
          </p:cNvPicPr>
          <p:nvPr/>
        </p:nvPicPr>
        <p:blipFill>
          <a:blip r:embed="rId2"/>
          <a:stretch>
            <a:fillRect/>
          </a:stretch>
        </p:blipFill>
        <p:spPr>
          <a:xfrm>
            <a:off x="6274231" y="4669640"/>
            <a:ext cx="5920352" cy="2103634"/>
          </a:xfrm>
          <a:prstGeom prst="rect">
            <a:avLst/>
          </a:prstGeom>
        </p:spPr>
      </p:pic>
    </p:spTree>
    <p:extLst>
      <p:ext uri="{BB962C8B-B14F-4D97-AF65-F5344CB8AC3E}">
        <p14:creationId xmlns:p14="http://schemas.microsoft.com/office/powerpoint/2010/main" val="38439182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28</Slides>
  <Notes>1</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Slide 1</vt:lpstr>
      <vt:lpstr>PowerPoint Presentation</vt:lpstr>
      <vt:lpstr>PowerPoint Presentation</vt:lpstr>
      <vt:lpstr>About me</vt:lpstr>
      <vt:lpstr>Slide 2</vt:lpstr>
      <vt:lpstr>Slide 2</vt:lpstr>
      <vt:lpstr>PowerPoint Presentation</vt:lpstr>
      <vt:lpstr>Introduction to Data Linkage Definition </vt:lpstr>
      <vt:lpstr> Introduction to Data Linkage My concerns were...  </vt:lpstr>
      <vt:lpstr>  Introduction to Data Linkage examples   </vt:lpstr>
      <vt:lpstr> Introduction to Data Linkage Typology</vt:lpstr>
      <vt:lpstr> Introduction to Data Linkage Challenges </vt:lpstr>
      <vt:lpstr>  Introduction to Data Linkage Challenges  </vt:lpstr>
      <vt:lpstr>PowerPoint Presentation</vt:lpstr>
      <vt:lpstr>   Data Matching Process   </vt:lpstr>
      <vt:lpstr>   Data Matching Process How does                fit?   </vt:lpstr>
      <vt:lpstr>Data Matching Process Data pre-processing</vt:lpstr>
      <vt:lpstr>Data Matching Process Data pre-processing</vt:lpstr>
      <vt:lpstr>Data Matching Process Indexing </vt:lpstr>
      <vt:lpstr>  Data Matching Process Indexing  </vt:lpstr>
      <vt:lpstr> Data Matching Process Record pair comparison </vt:lpstr>
      <vt:lpstr>Data Matching Process Classification</vt:lpstr>
      <vt:lpstr>Data Matching Process Evaluation</vt:lpstr>
      <vt:lpstr>PowerPoint Presentation</vt:lpstr>
      <vt:lpstr>Available tools</vt:lpstr>
      <vt:lpstr>Other tools</vt:lpstr>
      <vt:lpstr>Other tools</vt:lpstr>
      <vt:lpstr> Literature and 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cp:revision>
  <dcterms:created xsi:type="dcterms:W3CDTF">2019-11-14T09:01:18Z</dcterms:created>
  <dcterms:modified xsi:type="dcterms:W3CDTF">2019-11-16T11:51:47Z</dcterms:modified>
</cp:coreProperties>
</file>