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DM Sans" pitchFamily="2" charset="0"/>
      <p:regular r:id="rId24"/>
      <p:bold r:id="rId25"/>
      <p:boldItalic r:id="rId26"/>
    </p:embeddedFont>
    <p:embeddedFont>
      <p:font typeface="IBM Plex Sans" panose="020B0503050203000203" pitchFamily="34" charset="0"/>
      <p:regular r:id="rId27"/>
      <p:bold r:id="rId28"/>
      <p:italic r:id="rId29"/>
      <p:boldItalic r:id="rId30"/>
    </p:embeddedFont>
    <p:embeddedFont>
      <p:font typeface="Lilita One" panose="020B0604020202020204" charset="0"/>
      <p:regular r:id="rId31"/>
    </p:embeddedFont>
    <p:embeddedFont>
      <p:font typeface="Open Sans" panose="020B0606030504020204" pitchFamily="34" charset="0"/>
      <p:regular r:id="rId32"/>
      <p:bold r:id="rId33"/>
      <p:boldItalic r:id="rId34"/>
    </p:embeddedFont>
    <p:embeddedFont>
      <p:font typeface="PT Sans" panose="020B05030202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7383161e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17383161e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7383161eb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317383161eb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7383161eb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317383161eb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7383161eb_2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17383161eb_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7383161eb_2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317383161eb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7383161eb_2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317383161eb_2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17383161eb_2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317383161eb_2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7383161eb_2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317383161eb_2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17383161eb_2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317383161eb_2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7383161eb_2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317383161eb_2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17383161eb_2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317383161eb_2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7383161eb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17383161eb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17383161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317383161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7383161eb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17383161eb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7383161eb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17383161eb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7383161eb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17383161eb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7383161eb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17383161eb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7383161eb_2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17383161eb_2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7383161eb_2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317383161eb_2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9be97bc0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319be97bc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5840632">
            <a:off x="3878875" y="-1876130"/>
            <a:ext cx="6625028" cy="6091744"/>
          </a:xfrm>
          <a:custGeom>
            <a:avLst/>
            <a:gdLst/>
            <a:ahLst/>
            <a:cxnLst/>
            <a:rect l="l" t="t" r="r" b="b"/>
            <a:pathLst>
              <a:path w="13250056" h="12183488" extrusionOk="0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7044642" y="205447"/>
            <a:ext cx="1926713" cy="2517085"/>
          </a:xfrm>
          <a:custGeom>
            <a:avLst/>
            <a:gdLst/>
            <a:ahLst/>
            <a:cxnLst/>
            <a:rect l="l" t="t" r="r" b="b"/>
            <a:pathLst>
              <a:path w="3853427" h="5034169" extrusionOk="0">
                <a:moveTo>
                  <a:pt x="0" y="0"/>
                </a:moveTo>
                <a:lnTo>
                  <a:pt x="3853427" y="0"/>
                </a:lnTo>
                <a:lnTo>
                  <a:pt x="3853427" y="5034169"/>
                </a:lnTo>
                <a:lnTo>
                  <a:pt x="0" y="5034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903355" y="773088"/>
            <a:ext cx="692799" cy="229261"/>
          </a:xfrm>
          <a:custGeom>
            <a:avLst/>
            <a:gdLst/>
            <a:ahLst/>
            <a:cxnLst/>
            <a:rect l="l" t="t" r="r" b="b"/>
            <a:pathLst>
              <a:path w="1385598" h="458522" extrusionOk="0">
                <a:moveTo>
                  <a:pt x="0" y="0"/>
                </a:moveTo>
                <a:lnTo>
                  <a:pt x="1385598" y="0"/>
                </a:lnTo>
                <a:lnTo>
                  <a:pt x="1385598" y="458522"/>
                </a:lnTo>
                <a:lnTo>
                  <a:pt x="0" y="458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498599" y="1342855"/>
            <a:ext cx="1494681" cy="747340"/>
          </a:xfrm>
          <a:custGeom>
            <a:avLst/>
            <a:gdLst/>
            <a:ahLst/>
            <a:cxnLst/>
            <a:rect l="l" t="t" r="r" b="b"/>
            <a:pathLst>
              <a:path w="2989362" h="1494681" extrusionOk="0">
                <a:moveTo>
                  <a:pt x="0" y="0"/>
                </a:moveTo>
                <a:lnTo>
                  <a:pt x="2989362" y="0"/>
                </a:lnTo>
                <a:lnTo>
                  <a:pt x="2989362" y="1494681"/>
                </a:lnTo>
                <a:lnTo>
                  <a:pt x="0" y="1494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 flipH="1">
            <a:off x="5327691" y="205447"/>
            <a:ext cx="1291285" cy="1511079"/>
          </a:xfrm>
          <a:custGeom>
            <a:avLst/>
            <a:gdLst/>
            <a:ahLst/>
            <a:cxnLst/>
            <a:rect l="l" t="t" r="r" b="b"/>
            <a:pathLst>
              <a:path w="2582570" h="3022157" extrusionOk="0">
                <a:moveTo>
                  <a:pt x="2582570" y="0"/>
                </a:moveTo>
                <a:lnTo>
                  <a:pt x="0" y="0"/>
                </a:lnTo>
                <a:lnTo>
                  <a:pt x="0" y="3022157"/>
                </a:lnTo>
                <a:lnTo>
                  <a:pt x="2582570" y="3022157"/>
                </a:lnTo>
                <a:lnTo>
                  <a:pt x="258257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85750" y="1875138"/>
            <a:ext cx="79725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1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VIRTUAL AND DISTRIBUTED HARDWARE SECURITY MODULE FOR SECURE KEY MANAGEMENT</a:t>
            </a:r>
            <a:endParaRPr sz="41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588334" y="3829517"/>
            <a:ext cx="1278804" cy="8547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80386" y="3990043"/>
            <a:ext cx="2563978" cy="2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Presented by:</a:t>
            </a:r>
            <a:r>
              <a:rPr lang="pt-PT" sz="12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Diogo Novo</a:t>
            </a:r>
            <a:endParaRPr sz="700"/>
          </a:p>
        </p:txBody>
      </p:sp>
      <p:grpSp>
        <p:nvGrpSpPr>
          <p:cNvPr id="137" name="Google Shape;137;p25"/>
          <p:cNvGrpSpPr/>
          <p:nvPr/>
        </p:nvGrpSpPr>
        <p:grpSpPr>
          <a:xfrm>
            <a:off x="580387" y="706249"/>
            <a:ext cx="267891" cy="324368"/>
            <a:chOff x="0" y="-130480"/>
            <a:chExt cx="714375" cy="864980"/>
          </a:xfrm>
        </p:grpSpPr>
        <p:sp>
          <p:nvSpPr>
            <p:cNvPr id="138" name="Google Shape;138;p25"/>
            <p:cNvSpPr/>
            <p:nvPr/>
          </p:nvSpPr>
          <p:spPr>
            <a:xfrm>
              <a:off x="0" y="0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159181" y="-130480"/>
              <a:ext cx="349048" cy="864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6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endParaRPr sz="17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4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412" name="Google Shape;412;p34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413" name="Google Shape;413;p3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5" name="Google Shape;415;p34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 sz="700"/>
            </a:p>
          </p:txBody>
        </p:sp>
      </p:grpSp>
      <p:sp>
        <p:nvSpPr>
          <p:cNvPr id="416" name="Google Shape;416;p34"/>
          <p:cNvSpPr/>
          <p:nvPr/>
        </p:nvSpPr>
        <p:spPr>
          <a:xfrm rot="1478782" flipH="1">
            <a:off x="6970029" y="4202633"/>
            <a:ext cx="2422017" cy="2373482"/>
          </a:xfrm>
          <a:custGeom>
            <a:avLst/>
            <a:gdLst/>
            <a:ahLst/>
            <a:cxnLst/>
            <a:rect l="l" t="t" r="r" b="b"/>
            <a:pathLst>
              <a:path w="4844033" h="4746965" extrusionOk="0">
                <a:moveTo>
                  <a:pt x="4844033" y="0"/>
                </a:moveTo>
                <a:lnTo>
                  <a:pt x="0" y="0"/>
                </a:lnTo>
                <a:lnTo>
                  <a:pt x="0" y="4746964"/>
                </a:lnTo>
                <a:lnTo>
                  <a:pt x="4844033" y="4746964"/>
                </a:lnTo>
                <a:lnTo>
                  <a:pt x="48440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34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34"/>
          <p:cNvSpPr txBox="1"/>
          <p:nvPr/>
        </p:nvSpPr>
        <p:spPr>
          <a:xfrm>
            <a:off x="514454" y="552450"/>
            <a:ext cx="328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IMPLEMENTATION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419" name="Google Shape;419;p34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420" name="Google Shape;420;p34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421" name="Google Shape;421;p34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422" name="Google Shape;422;p34"/>
          <p:cNvSpPr txBox="1"/>
          <p:nvPr/>
        </p:nvSpPr>
        <p:spPr>
          <a:xfrm>
            <a:off x="3655367" y="735132"/>
            <a:ext cx="3260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DISTRIBUTED KEY GENERATION (DKG)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423" name="Google Shape;423;p34"/>
          <p:cNvGrpSpPr/>
          <p:nvPr/>
        </p:nvGrpSpPr>
        <p:grpSpPr>
          <a:xfrm>
            <a:off x="4842358" y="4787937"/>
            <a:ext cx="93914" cy="93914"/>
            <a:chOff x="0" y="0"/>
            <a:chExt cx="812800" cy="812800"/>
          </a:xfrm>
        </p:grpSpPr>
        <p:sp>
          <p:nvSpPr>
            <p:cNvPr id="424" name="Google Shape;424;p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4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34"/>
          <p:cNvCxnSpPr/>
          <p:nvPr/>
        </p:nvCxnSpPr>
        <p:spPr>
          <a:xfrm>
            <a:off x="514454" y="4830132"/>
            <a:ext cx="4327905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7" name="Google Shape;427;p34"/>
          <p:cNvSpPr txBox="1"/>
          <p:nvPr/>
        </p:nvSpPr>
        <p:spPr>
          <a:xfrm>
            <a:off x="1124909" y="1112270"/>
            <a:ext cx="75048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COBRA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 polynomial generation protocol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was the foundation for implementing our distributed key generation. This protocol allows a group of servers to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collectively create a random polynomial </a:t>
            </a:r>
            <a:r>
              <a:rPr lang="pt-PT" sz="1300" i="1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degree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with an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encoded point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 a fully distributed manner using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Byzantine Consensus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encoded point corresponds to the secret or private key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replicas receive only their corresponding </a:t>
            </a:r>
            <a:r>
              <a:rPr lang="pt-PT" sz="1300" i="1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 generated secret.</a:t>
            </a:r>
            <a:endParaRPr sz="700"/>
          </a:p>
        </p:txBody>
      </p:sp>
      <p:sp>
        <p:nvSpPr>
          <p:cNvPr id="428" name="Google Shape;428;p34"/>
          <p:cNvSpPr/>
          <p:nvPr/>
        </p:nvSpPr>
        <p:spPr>
          <a:xfrm>
            <a:off x="741915" y="1112271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1124905" y="2526771"/>
            <a:ext cx="750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IBM Plex Sans"/>
                <a:ea typeface="IBM Plex Sans"/>
                <a:cs typeface="IBM Plex Sans"/>
                <a:sym typeface="IBM Plex Sans"/>
              </a:rPr>
              <a:t>Based on s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ecret sharing, a scheme that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protects the confidentiality of </a:t>
            </a:r>
            <a:r>
              <a:rPr lang="pt-PT" sz="1200" b="1"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stored </a:t>
            </a:r>
            <a:r>
              <a:rPr lang="pt-PT" sz="12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secret s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by splitting it into </a:t>
            </a:r>
            <a:r>
              <a:rPr lang="pt-PT" sz="12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pieces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called shares. For the secret to be recovered,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portion of its shares </a:t>
            </a:r>
            <a:r>
              <a:rPr lang="pt-PT" sz="1200" b="1" i="1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must be combined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fewer than </a:t>
            </a:r>
            <a:r>
              <a:rPr lang="pt-PT" sz="12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shares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not reveal any information about the secret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  <p:sp>
        <p:nvSpPr>
          <p:cNvPr id="430" name="Google Shape;430;p34"/>
          <p:cNvSpPr/>
          <p:nvPr/>
        </p:nvSpPr>
        <p:spPr>
          <a:xfrm>
            <a:off x="741915" y="255534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1124905" y="3499799"/>
            <a:ext cx="757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IBM Plex Sans"/>
                <a:ea typeface="IBM Plex Sans"/>
                <a:cs typeface="IBM Plex Sans"/>
                <a:sym typeface="IBM Plex Sans"/>
              </a:rPr>
              <a:t>COBRA uses the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Dynamic Proactive Verifiable Secret Sharing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or DPSS, </a:t>
            </a:r>
            <a:r>
              <a:rPr lang="pt-PT" sz="1200">
                <a:latin typeface="IBM Plex Sans"/>
                <a:ea typeface="IBM Plex Sans"/>
                <a:cs typeface="IBM Plex Sans"/>
                <a:sym typeface="IBM Plex Sans"/>
              </a:rPr>
              <a:t>which aggregates </a:t>
            </a:r>
            <a:r>
              <a:rPr lang="pt-PT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several improvements made to the initial Shamir’s proposal, 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includ</a:t>
            </a:r>
            <a:r>
              <a:rPr lang="pt-PT" sz="1200">
                <a:latin typeface="IBM Plex Sans"/>
                <a:ea typeface="IBM Plex Sans"/>
                <a:cs typeface="IBM Plex Sans"/>
                <a:sym typeface="IBM Plex Sans"/>
              </a:rPr>
              <a:t>ing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 integrity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 renewal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shareholder reconfiguration</a:t>
            </a:r>
            <a:r>
              <a:rPr lang="pt-PT" sz="12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  <p:sp>
        <p:nvSpPr>
          <p:cNvPr id="432" name="Google Shape;432;p34"/>
          <p:cNvSpPr/>
          <p:nvPr/>
        </p:nvSpPr>
        <p:spPr>
          <a:xfrm>
            <a:off x="741915" y="3486061"/>
            <a:ext cx="241949" cy="271950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 flipH="1">
            <a:off x="4936273" y="900113"/>
            <a:ext cx="4844274" cy="5075752"/>
          </a:xfrm>
          <a:custGeom>
            <a:avLst/>
            <a:gdLst/>
            <a:ahLst/>
            <a:cxnLst/>
            <a:rect l="l" t="t" r="r" b="b"/>
            <a:pathLst>
              <a:path w="9688547" h="10151503" extrusionOk="0">
                <a:moveTo>
                  <a:pt x="0" y="10151503"/>
                </a:moveTo>
                <a:lnTo>
                  <a:pt x="9688546" y="10151503"/>
                </a:lnTo>
                <a:lnTo>
                  <a:pt x="9688546" y="0"/>
                </a:lnTo>
                <a:lnTo>
                  <a:pt x="0" y="0"/>
                </a:lnTo>
                <a:lnTo>
                  <a:pt x="0" y="1015150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5"/>
          <p:cNvSpPr txBox="1"/>
          <p:nvPr/>
        </p:nvSpPr>
        <p:spPr>
          <a:xfrm>
            <a:off x="514450" y="552450"/>
            <a:ext cx="246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BACKGROUND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40" name="Google Shape;440;p35"/>
          <p:cNvSpPr txBox="1"/>
          <p:nvPr/>
        </p:nvSpPr>
        <p:spPr>
          <a:xfrm>
            <a:off x="2917451" y="730484"/>
            <a:ext cx="13608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SECRET SHARING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1124905" y="1224821"/>
            <a:ext cx="750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Secret sharing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protects the confidentiality of the stored </a:t>
            </a:r>
            <a:r>
              <a:rPr lang="pt-PT" sz="12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secret s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by splitting it into </a:t>
            </a:r>
            <a:r>
              <a:rPr lang="pt-PT" sz="12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pieces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called shares. For the secret to be recovered,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portion of its shares </a:t>
            </a:r>
            <a:r>
              <a:rPr lang="pt-PT" sz="1200" b="1" i="1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must be combined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fewer than </a:t>
            </a:r>
            <a:r>
              <a:rPr lang="pt-PT" sz="12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shares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not reveal any information about the secret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  <p:sp>
        <p:nvSpPr>
          <p:cNvPr id="442" name="Google Shape;442;p35"/>
          <p:cNvSpPr/>
          <p:nvPr/>
        </p:nvSpPr>
        <p:spPr>
          <a:xfrm>
            <a:off x="741915" y="1253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5"/>
          <p:cNvSpPr txBox="1"/>
          <p:nvPr/>
        </p:nvSpPr>
        <p:spPr>
          <a:xfrm>
            <a:off x="1124905" y="3499799"/>
            <a:ext cx="7578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scheme had many weaknesses in terms of security aspects, such as integrity or verifiability of a share’s validity. Several improvements have been made to reach a scheme that aggregates all of these, known as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Dynamic Proactive Verifiable Secret Sharing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or DPSS, which includes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 integrity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 renewal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shareholder reconfiguration</a:t>
            </a:r>
            <a:r>
              <a:rPr lang="pt-PT" sz="12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  <p:sp>
        <p:nvSpPr>
          <p:cNvPr id="444" name="Google Shape;444;p35"/>
          <p:cNvSpPr/>
          <p:nvPr/>
        </p:nvSpPr>
        <p:spPr>
          <a:xfrm>
            <a:off x="741915" y="223605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741915" y="3486061"/>
            <a:ext cx="241949" cy="271950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35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7" name="Google Shape;447;p35"/>
          <p:cNvGrpSpPr/>
          <p:nvPr/>
        </p:nvGrpSpPr>
        <p:grpSpPr>
          <a:xfrm>
            <a:off x="4842358" y="4787937"/>
            <a:ext cx="93914" cy="93914"/>
            <a:chOff x="0" y="0"/>
            <a:chExt cx="812800" cy="812800"/>
          </a:xfrm>
        </p:grpSpPr>
        <p:sp>
          <p:nvSpPr>
            <p:cNvPr id="448" name="Google Shape;448;p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5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0" name="Google Shape;450;p35"/>
          <p:cNvCxnSpPr/>
          <p:nvPr/>
        </p:nvCxnSpPr>
        <p:spPr>
          <a:xfrm>
            <a:off x="514454" y="4830132"/>
            <a:ext cx="4327905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1" name="Google Shape;451;p35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452" name="Google Shape;452;p35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grpSp>
        <p:nvGrpSpPr>
          <p:cNvPr id="454" name="Google Shape;454;p35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455" name="Google Shape;455;p35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456" name="Google Shape;456;p3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35"/>
            <p:cNvSpPr txBox="1"/>
            <p:nvPr/>
          </p:nvSpPr>
          <p:spPr>
            <a:xfrm>
              <a:off x="0" y="235123"/>
              <a:ext cx="1067439" cy="638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 sz="700"/>
            </a:p>
          </p:txBody>
        </p:sp>
      </p:grpSp>
      <p:grpSp>
        <p:nvGrpSpPr>
          <p:cNvPr id="459" name="Google Shape;459;p35"/>
          <p:cNvGrpSpPr/>
          <p:nvPr/>
        </p:nvGrpSpPr>
        <p:grpSpPr>
          <a:xfrm>
            <a:off x="1124905" y="2233125"/>
            <a:ext cx="7578113" cy="821925"/>
            <a:chOff x="0" y="-57150"/>
            <a:chExt cx="20208300" cy="2191800"/>
          </a:xfrm>
        </p:grpSpPr>
        <p:sp>
          <p:nvSpPr>
            <p:cNvPr id="460" name="Google Shape;460;p35"/>
            <p:cNvSpPr txBox="1"/>
            <p:nvPr/>
          </p:nvSpPr>
          <p:spPr>
            <a:xfrm>
              <a:off x="0" y="-57150"/>
              <a:ext cx="20208300" cy="21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Shamir’s secret sharing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is the most popular implementation. In this scheme, the </a:t>
              </a:r>
              <a:r>
                <a:rPr lang="pt-PT" sz="1200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dealer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, responsible for the distribution of the shares, starts by </a:t>
              </a: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building a random polynomial 𝑃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of degree </a:t>
              </a:r>
              <a:r>
                <a:rPr lang="pt-PT" sz="1200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, such that </a:t>
              </a: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𝑃(0) = 𝑠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, and </a:t>
              </a:r>
              <a:r>
                <a:rPr lang="pt-PT" sz="1200" u="sng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generates each of the </a:t>
              </a:r>
              <a:r>
                <a:rPr lang="pt-PT" sz="1200" i="1" u="sng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</a:t>
              </a:r>
              <a:r>
                <a:rPr lang="pt-PT" sz="1200" u="sng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shares as points of </a:t>
              </a:r>
              <a:r>
                <a:rPr lang="pt-PT" sz="1200" i="1" u="sng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, </a:t>
              </a: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𝑠  = 𝑃(𝑖)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. To </a:t>
              </a: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recover the secret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the steps involved are:</a:t>
              </a:r>
              <a:r>
                <a:rPr lang="pt-PT" sz="1200"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  <a:r>
                <a:rPr lang="pt-PT" sz="12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(i)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collecting 𝑡 + 1 shares, </a:t>
              </a:r>
              <a:r>
                <a:rPr lang="pt-PT" sz="12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(ii)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interpolating the polynomial to recover 𝑃, and </a:t>
              </a:r>
              <a:r>
                <a:rPr lang="pt-PT" sz="12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(iii)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computing 𝑃(0).</a:t>
              </a:r>
              <a:endParaRPr sz="600"/>
            </a:p>
          </p:txBody>
        </p:sp>
        <p:sp>
          <p:nvSpPr>
            <p:cNvPr id="461" name="Google Shape;461;p35"/>
            <p:cNvSpPr txBox="1"/>
            <p:nvPr/>
          </p:nvSpPr>
          <p:spPr>
            <a:xfrm>
              <a:off x="9678637" y="1414828"/>
              <a:ext cx="248283" cy="333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</a:t>
              </a:r>
              <a:endParaRPr sz="7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" name="Google Shape;467;p36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468" name="Google Shape;468;p36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469" name="Google Shape;469;p3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3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36"/>
            <p:cNvSpPr txBox="1"/>
            <p:nvPr/>
          </p:nvSpPr>
          <p:spPr>
            <a:xfrm>
              <a:off x="0" y="235123"/>
              <a:ext cx="1067439" cy="638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sz="700"/>
            </a:p>
          </p:txBody>
        </p:sp>
      </p:grpSp>
      <p:sp>
        <p:nvSpPr>
          <p:cNvPr id="472" name="Google Shape;472;p36"/>
          <p:cNvSpPr/>
          <p:nvPr/>
        </p:nvSpPr>
        <p:spPr>
          <a:xfrm rot="1478782" flipH="1">
            <a:off x="6970029" y="4202633"/>
            <a:ext cx="2422017" cy="2373482"/>
          </a:xfrm>
          <a:custGeom>
            <a:avLst/>
            <a:gdLst/>
            <a:ahLst/>
            <a:cxnLst/>
            <a:rect l="l" t="t" r="r" b="b"/>
            <a:pathLst>
              <a:path w="4844033" h="4746965" extrusionOk="0">
                <a:moveTo>
                  <a:pt x="4844033" y="0"/>
                </a:moveTo>
                <a:lnTo>
                  <a:pt x="0" y="0"/>
                </a:lnTo>
                <a:lnTo>
                  <a:pt x="0" y="4746964"/>
                </a:lnTo>
                <a:lnTo>
                  <a:pt x="4844033" y="4746964"/>
                </a:lnTo>
                <a:lnTo>
                  <a:pt x="48440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36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36"/>
          <p:cNvSpPr txBox="1"/>
          <p:nvPr/>
        </p:nvSpPr>
        <p:spPr>
          <a:xfrm>
            <a:off x="514454" y="552450"/>
            <a:ext cx="328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IMPLEMENTATION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475" name="Google Shape;475;p36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476" name="Google Shape;476;p36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477" name="Google Shape;477;p36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grpSp>
        <p:nvGrpSpPr>
          <p:cNvPr id="478" name="Google Shape;478;p36"/>
          <p:cNvGrpSpPr/>
          <p:nvPr/>
        </p:nvGrpSpPr>
        <p:grpSpPr>
          <a:xfrm>
            <a:off x="5499362" y="4787937"/>
            <a:ext cx="93914" cy="93914"/>
            <a:chOff x="0" y="0"/>
            <a:chExt cx="812800" cy="812800"/>
          </a:xfrm>
        </p:grpSpPr>
        <p:sp>
          <p:nvSpPr>
            <p:cNvPr id="479" name="Google Shape;479;p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6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1" name="Google Shape;481;p36"/>
          <p:cNvCxnSpPr/>
          <p:nvPr/>
        </p:nvCxnSpPr>
        <p:spPr>
          <a:xfrm>
            <a:off x="514454" y="4830132"/>
            <a:ext cx="4984908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2" name="Google Shape;48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2592" y="3912710"/>
            <a:ext cx="1876687" cy="2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8329" y="4216861"/>
            <a:ext cx="950958" cy="22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4713" y="3905551"/>
            <a:ext cx="1867161" cy="29531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6"/>
          <p:cNvSpPr txBox="1"/>
          <p:nvPr/>
        </p:nvSpPr>
        <p:spPr>
          <a:xfrm>
            <a:off x="2912517" y="3753160"/>
            <a:ext cx="707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5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i="1">
                <a:solidFill>
                  <a:srgbClr val="72BBCE"/>
                </a:solidFill>
              </a:rPr>
              <a:t>Schnorr</a:t>
            </a:r>
            <a:endParaRPr sz="1400" b="1" i="1">
              <a:solidFill>
                <a:srgbClr val="72BBCE"/>
              </a:solidFill>
            </a:endParaRPr>
          </a:p>
        </p:txBody>
      </p:sp>
      <p:cxnSp>
        <p:nvCxnSpPr>
          <p:cNvPr id="486" name="Google Shape;486;p36"/>
          <p:cNvCxnSpPr/>
          <p:nvPr/>
        </p:nvCxnSpPr>
        <p:spPr>
          <a:xfrm>
            <a:off x="2598175" y="3896517"/>
            <a:ext cx="1104900" cy="0"/>
          </a:xfrm>
          <a:prstGeom prst="straightConnector1">
            <a:avLst/>
          </a:prstGeom>
          <a:noFill/>
          <a:ln w="381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7" name="Google Shape;487;p36"/>
          <p:cNvSpPr txBox="1"/>
          <p:nvPr/>
        </p:nvSpPr>
        <p:spPr>
          <a:xfrm>
            <a:off x="6038294" y="3737700"/>
            <a:ext cx="707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5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i="1">
                <a:solidFill>
                  <a:srgbClr val="72BBCE"/>
                </a:solidFill>
              </a:rPr>
              <a:t>BLS</a:t>
            </a:r>
            <a:endParaRPr sz="1400" b="1" i="1">
              <a:solidFill>
                <a:srgbClr val="72BBCE"/>
              </a:solidFill>
            </a:endParaRPr>
          </a:p>
        </p:txBody>
      </p:sp>
      <p:cxnSp>
        <p:nvCxnSpPr>
          <p:cNvPr id="488" name="Google Shape;488;p36"/>
          <p:cNvCxnSpPr/>
          <p:nvPr/>
        </p:nvCxnSpPr>
        <p:spPr>
          <a:xfrm>
            <a:off x="5640510" y="3896532"/>
            <a:ext cx="1104900" cy="0"/>
          </a:xfrm>
          <a:prstGeom prst="straightConnector1">
            <a:avLst/>
          </a:prstGeom>
          <a:noFill/>
          <a:ln w="381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36"/>
          <p:cNvSpPr txBox="1"/>
          <p:nvPr/>
        </p:nvSpPr>
        <p:spPr>
          <a:xfrm>
            <a:off x="3655375" y="735125"/>
            <a:ext cx="20859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THRESHOLD SIGNATURES</a:t>
            </a:r>
            <a:endParaRPr sz="7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2BBCE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1124905" y="2748821"/>
            <a:ext cx="7504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</a:t>
            </a: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Schnorr and BLS signatures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were chosen to be implemented since these are </a:t>
            </a:r>
            <a:r>
              <a:rPr lang="pt-PT" sz="1300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non-interactive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have </a:t>
            </a:r>
            <a:r>
              <a:rPr lang="pt-PT" sz="1300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simpler threshold versions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their centralized algorithm, and are </a:t>
            </a:r>
            <a:r>
              <a:rPr lang="pt-PT" sz="1300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compatible with Bitcoin and Ethereum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respectively.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1" name="Google Shape;491;p36"/>
          <p:cNvSpPr/>
          <p:nvPr/>
        </p:nvSpPr>
        <p:spPr>
          <a:xfrm>
            <a:off x="741915" y="1253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6"/>
          <p:cNvSpPr/>
          <p:nvPr/>
        </p:nvSpPr>
        <p:spPr>
          <a:xfrm>
            <a:off x="741915" y="2777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741915" y="2015410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1124905" y="1986836"/>
            <a:ext cx="757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Non-interactive protocols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are the most efficient since they need only </a:t>
            </a: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 communication rounds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conclude their protocol.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1124905" y="1224821"/>
            <a:ext cx="7504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threshold signature scheme (TSS)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enables a group of parties to collectively compute a signature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without disclosing any information about their private key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/>
          <p:nvPr/>
        </p:nvSpPr>
        <p:spPr>
          <a:xfrm rot="-10424344">
            <a:off x="-1259599" y="-1676253"/>
            <a:ext cx="5885147" cy="5026112"/>
          </a:xfrm>
          <a:custGeom>
            <a:avLst/>
            <a:gdLst/>
            <a:ahLst/>
            <a:cxnLst/>
            <a:rect l="l" t="t" r="r" b="b"/>
            <a:pathLst>
              <a:path w="11770294" h="10052223" extrusionOk="0">
                <a:moveTo>
                  <a:pt x="0" y="0"/>
                </a:moveTo>
                <a:lnTo>
                  <a:pt x="11770294" y="0"/>
                </a:lnTo>
                <a:lnTo>
                  <a:pt x="11770294" y="10052222"/>
                </a:lnTo>
                <a:lnTo>
                  <a:pt x="0" y="10052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8159270" y="4507319"/>
            <a:ext cx="1332493" cy="961046"/>
          </a:xfrm>
          <a:custGeom>
            <a:avLst/>
            <a:gdLst/>
            <a:ahLst/>
            <a:cxnLst/>
            <a:rect l="l" t="t" r="r" b="b"/>
            <a:pathLst>
              <a:path w="2664986" h="1922092" extrusionOk="0">
                <a:moveTo>
                  <a:pt x="0" y="0"/>
                </a:moveTo>
                <a:lnTo>
                  <a:pt x="2664987" y="0"/>
                </a:lnTo>
                <a:lnTo>
                  <a:pt x="2664987" y="1922092"/>
                </a:lnTo>
                <a:lnTo>
                  <a:pt x="0" y="1922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514450" y="552450"/>
            <a:ext cx="24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BACKGROUND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2895074" y="728025"/>
            <a:ext cx="21819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THRESHOLD SIGNATURES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505" name="Google Shape;505;p37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06" name="Google Shape;506;p37"/>
          <p:cNvGrpSpPr/>
          <p:nvPr/>
        </p:nvGrpSpPr>
        <p:grpSpPr>
          <a:xfrm>
            <a:off x="5499362" y="4787937"/>
            <a:ext cx="93914" cy="93914"/>
            <a:chOff x="0" y="0"/>
            <a:chExt cx="812800" cy="812800"/>
          </a:xfrm>
        </p:grpSpPr>
        <p:sp>
          <p:nvSpPr>
            <p:cNvPr id="507" name="Google Shape;507;p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7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9" name="Google Shape;509;p37"/>
          <p:cNvCxnSpPr/>
          <p:nvPr/>
        </p:nvCxnSpPr>
        <p:spPr>
          <a:xfrm>
            <a:off x="514454" y="4830132"/>
            <a:ext cx="4984908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10" name="Google Shape;510;p37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511" name="Google Shape;511;p37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512" name="Google Shape;512;p37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514" name="Google Shape;514;p37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515" name="Google Shape;515;p3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7" name="Google Shape;517;p37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sz="700"/>
            </a:p>
          </p:txBody>
        </p:sp>
      </p:grpSp>
      <p:sp>
        <p:nvSpPr>
          <p:cNvPr id="518" name="Google Shape;518;p37"/>
          <p:cNvSpPr txBox="1"/>
          <p:nvPr/>
        </p:nvSpPr>
        <p:spPr>
          <a:xfrm>
            <a:off x="1124905" y="1224821"/>
            <a:ext cx="7504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threshold signature scheme (TSS)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enables a group of parties to collectively compute a signature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without disclosing any information about their private key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  <p:sp>
        <p:nvSpPr>
          <p:cNvPr id="519" name="Google Shape;519;p37"/>
          <p:cNvSpPr/>
          <p:nvPr/>
        </p:nvSpPr>
        <p:spPr>
          <a:xfrm>
            <a:off x="741915" y="1253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1124905" y="2851783"/>
            <a:ext cx="757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ultimate goal is to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produce signatures that are compatible with an existing centralized type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signature, including RSA, ECDSA, Schnorr and BLS signatures.</a:t>
            </a:r>
            <a:endParaRPr sz="700"/>
          </a:p>
        </p:txBody>
      </p:sp>
      <p:sp>
        <p:nvSpPr>
          <p:cNvPr id="521" name="Google Shape;521;p37"/>
          <p:cNvSpPr/>
          <p:nvPr/>
        </p:nvSpPr>
        <p:spPr>
          <a:xfrm>
            <a:off x="741915" y="2045085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741915" y="2880357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1124905" y="2016511"/>
            <a:ext cx="757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a (𝑡, 𝑛)-threshold signature scheme,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𝑛 parties hold distinct key shares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where any subset of 𝑡 + 1 ≤ 𝑛 distinct parties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issue a valid signature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but a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subset of 𝑡 or fewer parties cannot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  <p:sp>
        <p:nvSpPr>
          <p:cNvPr id="524" name="Google Shape;524;p37"/>
          <p:cNvSpPr txBox="1"/>
          <p:nvPr/>
        </p:nvSpPr>
        <p:spPr>
          <a:xfrm>
            <a:off x="1124905" y="3652504"/>
            <a:ext cx="75780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Non-interactive protocols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are more efficient since they need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 communication rounds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conclude. A first round where the leader sends the request to the other replicas, and a second where the servers respond with a </a:t>
            </a:r>
            <a:r>
              <a:rPr lang="pt-PT" sz="13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signature share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back to the leader, who is responsible for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joining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 into the final signature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Due to their structure, only a determined portion of the signatures allow it.</a:t>
            </a:r>
            <a:endParaRPr sz="700"/>
          </a:p>
        </p:txBody>
      </p:sp>
      <p:sp>
        <p:nvSpPr>
          <p:cNvPr id="525" name="Google Shape;525;p37"/>
          <p:cNvSpPr/>
          <p:nvPr/>
        </p:nvSpPr>
        <p:spPr>
          <a:xfrm>
            <a:off x="741915" y="3681079"/>
            <a:ext cx="241949" cy="271950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p38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532" name="Google Shape;532;p38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533" name="Google Shape;533;p3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5" name="Google Shape;535;p38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 sz="700"/>
            </a:p>
          </p:txBody>
        </p:sp>
      </p:grpSp>
      <p:sp>
        <p:nvSpPr>
          <p:cNvPr id="536" name="Google Shape;536;p38"/>
          <p:cNvSpPr/>
          <p:nvPr/>
        </p:nvSpPr>
        <p:spPr>
          <a:xfrm rot="1478782" flipH="1">
            <a:off x="6970029" y="4202633"/>
            <a:ext cx="2422017" cy="2373482"/>
          </a:xfrm>
          <a:custGeom>
            <a:avLst/>
            <a:gdLst/>
            <a:ahLst/>
            <a:cxnLst/>
            <a:rect l="l" t="t" r="r" b="b"/>
            <a:pathLst>
              <a:path w="4844033" h="4746965" extrusionOk="0">
                <a:moveTo>
                  <a:pt x="4844033" y="0"/>
                </a:moveTo>
                <a:lnTo>
                  <a:pt x="0" y="0"/>
                </a:lnTo>
                <a:lnTo>
                  <a:pt x="0" y="4746964"/>
                </a:lnTo>
                <a:lnTo>
                  <a:pt x="4844033" y="4746964"/>
                </a:lnTo>
                <a:lnTo>
                  <a:pt x="48440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38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38"/>
          <p:cNvSpPr txBox="1"/>
          <p:nvPr/>
        </p:nvSpPr>
        <p:spPr>
          <a:xfrm>
            <a:off x="514454" y="552450"/>
            <a:ext cx="328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IMPLEMENTATION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539" name="Google Shape;539;p38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540" name="Google Shape;540;p38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541" name="Google Shape;541;p38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6137715" y="4787937"/>
            <a:ext cx="93914" cy="93914"/>
            <a:chOff x="0" y="0"/>
            <a:chExt cx="812800" cy="812800"/>
          </a:xfrm>
        </p:grpSpPr>
        <p:sp>
          <p:nvSpPr>
            <p:cNvPr id="543" name="Google Shape;543;p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8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5" name="Google Shape;545;p38"/>
          <p:cNvCxnSpPr/>
          <p:nvPr/>
        </p:nvCxnSpPr>
        <p:spPr>
          <a:xfrm>
            <a:off x="514454" y="4830132"/>
            <a:ext cx="5623261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6" name="Google Shape;546;p38"/>
          <p:cNvSpPr txBox="1"/>
          <p:nvPr/>
        </p:nvSpPr>
        <p:spPr>
          <a:xfrm>
            <a:off x="3655375" y="735125"/>
            <a:ext cx="32223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THRESHOLD SYMMETRIC ENCRYPTION</a:t>
            </a:r>
            <a:endParaRPr sz="7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2BBCE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2BBCE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1124905" y="1224821"/>
            <a:ext cx="7504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our encryption/decryption protocol, we implemented the proposal </a:t>
            </a: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 Symmetric-key Encryption (DiSE)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by Agrawal et al., which consists of a </a:t>
            </a: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generic construction of </a:t>
            </a:r>
            <a:r>
              <a:rPr lang="pt-PT" sz="1300" b="1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authenticated encryption</a:t>
            </a: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based on any </a:t>
            </a:r>
            <a:r>
              <a:rPr lang="pt-PT" sz="1300" b="1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 pseudorandom function (DPRF)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  <p:sp>
        <p:nvSpPr>
          <p:cNvPr id="548" name="Google Shape;548;p38"/>
          <p:cNvSpPr/>
          <p:nvPr/>
        </p:nvSpPr>
        <p:spPr>
          <a:xfrm>
            <a:off x="741915" y="1253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741915" y="2074610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1124905" y="2046036"/>
            <a:ext cx="757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the algorithm is based on DPRF, we </a:t>
            </a:r>
            <a:r>
              <a:rPr lang="pt-PT" sz="13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adapted the privately verifiable version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suggested in the article to allow the usage of </a:t>
            </a:r>
            <a:r>
              <a:rPr lang="pt-PT" sz="1300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elliptic curves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pt-PT" sz="1300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commitments</a:t>
            </a:r>
            <a:r>
              <a:rPr lang="pt-PT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3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2779287" y="2580238"/>
            <a:ext cx="3585424" cy="2103673"/>
          </a:xfrm>
          <a:custGeom>
            <a:avLst/>
            <a:gdLst/>
            <a:ahLst/>
            <a:cxnLst/>
            <a:rect l="l" t="t" r="r" b="b"/>
            <a:pathLst>
              <a:path w="6051349" h="3477145" extrusionOk="0">
                <a:moveTo>
                  <a:pt x="0" y="0"/>
                </a:moveTo>
                <a:lnTo>
                  <a:pt x="6051348" y="0"/>
                </a:lnTo>
                <a:lnTo>
                  <a:pt x="6051348" y="3477145"/>
                </a:lnTo>
                <a:lnTo>
                  <a:pt x="0" y="3477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-2286680" y="3061282"/>
            <a:ext cx="4934438" cy="4757991"/>
          </a:xfrm>
          <a:custGeom>
            <a:avLst/>
            <a:gdLst/>
            <a:ahLst/>
            <a:cxnLst/>
            <a:rect l="l" t="t" r="r" b="b"/>
            <a:pathLst>
              <a:path w="9868876" h="9515981" extrusionOk="0">
                <a:moveTo>
                  <a:pt x="0" y="0"/>
                </a:moveTo>
                <a:lnTo>
                  <a:pt x="9868876" y="0"/>
                </a:lnTo>
                <a:lnTo>
                  <a:pt x="9868876" y="9515981"/>
                </a:lnTo>
                <a:lnTo>
                  <a:pt x="0" y="9515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59" name="Google Shape;559;p39"/>
          <p:cNvGrpSpPr/>
          <p:nvPr/>
        </p:nvGrpSpPr>
        <p:grpSpPr>
          <a:xfrm>
            <a:off x="6137715" y="4787937"/>
            <a:ext cx="93914" cy="93914"/>
            <a:chOff x="0" y="0"/>
            <a:chExt cx="812800" cy="812800"/>
          </a:xfrm>
        </p:grpSpPr>
        <p:sp>
          <p:nvSpPr>
            <p:cNvPr id="560" name="Google Shape;560;p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62" name="Google Shape;562;p39"/>
          <p:cNvCxnSpPr/>
          <p:nvPr/>
        </p:nvCxnSpPr>
        <p:spPr>
          <a:xfrm>
            <a:off x="514454" y="4830132"/>
            <a:ext cx="5623261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3" name="Google Shape;563;p39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564" name="Google Shape;564;p39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565" name="Google Shape;565;p3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7" name="Google Shape;567;p39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 sz="700"/>
            </a:p>
          </p:txBody>
        </p:sp>
      </p:grpSp>
      <p:sp>
        <p:nvSpPr>
          <p:cNvPr id="568" name="Google Shape;568;p39"/>
          <p:cNvSpPr/>
          <p:nvPr/>
        </p:nvSpPr>
        <p:spPr>
          <a:xfrm>
            <a:off x="670187" y="1212335"/>
            <a:ext cx="241949" cy="271950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2960872" y="2415987"/>
            <a:ext cx="3379738" cy="1965888"/>
          </a:xfrm>
          <a:custGeom>
            <a:avLst/>
            <a:gdLst/>
            <a:ahLst/>
            <a:cxnLst/>
            <a:rect l="l" t="t" r="r" b="b"/>
            <a:pathLst>
              <a:path w="6051349" h="3477145" extrusionOk="0">
                <a:moveTo>
                  <a:pt x="0" y="0"/>
                </a:moveTo>
                <a:lnTo>
                  <a:pt x="6051348" y="0"/>
                </a:lnTo>
                <a:lnTo>
                  <a:pt x="6051348" y="3477145"/>
                </a:lnTo>
                <a:lnTo>
                  <a:pt x="0" y="3477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9"/>
          <p:cNvSpPr txBox="1"/>
          <p:nvPr/>
        </p:nvSpPr>
        <p:spPr>
          <a:xfrm>
            <a:off x="514450" y="552450"/>
            <a:ext cx="2446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BACKGROUND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71" name="Google Shape;571;p39"/>
          <p:cNvSpPr txBox="1"/>
          <p:nvPr/>
        </p:nvSpPr>
        <p:spPr>
          <a:xfrm>
            <a:off x="2879675" y="735125"/>
            <a:ext cx="31419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THRESHOLD SYMMETRIC ENCRYPTION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572" name="Google Shape;572;p39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573" name="Google Shape;573;p39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574" name="Google Shape;574;p39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575" name="Google Shape;575;p39"/>
          <p:cNvSpPr txBox="1"/>
          <p:nvPr/>
        </p:nvSpPr>
        <p:spPr>
          <a:xfrm>
            <a:off x="1051531" y="1183760"/>
            <a:ext cx="75780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DiSE consists of a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generic construction of </a:t>
            </a:r>
            <a:r>
              <a:rPr lang="pt-PT" sz="13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authenticated encryption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based on any </a:t>
            </a:r>
            <a:r>
              <a:rPr lang="pt-PT" sz="13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 pseudorandom function (DPRF)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In this scheme, an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initiator 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invites the other servers to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encrypt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or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decrypt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 message distributively, and, in the end, these servers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send back their partial results 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the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initiator so it can join them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assemble the final ciphertext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40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582" name="Google Shape;582;p40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583" name="Google Shape;583;p4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4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5" name="Google Shape;585;p40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12</a:t>
              </a:r>
              <a:endParaRPr sz="700"/>
            </a:p>
          </p:txBody>
        </p:sp>
      </p:grpSp>
      <p:sp>
        <p:nvSpPr>
          <p:cNvPr id="586" name="Google Shape;586;p40"/>
          <p:cNvSpPr/>
          <p:nvPr/>
        </p:nvSpPr>
        <p:spPr>
          <a:xfrm rot="1478782" flipH="1">
            <a:off x="6970029" y="4202633"/>
            <a:ext cx="2422017" cy="2373482"/>
          </a:xfrm>
          <a:custGeom>
            <a:avLst/>
            <a:gdLst/>
            <a:ahLst/>
            <a:cxnLst/>
            <a:rect l="l" t="t" r="r" b="b"/>
            <a:pathLst>
              <a:path w="4844033" h="4746965" extrusionOk="0">
                <a:moveTo>
                  <a:pt x="4844033" y="0"/>
                </a:moveTo>
                <a:lnTo>
                  <a:pt x="0" y="0"/>
                </a:lnTo>
                <a:lnTo>
                  <a:pt x="0" y="4746964"/>
                </a:lnTo>
                <a:lnTo>
                  <a:pt x="4844033" y="4746964"/>
                </a:lnTo>
                <a:lnTo>
                  <a:pt x="48440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514450" y="552450"/>
            <a:ext cx="358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GITHUB &amp; S</a:t>
            </a:r>
            <a:r>
              <a:rPr lang="pt-PT" sz="2900">
                <a:latin typeface="Lilita One"/>
                <a:ea typeface="Lilita One"/>
                <a:cs typeface="Lilita One"/>
                <a:sym typeface="Lilita One"/>
              </a:rPr>
              <a:t>TRUCTURE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588" name="Google Shape;588;p40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589" name="Google Shape;589;p40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590" name="Google Shape;590;p40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cxnSp>
        <p:nvCxnSpPr>
          <p:cNvPr id="591" name="Google Shape;591;p40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2" name="Google Shape;592;p40"/>
          <p:cNvGrpSpPr/>
          <p:nvPr/>
        </p:nvGrpSpPr>
        <p:grpSpPr>
          <a:xfrm>
            <a:off x="1149711" y="961340"/>
            <a:ext cx="2649191" cy="3657142"/>
            <a:chOff x="1545444" y="2454478"/>
            <a:chExt cx="4343400" cy="5861435"/>
          </a:xfrm>
        </p:grpSpPr>
        <p:pic>
          <p:nvPicPr>
            <p:cNvPr id="593" name="Google Shape;593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5444" y="2454478"/>
              <a:ext cx="4343400" cy="192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45444" y="4510040"/>
              <a:ext cx="4343400" cy="38058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5" name="Google Shape;595;p40" descr="A diagram of a cloud computing proces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8879" y="1553360"/>
            <a:ext cx="3581400" cy="203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0"/>
          <p:cNvCxnSpPr/>
          <p:nvPr/>
        </p:nvCxnSpPr>
        <p:spPr>
          <a:xfrm>
            <a:off x="514454" y="4830132"/>
            <a:ext cx="6876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7" name="Google Shape;597;p40"/>
          <p:cNvGrpSpPr/>
          <p:nvPr/>
        </p:nvGrpSpPr>
        <p:grpSpPr>
          <a:xfrm>
            <a:off x="7344443" y="4790886"/>
            <a:ext cx="93878" cy="93878"/>
            <a:chOff x="0" y="0"/>
            <a:chExt cx="812800" cy="812800"/>
          </a:xfrm>
        </p:grpSpPr>
        <p:sp>
          <p:nvSpPr>
            <p:cNvPr id="598" name="Google Shape;598;p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0"/>
            <p:cNvSpPr txBox="1"/>
            <p:nvPr/>
          </p:nvSpPr>
          <p:spPr>
            <a:xfrm>
              <a:off x="76200" y="209550"/>
              <a:ext cx="6603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1"/>
          <p:cNvSpPr/>
          <p:nvPr/>
        </p:nvSpPr>
        <p:spPr>
          <a:xfrm rot="-5840632">
            <a:off x="4927902" y="-4792172"/>
            <a:ext cx="6625028" cy="6091744"/>
          </a:xfrm>
          <a:custGeom>
            <a:avLst/>
            <a:gdLst/>
            <a:ahLst/>
            <a:cxnLst/>
            <a:rect l="l" t="t" r="r" b="b"/>
            <a:pathLst>
              <a:path w="13250056" h="12183488" extrusionOk="0">
                <a:moveTo>
                  <a:pt x="0" y="0"/>
                </a:moveTo>
                <a:lnTo>
                  <a:pt x="13250056" y="0"/>
                </a:lnTo>
                <a:lnTo>
                  <a:pt x="13250056" y="12183488"/>
                </a:lnTo>
                <a:lnTo>
                  <a:pt x="0" y="121834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Google Shape;606;p41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607" name="Google Shape;607;p41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608" name="Google Shape;608;p4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4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0" name="Google Shape;610;p41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  <a:endParaRPr sz="700"/>
            </a:p>
          </p:txBody>
        </p:sp>
      </p:grpSp>
      <p:cxnSp>
        <p:nvCxnSpPr>
          <p:cNvPr id="611" name="Google Shape;611;p41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2" name="Google Shape;612;p41"/>
          <p:cNvSpPr txBox="1"/>
          <p:nvPr/>
        </p:nvSpPr>
        <p:spPr>
          <a:xfrm>
            <a:off x="514454" y="552450"/>
            <a:ext cx="490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EXPERIMENTAL RESULTS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613" name="Google Shape;613;p41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614" name="Google Shape;614;p41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615" name="Google Shape;615;p41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616" name="Google Shape;616;p41"/>
          <p:cNvSpPr txBox="1"/>
          <p:nvPr/>
        </p:nvSpPr>
        <p:spPr>
          <a:xfrm>
            <a:off x="2102385" y="1428750"/>
            <a:ext cx="4603062" cy="34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1: </a:t>
            </a:r>
            <a:r>
              <a:rPr lang="pt-PT" sz="10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evaluation of our system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including latency mean (</a:t>
            </a:r>
            <a:r>
              <a:rPr lang="pt-PT" sz="10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ms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), standard deviation (</a:t>
            </a:r>
            <a:r>
              <a:rPr lang="pt-PT" sz="10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ms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), and operations per second (</a:t>
            </a:r>
            <a:r>
              <a:rPr lang="pt-PT" sz="10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Op/s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).</a:t>
            </a:r>
            <a:endParaRPr sz="700"/>
          </a:p>
        </p:txBody>
      </p:sp>
      <p:pic>
        <p:nvPicPr>
          <p:cNvPr id="617" name="Google Shape;61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7343" y="1798225"/>
            <a:ext cx="4933145" cy="23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1"/>
          <p:cNvSpPr/>
          <p:nvPr/>
        </p:nvSpPr>
        <p:spPr>
          <a:xfrm>
            <a:off x="3337560" y="2343150"/>
            <a:ext cx="3467100" cy="4114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1"/>
          <p:cNvSpPr/>
          <p:nvPr/>
        </p:nvSpPr>
        <p:spPr>
          <a:xfrm>
            <a:off x="3337560" y="2792965"/>
            <a:ext cx="3467100" cy="4114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3337560" y="3685561"/>
            <a:ext cx="3467100" cy="4114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p41"/>
          <p:cNvGrpSpPr/>
          <p:nvPr/>
        </p:nvGrpSpPr>
        <p:grpSpPr>
          <a:xfrm>
            <a:off x="8074787" y="4787937"/>
            <a:ext cx="93878" cy="93878"/>
            <a:chOff x="0" y="0"/>
            <a:chExt cx="812800" cy="812800"/>
          </a:xfrm>
        </p:grpSpPr>
        <p:sp>
          <p:nvSpPr>
            <p:cNvPr id="622" name="Google Shape;622;p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1"/>
            <p:cNvSpPr txBox="1"/>
            <p:nvPr/>
          </p:nvSpPr>
          <p:spPr>
            <a:xfrm>
              <a:off x="76200" y="209550"/>
              <a:ext cx="6603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4" name="Google Shape;624;p41"/>
          <p:cNvCxnSpPr/>
          <p:nvPr/>
        </p:nvCxnSpPr>
        <p:spPr>
          <a:xfrm>
            <a:off x="514454" y="4830132"/>
            <a:ext cx="7560300" cy="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2"/>
          <p:cNvSpPr/>
          <p:nvPr/>
        </p:nvSpPr>
        <p:spPr>
          <a:xfrm rot="-5840632">
            <a:off x="4927902" y="-4792172"/>
            <a:ext cx="6625028" cy="6091744"/>
          </a:xfrm>
          <a:custGeom>
            <a:avLst/>
            <a:gdLst/>
            <a:ahLst/>
            <a:cxnLst/>
            <a:rect l="l" t="t" r="r" b="b"/>
            <a:pathLst>
              <a:path w="13250056" h="12183488" extrusionOk="0">
                <a:moveTo>
                  <a:pt x="0" y="0"/>
                </a:moveTo>
                <a:lnTo>
                  <a:pt x="13250056" y="0"/>
                </a:lnTo>
                <a:lnTo>
                  <a:pt x="13250056" y="12183488"/>
                </a:lnTo>
                <a:lnTo>
                  <a:pt x="0" y="121834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42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632" name="Google Shape;632;p42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633" name="Google Shape;633;p4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4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5" name="Google Shape;635;p42"/>
            <p:cNvSpPr txBox="1"/>
            <p:nvPr/>
          </p:nvSpPr>
          <p:spPr>
            <a:xfrm>
              <a:off x="0" y="235123"/>
              <a:ext cx="1067439" cy="638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  <a:endParaRPr sz="700"/>
            </a:p>
          </p:txBody>
        </p:sp>
      </p:grpSp>
      <p:sp>
        <p:nvSpPr>
          <p:cNvPr id="636" name="Google Shape;636;p42"/>
          <p:cNvSpPr txBox="1"/>
          <p:nvPr/>
        </p:nvSpPr>
        <p:spPr>
          <a:xfrm>
            <a:off x="514454" y="552450"/>
            <a:ext cx="490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EXPERIMENTAL RESULTS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637" name="Google Shape;637;p42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638" name="Google Shape;638;p42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639" name="Google Shape;639;p42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640" name="Google Shape;640;p42"/>
          <p:cNvSpPr txBox="1"/>
          <p:nvPr/>
        </p:nvSpPr>
        <p:spPr>
          <a:xfrm>
            <a:off x="2102385" y="1099129"/>
            <a:ext cx="46032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2: </a:t>
            </a:r>
            <a:r>
              <a:rPr lang="pt-PT" sz="10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evaluation of our system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the results from SoftHSM and VirtualHSM (</a:t>
            </a:r>
            <a:r>
              <a:rPr lang="pt-PT" sz="10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hardware-based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 in Op/s.</a:t>
            </a:r>
            <a:endParaRPr sz="700"/>
          </a:p>
        </p:txBody>
      </p:sp>
      <p:pic>
        <p:nvPicPr>
          <p:cNvPr id="641" name="Google Shape;641;p42" descr="A table with numbers and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6881" y="1504409"/>
            <a:ext cx="2511010" cy="186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7493" y="1495385"/>
            <a:ext cx="2332092" cy="187646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2"/>
          <p:cNvSpPr/>
          <p:nvPr/>
        </p:nvSpPr>
        <p:spPr>
          <a:xfrm>
            <a:off x="3949762" y="1924014"/>
            <a:ext cx="342900" cy="33516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5450546" y="2457184"/>
            <a:ext cx="1539376" cy="17601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3951068" y="2289604"/>
            <a:ext cx="342900" cy="33516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5450546" y="3152374"/>
            <a:ext cx="1539376" cy="17601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2270469" y="3505620"/>
            <a:ext cx="46032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3: </a:t>
            </a:r>
            <a:r>
              <a:rPr lang="pt-PT" sz="10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 evaluation of the centralized versions of </a:t>
            </a:r>
            <a:r>
              <a:rPr lang="pt-PT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Schnorr and BLS signatures.</a:t>
            </a:r>
            <a:endParaRPr sz="700"/>
          </a:p>
        </p:txBody>
      </p:sp>
      <p:pic>
        <p:nvPicPr>
          <p:cNvPr id="648" name="Google Shape;64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65521" y="3915482"/>
            <a:ext cx="2812957" cy="62859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2"/>
          <p:cNvSpPr/>
          <p:nvPr/>
        </p:nvSpPr>
        <p:spPr>
          <a:xfrm>
            <a:off x="4457700" y="4138406"/>
            <a:ext cx="1453738" cy="37032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1" name="Google Shape;651;p42"/>
          <p:cNvGrpSpPr/>
          <p:nvPr/>
        </p:nvGrpSpPr>
        <p:grpSpPr>
          <a:xfrm>
            <a:off x="8074787" y="4787937"/>
            <a:ext cx="93878" cy="93878"/>
            <a:chOff x="0" y="0"/>
            <a:chExt cx="812800" cy="812800"/>
          </a:xfrm>
        </p:grpSpPr>
        <p:sp>
          <p:nvSpPr>
            <p:cNvPr id="652" name="Google Shape;652;p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2"/>
            <p:cNvSpPr txBox="1"/>
            <p:nvPr/>
          </p:nvSpPr>
          <p:spPr>
            <a:xfrm>
              <a:off x="76200" y="209550"/>
              <a:ext cx="6603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4" name="Google Shape;654;p42"/>
          <p:cNvCxnSpPr/>
          <p:nvPr/>
        </p:nvCxnSpPr>
        <p:spPr>
          <a:xfrm>
            <a:off x="514454" y="4830132"/>
            <a:ext cx="7560300" cy="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"/>
          <p:cNvSpPr/>
          <p:nvPr/>
        </p:nvSpPr>
        <p:spPr>
          <a:xfrm>
            <a:off x="4734924" y="-1662729"/>
            <a:ext cx="5002339" cy="6205693"/>
          </a:xfrm>
          <a:custGeom>
            <a:avLst/>
            <a:gdLst/>
            <a:ahLst/>
            <a:cxnLst/>
            <a:rect l="l" t="t" r="r" b="b"/>
            <a:pathLst>
              <a:path w="10004677" h="12411385" extrusionOk="0">
                <a:moveTo>
                  <a:pt x="0" y="0"/>
                </a:moveTo>
                <a:lnTo>
                  <a:pt x="10004676" y="0"/>
                </a:lnTo>
                <a:lnTo>
                  <a:pt x="10004676" y="12411384"/>
                </a:lnTo>
                <a:lnTo>
                  <a:pt x="0" y="12411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3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1" name="Google Shape;661;p43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2" name="Google Shape;662;p43"/>
          <p:cNvGrpSpPr/>
          <p:nvPr/>
        </p:nvGrpSpPr>
        <p:grpSpPr>
          <a:xfrm>
            <a:off x="8535735" y="4787937"/>
            <a:ext cx="93915" cy="93914"/>
            <a:chOff x="0" y="0"/>
            <a:chExt cx="812800" cy="812800"/>
          </a:xfrm>
        </p:grpSpPr>
        <p:sp>
          <p:nvSpPr>
            <p:cNvPr id="663" name="Google Shape;663;p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5" name="Google Shape;665;p43"/>
          <p:cNvCxnSpPr/>
          <p:nvPr/>
        </p:nvCxnSpPr>
        <p:spPr>
          <a:xfrm>
            <a:off x="514453" y="4830132"/>
            <a:ext cx="8021283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6" name="Google Shape;666;p43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667" name="Google Shape;667;p43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668" name="Google Shape;668;p4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0" name="Google Shape;670;p43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15</a:t>
              </a:r>
              <a:endParaRPr sz="700"/>
            </a:p>
          </p:txBody>
        </p:sp>
      </p:grpSp>
      <p:sp>
        <p:nvSpPr>
          <p:cNvPr id="671" name="Google Shape;671;p43"/>
          <p:cNvSpPr/>
          <p:nvPr/>
        </p:nvSpPr>
        <p:spPr>
          <a:xfrm>
            <a:off x="694789" y="3296004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3"/>
          <p:cNvSpPr/>
          <p:nvPr/>
        </p:nvSpPr>
        <p:spPr>
          <a:xfrm>
            <a:off x="694789" y="3994778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3"/>
          <p:cNvSpPr/>
          <p:nvPr/>
        </p:nvSpPr>
        <p:spPr>
          <a:xfrm>
            <a:off x="743636" y="4043625"/>
            <a:ext cx="238301" cy="238300"/>
          </a:xfrm>
          <a:custGeom>
            <a:avLst/>
            <a:gdLst/>
            <a:ahLst/>
            <a:cxnLst/>
            <a:rect l="l" t="t" r="r" b="b"/>
            <a:pathLst>
              <a:path w="476601" h="476601" extrusionOk="0">
                <a:moveTo>
                  <a:pt x="0" y="0"/>
                </a:moveTo>
                <a:lnTo>
                  <a:pt x="476601" y="0"/>
                </a:lnTo>
                <a:lnTo>
                  <a:pt x="476601" y="476601"/>
                </a:lnTo>
                <a:lnTo>
                  <a:pt x="0" y="476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3"/>
          <p:cNvSpPr/>
          <p:nvPr/>
        </p:nvSpPr>
        <p:spPr>
          <a:xfrm>
            <a:off x="759919" y="3349704"/>
            <a:ext cx="205735" cy="228594"/>
          </a:xfrm>
          <a:custGeom>
            <a:avLst/>
            <a:gdLst/>
            <a:ahLst/>
            <a:cxnLst/>
            <a:rect l="l" t="t" r="r" b="b"/>
            <a:pathLst>
              <a:path w="411470" h="457189" extrusionOk="0">
                <a:moveTo>
                  <a:pt x="0" y="0"/>
                </a:moveTo>
                <a:lnTo>
                  <a:pt x="411471" y="0"/>
                </a:lnTo>
                <a:lnTo>
                  <a:pt x="411471" y="457189"/>
                </a:lnTo>
                <a:lnTo>
                  <a:pt x="0" y="457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534624" y="2571750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694685" y="1096234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3"/>
          <p:cNvSpPr/>
          <p:nvPr/>
        </p:nvSpPr>
        <p:spPr>
          <a:xfrm>
            <a:off x="731937" y="1171924"/>
            <a:ext cx="261698" cy="184616"/>
          </a:xfrm>
          <a:custGeom>
            <a:avLst/>
            <a:gdLst/>
            <a:ahLst/>
            <a:cxnLst/>
            <a:rect l="l" t="t" r="r" b="b"/>
            <a:pathLst>
              <a:path w="523395" h="369231" extrusionOk="0">
                <a:moveTo>
                  <a:pt x="0" y="0"/>
                </a:moveTo>
                <a:lnTo>
                  <a:pt x="523395" y="0"/>
                </a:lnTo>
                <a:lnTo>
                  <a:pt x="523395" y="369231"/>
                </a:lnTo>
                <a:lnTo>
                  <a:pt x="0" y="369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3"/>
          <p:cNvSpPr/>
          <p:nvPr/>
        </p:nvSpPr>
        <p:spPr>
          <a:xfrm>
            <a:off x="694685" y="1761228"/>
            <a:ext cx="343798" cy="343797"/>
          </a:xfrm>
          <a:custGeom>
            <a:avLst/>
            <a:gdLst/>
            <a:ahLst/>
            <a:cxnLst/>
            <a:rect l="l" t="t" r="r" b="b"/>
            <a:pathLst>
              <a:path w="687595" h="687595" extrusionOk="0">
                <a:moveTo>
                  <a:pt x="0" y="0"/>
                </a:moveTo>
                <a:lnTo>
                  <a:pt x="687595" y="0"/>
                </a:lnTo>
                <a:lnTo>
                  <a:pt x="687595" y="687595"/>
                </a:lnTo>
                <a:lnTo>
                  <a:pt x="0" y="687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3"/>
          <p:cNvSpPr txBox="1"/>
          <p:nvPr/>
        </p:nvSpPr>
        <p:spPr>
          <a:xfrm>
            <a:off x="514454" y="552450"/>
            <a:ext cx="5613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CONCLUSIONS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680" name="Google Shape;680;p43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681" name="Google Shape;681;p43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682" name="Google Shape;682;p43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683" name="Google Shape;683;p43"/>
          <p:cNvSpPr txBox="1"/>
          <p:nvPr/>
        </p:nvSpPr>
        <p:spPr>
          <a:xfrm>
            <a:off x="1124802" y="3267428"/>
            <a:ext cx="75048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 the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Crypto-Wallet API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the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PKCS#11 API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the former being </a:t>
            </a:r>
            <a:r>
              <a:rPr lang="pt-PT" sz="12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custom-made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the latter corresponding to a widely known and used specification in physical HSMs.</a:t>
            </a:r>
            <a:endParaRPr sz="600"/>
          </a:p>
        </p:txBody>
      </p:sp>
      <p:sp>
        <p:nvSpPr>
          <p:cNvPr id="684" name="Google Shape;684;p43"/>
          <p:cNvSpPr txBox="1"/>
          <p:nvPr/>
        </p:nvSpPr>
        <p:spPr>
          <a:xfrm>
            <a:off x="1124699" y="3966203"/>
            <a:ext cx="75048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two small applications that interact with both APIs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Specifically, implement a simple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cryptocurrency wallet that uses the available functionalities and interacts with blockchains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  <p:sp>
        <p:nvSpPr>
          <p:cNvPr id="685" name="Google Shape;685;p43"/>
          <p:cNvSpPr txBox="1"/>
          <p:nvPr/>
        </p:nvSpPr>
        <p:spPr>
          <a:xfrm>
            <a:off x="514350" y="2686050"/>
            <a:ext cx="5613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FUTURE WORK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1124699" y="1067659"/>
            <a:ext cx="75048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the best of our knowledge, this is the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work in which all these functionalities were accomplished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using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cryptography protocols in a realistic, practical, and fully distributed system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  <p:sp>
        <p:nvSpPr>
          <p:cNvPr id="687" name="Google Shape;687;p43"/>
          <p:cNvSpPr txBox="1"/>
          <p:nvPr/>
        </p:nvSpPr>
        <p:spPr>
          <a:xfrm>
            <a:off x="1124699" y="1751015"/>
            <a:ext cx="75048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implemented features allow our system to be used as a </a:t>
            </a:r>
            <a:r>
              <a:rPr lang="pt-PT" sz="12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cryptocurrency wallet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since both share similar responsibilities and </a:t>
            </a:r>
            <a:r>
              <a:rPr lang="pt-PT" sz="12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joining these technologies only helps improve the security of these wallets</a:t>
            </a:r>
            <a:r>
              <a:rPr lang="pt-PT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rot="1478782" flipH="1">
            <a:off x="6970029" y="4202633"/>
            <a:ext cx="2422017" cy="2373482"/>
          </a:xfrm>
          <a:custGeom>
            <a:avLst/>
            <a:gdLst/>
            <a:ahLst/>
            <a:cxnLst/>
            <a:rect l="l" t="t" r="r" b="b"/>
            <a:pathLst>
              <a:path w="4844033" h="4746965" extrusionOk="0">
                <a:moveTo>
                  <a:pt x="4844033" y="0"/>
                </a:moveTo>
                <a:lnTo>
                  <a:pt x="0" y="0"/>
                </a:lnTo>
                <a:lnTo>
                  <a:pt x="0" y="4746964"/>
                </a:lnTo>
                <a:lnTo>
                  <a:pt x="4844033" y="4746964"/>
                </a:lnTo>
                <a:lnTo>
                  <a:pt x="48440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6" name="Google Shape;146;p26"/>
          <p:cNvGrpSpPr/>
          <p:nvPr/>
        </p:nvGrpSpPr>
        <p:grpSpPr>
          <a:xfrm>
            <a:off x="1030888" y="4787937"/>
            <a:ext cx="93915" cy="93914"/>
            <a:chOff x="0" y="0"/>
            <a:chExt cx="812800" cy="812800"/>
          </a:xfrm>
        </p:grpSpPr>
        <p:sp>
          <p:nvSpPr>
            <p:cNvPr id="147" name="Google Shape;147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9" name="Google Shape;149;p26"/>
          <p:cNvCxnSpPr/>
          <p:nvPr/>
        </p:nvCxnSpPr>
        <p:spPr>
          <a:xfrm>
            <a:off x="514454" y="4830132"/>
            <a:ext cx="516434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26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151" name="Google Shape;151;p26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152" name="Google Shape;152;p2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26"/>
            <p:cNvSpPr txBox="1"/>
            <p:nvPr/>
          </p:nvSpPr>
          <p:spPr>
            <a:xfrm>
              <a:off x="0" y="235123"/>
              <a:ext cx="1067439" cy="62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700"/>
            </a:p>
          </p:txBody>
        </p:sp>
      </p:grpSp>
      <p:sp>
        <p:nvSpPr>
          <p:cNvPr id="155" name="Google Shape;155;p26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6"/>
          <p:cNvGrpSpPr/>
          <p:nvPr/>
        </p:nvGrpSpPr>
        <p:grpSpPr>
          <a:xfrm>
            <a:off x="694892" y="1336677"/>
            <a:ext cx="335995" cy="335995"/>
            <a:chOff x="0" y="0"/>
            <a:chExt cx="895988" cy="895988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0"/>
              <a:ext cx="895988" cy="89598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195421" y="204031"/>
              <a:ext cx="505146" cy="487926"/>
            </a:xfrm>
            <a:custGeom>
              <a:avLst/>
              <a:gdLst/>
              <a:ahLst/>
              <a:cxnLst/>
              <a:rect l="l" t="t" r="r" b="b"/>
              <a:pathLst>
                <a:path w="505146" h="487926" extrusionOk="0">
                  <a:moveTo>
                    <a:pt x="0" y="0"/>
                  </a:moveTo>
                  <a:lnTo>
                    <a:pt x="505146" y="0"/>
                  </a:lnTo>
                  <a:lnTo>
                    <a:pt x="505146" y="487926"/>
                  </a:lnTo>
                  <a:lnTo>
                    <a:pt x="0" y="4879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6"/>
          <p:cNvSpPr/>
          <p:nvPr/>
        </p:nvSpPr>
        <p:spPr>
          <a:xfrm>
            <a:off x="694891" y="2295525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793071" y="2378118"/>
            <a:ext cx="146684" cy="179430"/>
          </a:xfrm>
          <a:custGeom>
            <a:avLst/>
            <a:gdLst/>
            <a:ahLst/>
            <a:cxnLst/>
            <a:rect l="l" t="t" r="r" b="b"/>
            <a:pathLst>
              <a:path w="293368" h="358860" extrusionOk="0">
                <a:moveTo>
                  <a:pt x="0" y="0"/>
                </a:moveTo>
                <a:lnTo>
                  <a:pt x="293368" y="0"/>
                </a:lnTo>
                <a:lnTo>
                  <a:pt x="293368" y="358860"/>
                </a:lnTo>
                <a:lnTo>
                  <a:pt x="0" y="3588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124905" y="1308102"/>
            <a:ext cx="7504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Hardware Security Module (HSM) is a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dedicated physical device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is specialized in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safeguarding the protection of cryptographic keys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during their whole life-cycle and performing major cryptographic operations.</a:t>
            </a:r>
            <a:endParaRPr sz="700"/>
          </a:p>
        </p:txBody>
      </p:sp>
      <p:sp>
        <p:nvSpPr>
          <p:cNvPr id="162" name="Google Shape;162;p26"/>
          <p:cNvSpPr txBox="1"/>
          <p:nvPr/>
        </p:nvSpPr>
        <p:spPr>
          <a:xfrm>
            <a:off x="2140146" y="742512"/>
            <a:ext cx="2354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WHAT IS AN HSM?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164" name="Google Shape;164;p26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166" name="Google Shape;166;p26"/>
          <p:cNvSpPr txBox="1"/>
          <p:nvPr/>
        </p:nvSpPr>
        <p:spPr>
          <a:xfrm>
            <a:off x="514450" y="552450"/>
            <a:ext cx="162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CONTEXT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124905" y="2266950"/>
            <a:ext cx="7504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HSMs offer a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trusted environment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is impenetrable by malware, viruses, exploits, and unauthorized accesses. Having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internationally recognized certifications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vouch for their security guarantees.</a:t>
            </a:r>
            <a:endParaRPr sz="700"/>
          </a:p>
        </p:txBody>
      </p:sp>
      <p:sp>
        <p:nvSpPr>
          <p:cNvPr id="168" name="Google Shape;168;p26"/>
          <p:cNvSpPr/>
          <p:nvPr/>
        </p:nvSpPr>
        <p:spPr>
          <a:xfrm>
            <a:off x="2018196" y="3471245"/>
            <a:ext cx="1828800" cy="592774"/>
          </a:xfrm>
          <a:custGeom>
            <a:avLst/>
            <a:gdLst/>
            <a:ahLst/>
            <a:cxnLst/>
            <a:rect l="l" t="t" r="r" b="b"/>
            <a:pathLst>
              <a:path w="4245988" h="1196838" extrusionOk="0">
                <a:moveTo>
                  <a:pt x="0" y="0"/>
                </a:moveTo>
                <a:lnTo>
                  <a:pt x="4245988" y="0"/>
                </a:lnTo>
                <a:lnTo>
                  <a:pt x="4245988" y="1196837"/>
                </a:lnTo>
                <a:lnTo>
                  <a:pt x="0" y="1196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5369418" y="3356799"/>
            <a:ext cx="1494681" cy="747340"/>
          </a:xfrm>
          <a:custGeom>
            <a:avLst/>
            <a:gdLst/>
            <a:ahLst/>
            <a:cxnLst/>
            <a:rect l="l" t="t" r="r" b="b"/>
            <a:pathLst>
              <a:path w="2989362" h="1494681" extrusionOk="0">
                <a:moveTo>
                  <a:pt x="0" y="0"/>
                </a:moveTo>
                <a:lnTo>
                  <a:pt x="2989362" y="0"/>
                </a:lnTo>
                <a:lnTo>
                  <a:pt x="2989362" y="1494681"/>
                </a:lnTo>
                <a:lnTo>
                  <a:pt x="0" y="1494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/>
          <p:nvPr/>
        </p:nvSpPr>
        <p:spPr>
          <a:xfrm rot="-5848853">
            <a:off x="3871167" y="-1872233"/>
            <a:ext cx="6615083" cy="6082600"/>
          </a:xfrm>
          <a:custGeom>
            <a:avLst/>
            <a:gdLst/>
            <a:ahLst/>
            <a:cxnLst/>
            <a:rect l="l" t="t" r="r" b="b"/>
            <a:pathLst>
              <a:path w="13250056" h="12183488" extrusionOk="0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4"/>
          <p:cNvSpPr/>
          <p:nvPr/>
        </p:nvSpPr>
        <p:spPr>
          <a:xfrm>
            <a:off x="7044642" y="205447"/>
            <a:ext cx="1926713" cy="2517085"/>
          </a:xfrm>
          <a:custGeom>
            <a:avLst/>
            <a:gdLst/>
            <a:ahLst/>
            <a:cxnLst/>
            <a:rect l="l" t="t" r="r" b="b"/>
            <a:pathLst>
              <a:path w="3853427" h="5034169" extrusionOk="0">
                <a:moveTo>
                  <a:pt x="0" y="0"/>
                </a:moveTo>
                <a:lnTo>
                  <a:pt x="3853427" y="0"/>
                </a:lnTo>
                <a:lnTo>
                  <a:pt x="3853427" y="5034169"/>
                </a:lnTo>
                <a:lnTo>
                  <a:pt x="0" y="5034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4"/>
          <p:cNvSpPr/>
          <p:nvPr/>
        </p:nvSpPr>
        <p:spPr>
          <a:xfrm>
            <a:off x="903355" y="773088"/>
            <a:ext cx="692799" cy="229261"/>
          </a:xfrm>
          <a:custGeom>
            <a:avLst/>
            <a:gdLst/>
            <a:ahLst/>
            <a:cxnLst/>
            <a:rect l="l" t="t" r="r" b="b"/>
            <a:pathLst>
              <a:path w="1385598" h="458522" extrusionOk="0">
                <a:moveTo>
                  <a:pt x="0" y="0"/>
                </a:moveTo>
                <a:lnTo>
                  <a:pt x="1385598" y="0"/>
                </a:lnTo>
                <a:lnTo>
                  <a:pt x="1385598" y="458522"/>
                </a:lnTo>
                <a:lnTo>
                  <a:pt x="0" y="458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4"/>
          <p:cNvSpPr/>
          <p:nvPr/>
        </p:nvSpPr>
        <p:spPr>
          <a:xfrm>
            <a:off x="5498599" y="1342855"/>
            <a:ext cx="1494681" cy="747340"/>
          </a:xfrm>
          <a:custGeom>
            <a:avLst/>
            <a:gdLst/>
            <a:ahLst/>
            <a:cxnLst/>
            <a:rect l="l" t="t" r="r" b="b"/>
            <a:pathLst>
              <a:path w="2989362" h="1494681" extrusionOk="0">
                <a:moveTo>
                  <a:pt x="0" y="0"/>
                </a:moveTo>
                <a:lnTo>
                  <a:pt x="2989362" y="0"/>
                </a:lnTo>
                <a:lnTo>
                  <a:pt x="2989362" y="1494681"/>
                </a:lnTo>
                <a:lnTo>
                  <a:pt x="0" y="1494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4"/>
          <p:cNvSpPr/>
          <p:nvPr/>
        </p:nvSpPr>
        <p:spPr>
          <a:xfrm flipH="1">
            <a:off x="5327691" y="205447"/>
            <a:ext cx="1291285" cy="1511079"/>
          </a:xfrm>
          <a:custGeom>
            <a:avLst/>
            <a:gdLst/>
            <a:ahLst/>
            <a:cxnLst/>
            <a:rect l="l" t="t" r="r" b="b"/>
            <a:pathLst>
              <a:path w="2582570" h="3022157" extrusionOk="0">
                <a:moveTo>
                  <a:pt x="2582570" y="0"/>
                </a:moveTo>
                <a:lnTo>
                  <a:pt x="0" y="0"/>
                </a:lnTo>
                <a:lnTo>
                  <a:pt x="0" y="3022157"/>
                </a:lnTo>
                <a:lnTo>
                  <a:pt x="2582570" y="3022157"/>
                </a:lnTo>
                <a:lnTo>
                  <a:pt x="258257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585750" y="1875138"/>
            <a:ext cx="79725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1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VIRTUAL AND DISTRIBUTED HARDWARE SECURITY MODULE FOR SECURE KEY MANAGEMENT</a:t>
            </a:r>
            <a:endParaRPr sz="41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98" name="Google Shape;698;p44"/>
          <p:cNvSpPr/>
          <p:nvPr/>
        </p:nvSpPr>
        <p:spPr>
          <a:xfrm>
            <a:off x="588334" y="3829517"/>
            <a:ext cx="1280090" cy="85558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580386" y="3990043"/>
            <a:ext cx="2564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Presented by:</a:t>
            </a:r>
            <a:r>
              <a:rPr lang="pt-PT" sz="1200" b="1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Diogo Novo</a:t>
            </a:r>
            <a:endParaRPr sz="700"/>
          </a:p>
        </p:txBody>
      </p:sp>
      <p:grpSp>
        <p:nvGrpSpPr>
          <p:cNvPr id="700" name="Google Shape;700;p44"/>
          <p:cNvGrpSpPr/>
          <p:nvPr/>
        </p:nvGrpSpPr>
        <p:grpSpPr>
          <a:xfrm>
            <a:off x="580387" y="712164"/>
            <a:ext cx="267891" cy="310906"/>
            <a:chOff x="0" y="-114707"/>
            <a:chExt cx="714375" cy="829082"/>
          </a:xfrm>
        </p:grpSpPr>
        <p:sp>
          <p:nvSpPr>
            <p:cNvPr id="701" name="Google Shape;701;p44"/>
            <p:cNvSpPr/>
            <p:nvPr/>
          </p:nvSpPr>
          <p:spPr>
            <a:xfrm>
              <a:off x="0" y="0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4"/>
            <p:cNvSpPr txBox="1"/>
            <p:nvPr/>
          </p:nvSpPr>
          <p:spPr>
            <a:xfrm>
              <a:off x="206128" y="-114707"/>
              <a:ext cx="302101" cy="62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6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endParaRPr sz="17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 rot="-8456008">
            <a:off x="-740088" y="4212318"/>
            <a:ext cx="2144126" cy="1781573"/>
          </a:xfrm>
          <a:custGeom>
            <a:avLst/>
            <a:gdLst/>
            <a:ahLst/>
            <a:cxnLst/>
            <a:rect l="l" t="t" r="r" b="b"/>
            <a:pathLst>
              <a:path w="4288251" h="3563147" extrusionOk="0">
                <a:moveTo>
                  <a:pt x="0" y="0"/>
                </a:moveTo>
                <a:lnTo>
                  <a:pt x="4288252" y="0"/>
                </a:lnTo>
                <a:lnTo>
                  <a:pt x="4288252" y="3563147"/>
                </a:lnTo>
                <a:lnTo>
                  <a:pt x="0" y="3563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6606204" y="-2475664"/>
            <a:ext cx="4467644" cy="4087924"/>
          </a:xfrm>
          <a:custGeom>
            <a:avLst/>
            <a:gdLst/>
            <a:ahLst/>
            <a:cxnLst/>
            <a:rect l="l" t="t" r="r" b="b"/>
            <a:pathLst>
              <a:path w="8935288" h="8175847" extrusionOk="0">
                <a:moveTo>
                  <a:pt x="0" y="0"/>
                </a:moveTo>
                <a:lnTo>
                  <a:pt x="8935287" y="0"/>
                </a:lnTo>
                <a:lnTo>
                  <a:pt x="8935287" y="8175848"/>
                </a:lnTo>
                <a:lnTo>
                  <a:pt x="0" y="8175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7"/>
          <p:cNvGrpSpPr/>
          <p:nvPr/>
        </p:nvGrpSpPr>
        <p:grpSpPr>
          <a:xfrm>
            <a:off x="939754" y="1332564"/>
            <a:ext cx="1710136" cy="1215751"/>
            <a:chOff x="0" y="0"/>
            <a:chExt cx="4560361" cy="3242002"/>
          </a:xfrm>
        </p:grpSpPr>
        <p:sp>
          <p:nvSpPr>
            <p:cNvPr id="178" name="Google Shape;178;p27"/>
            <p:cNvSpPr/>
            <p:nvPr/>
          </p:nvSpPr>
          <p:spPr>
            <a:xfrm>
              <a:off x="0" y="0"/>
              <a:ext cx="4560361" cy="3242002"/>
            </a:xfrm>
            <a:custGeom>
              <a:avLst/>
              <a:gdLst/>
              <a:ahLst/>
              <a:cxnLst/>
              <a:rect l="l" t="t" r="r" b="b"/>
              <a:pathLst>
                <a:path w="4560361" h="3242002" extrusionOk="0">
                  <a:moveTo>
                    <a:pt x="0" y="0"/>
                  </a:moveTo>
                  <a:lnTo>
                    <a:pt x="4560361" y="0"/>
                  </a:lnTo>
                  <a:lnTo>
                    <a:pt x="4560361" y="3242002"/>
                  </a:lnTo>
                  <a:lnTo>
                    <a:pt x="0" y="324200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145157" y="676320"/>
              <a:ext cx="4270047" cy="1715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Costly</a:t>
              </a:r>
              <a:r>
                <a:rPr lang="pt-PT" sz="12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and often impractical for smaller companies</a:t>
              </a:r>
              <a:endParaRPr sz="700"/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6178388" y="1332564"/>
            <a:ext cx="1710136" cy="1215751"/>
            <a:chOff x="0" y="0"/>
            <a:chExt cx="4560361" cy="3242002"/>
          </a:xfrm>
        </p:grpSpPr>
        <p:sp>
          <p:nvSpPr>
            <p:cNvPr id="181" name="Google Shape;181;p27"/>
            <p:cNvSpPr/>
            <p:nvPr/>
          </p:nvSpPr>
          <p:spPr>
            <a:xfrm>
              <a:off x="525459" y="1336475"/>
              <a:ext cx="420065" cy="569053"/>
            </a:xfrm>
            <a:custGeom>
              <a:avLst/>
              <a:gdLst/>
              <a:ahLst/>
              <a:cxnLst/>
              <a:rect l="l" t="t" r="r" b="b"/>
              <a:pathLst>
                <a:path w="420065" h="569053" extrusionOk="0">
                  <a:moveTo>
                    <a:pt x="0" y="0"/>
                  </a:moveTo>
                  <a:lnTo>
                    <a:pt x="420065" y="0"/>
                  </a:lnTo>
                  <a:lnTo>
                    <a:pt x="420065" y="569052"/>
                  </a:lnTo>
                  <a:lnTo>
                    <a:pt x="0" y="56905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0" y="0"/>
              <a:ext cx="4560361" cy="3242002"/>
            </a:xfrm>
            <a:custGeom>
              <a:avLst/>
              <a:gdLst/>
              <a:ahLst/>
              <a:cxnLst/>
              <a:rect l="l" t="t" r="r" b="b"/>
              <a:pathLst>
                <a:path w="4560361" h="3242002" extrusionOk="0">
                  <a:moveTo>
                    <a:pt x="0" y="0"/>
                  </a:moveTo>
                  <a:lnTo>
                    <a:pt x="4560361" y="0"/>
                  </a:lnTo>
                  <a:lnTo>
                    <a:pt x="4560361" y="3242002"/>
                  </a:lnTo>
                  <a:lnTo>
                    <a:pt x="0" y="324200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145157" y="1031509"/>
              <a:ext cx="4270047" cy="1131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Difficult to secure at large scale</a:t>
              </a:r>
              <a:endParaRPr sz="700"/>
            </a:p>
          </p:txBody>
        </p:sp>
      </p:grpSp>
      <p:grpSp>
        <p:nvGrpSpPr>
          <p:cNvPr id="184" name="Google Shape;184;p27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185" name="Google Shape;185;p27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186" name="Google Shape;186;p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188;p27"/>
            <p:cNvSpPr txBox="1"/>
            <p:nvPr/>
          </p:nvSpPr>
          <p:spPr>
            <a:xfrm>
              <a:off x="0" y="235123"/>
              <a:ext cx="1067439" cy="62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700"/>
            </a:p>
          </p:txBody>
        </p:sp>
      </p:grpSp>
      <p:cxnSp>
        <p:nvCxnSpPr>
          <p:cNvPr id="189" name="Google Shape;189;p27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0" name="Google Shape;190;p27"/>
          <p:cNvGrpSpPr/>
          <p:nvPr/>
        </p:nvGrpSpPr>
        <p:grpSpPr>
          <a:xfrm>
            <a:off x="1631820" y="4783174"/>
            <a:ext cx="93915" cy="93914"/>
            <a:chOff x="0" y="0"/>
            <a:chExt cx="812800" cy="812800"/>
          </a:xfrm>
        </p:grpSpPr>
        <p:sp>
          <p:nvSpPr>
            <p:cNvPr id="191" name="Google Shape;191;p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" name="Google Shape;193;p27"/>
          <p:cNvCxnSpPr/>
          <p:nvPr/>
        </p:nvCxnSpPr>
        <p:spPr>
          <a:xfrm>
            <a:off x="514453" y="4830132"/>
            <a:ext cx="1117367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4" name="Google Shape;194;p27"/>
          <p:cNvGrpSpPr/>
          <p:nvPr/>
        </p:nvGrpSpPr>
        <p:grpSpPr>
          <a:xfrm>
            <a:off x="6978416" y="2819777"/>
            <a:ext cx="1651234" cy="1638445"/>
            <a:chOff x="0" y="0"/>
            <a:chExt cx="4403291" cy="4369187"/>
          </a:xfrm>
        </p:grpSpPr>
        <p:sp>
          <p:nvSpPr>
            <p:cNvPr id="195" name="Google Shape;195;p27"/>
            <p:cNvSpPr/>
            <p:nvPr/>
          </p:nvSpPr>
          <p:spPr>
            <a:xfrm>
              <a:off x="157303" y="3172349"/>
              <a:ext cx="4245988" cy="1196838"/>
            </a:xfrm>
            <a:custGeom>
              <a:avLst/>
              <a:gdLst/>
              <a:ahLst/>
              <a:cxnLst/>
              <a:rect l="l" t="t" r="r" b="b"/>
              <a:pathLst>
                <a:path w="4245988" h="1196838" extrusionOk="0">
                  <a:moveTo>
                    <a:pt x="0" y="0"/>
                  </a:moveTo>
                  <a:lnTo>
                    <a:pt x="4245988" y="0"/>
                  </a:lnTo>
                  <a:lnTo>
                    <a:pt x="4245988" y="1196837"/>
                  </a:lnTo>
                  <a:lnTo>
                    <a:pt x="0" y="11968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 flipH="1">
              <a:off x="0" y="0"/>
              <a:ext cx="3099058" cy="3626557"/>
            </a:xfrm>
            <a:custGeom>
              <a:avLst/>
              <a:gdLst/>
              <a:ahLst/>
              <a:cxnLst/>
              <a:rect l="l" t="t" r="r" b="b"/>
              <a:pathLst>
                <a:path w="3099058" h="3626557" extrusionOk="0">
                  <a:moveTo>
                    <a:pt x="3099058" y="0"/>
                  </a:moveTo>
                  <a:lnTo>
                    <a:pt x="0" y="0"/>
                  </a:lnTo>
                  <a:lnTo>
                    <a:pt x="0" y="3626557"/>
                  </a:lnTo>
                  <a:lnTo>
                    <a:pt x="3099058" y="3626557"/>
                  </a:lnTo>
                  <a:lnTo>
                    <a:pt x="3099058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7"/>
          <p:cNvSpPr txBox="1"/>
          <p:nvPr/>
        </p:nvSpPr>
        <p:spPr>
          <a:xfrm>
            <a:off x="2226163" y="738194"/>
            <a:ext cx="3260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WHAT IS THE PROBLEM WITH HSMS?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14450" y="552450"/>
            <a:ext cx="171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PROBLEM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3559071" y="1332564"/>
            <a:ext cx="1710135" cy="1215751"/>
            <a:chOff x="0" y="0"/>
            <a:chExt cx="4560361" cy="3242002"/>
          </a:xfrm>
        </p:grpSpPr>
        <p:sp>
          <p:nvSpPr>
            <p:cNvPr id="200" name="Google Shape;200;p27"/>
            <p:cNvSpPr/>
            <p:nvPr/>
          </p:nvSpPr>
          <p:spPr>
            <a:xfrm>
              <a:off x="0" y="0"/>
              <a:ext cx="4560361" cy="3242002"/>
            </a:xfrm>
            <a:custGeom>
              <a:avLst/>
              <a:gdLst/>
              <a:ahLst/>
              <a:cxnLst/>
              <a:rect l="l" t="t" r="r" b="b"/>
              <a:pathLst>
                <a:path w="4560361" h="3242002" extrusionOk="0">
                  <a:moveTo>
                    <a:pt x="0" y="0"/>
                  </a:moveTo>
                  <a:lnTo>
                    <a:pt x="4560361" y="0"/>
                  </a:lnTo>
                  <a:lnTo>
                    <a:pt x="4560361" y="3242002"/>
                  </a:lnTo>
                  <a:lnTo>
                    <a:pt x="0" y="324200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387809" y="1031496"/>
              <a:ext cx="4027500" cy="11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Difficult to deploy and manage</a:t>
              </a:r>
              <a:endParaRPr sz="700"/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203" name="Google Shape;203;p27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204" name="Google Shape;204;p27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820478" y="3103685"/>
            <a:ext cx="6071476" cy="988420"/>
            <a:chOff x="0" y="-47625"/>
            <a:chExt cx="16190603" cy="2635784"/>
          </a:xfrm>
        </p:grpSpPr>
        <p:sp>
          <p:nvSpPr>
            <p:cNvPr id="206" name="Google Shape;206;p27"/>
            <p:cNvSpPr txBox="1"/>
            <p:nvPr/>
          </p:nvSpPr>
          <p:spPr>
            <a:xfrm>
              <a:off x="33" y="1478411"/>
              <a:ext cx="15391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“...deployment costs for real-world use cases </a:t>
              </a:r>
              <a:r>
                <a:rPr lang="pt-PT" sz="1200" b="1" i="1" u="sng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would start at around $250K</a:t>
              </a:r>
              <a:r>
                <a:rPr lang="pt-PT" sz="12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...”</a:t>
              </a:r>
              <a:endParaRPr sz="700"/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12761603" y="2177759"/>
              <a:ext cx="34290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- Fortanix</a:t>
              </a:r>
              <a:endParaRPr sz="700"/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0" y="-47625"/>
              <a:ext cx="153915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 b="1" i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“...this type of hardware would typically cost at least $20K to deploy, $40K to achieve high availability, and multiple times more for a typical enterprise deployment...”</a:t>
              </a:r>
              <a:endParaRPr sz="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flipH="1">
            <a:off x="4936273" y="900113"/>
            <a:ext cx="4844274" cy="5075752"/>
          </a:xfrm>
          <a:custGeom>
            <a:avLst/>
            <a:gdLst/>
            <a:ahLst/>
            <a:cxnLst/>
            <a:rect l="l" t="t" r="r" b="b"/>
            <a:pathLst>
              <a:path w="9688547" h="10151503" extrusionOk="0">
                <a:moveTo>
                  <a:pt x="0" y="10151503"/>
                </a:moveTo>
                <a:lnTo>
                  <a:pt x="9688546" y="10151503"/>
                </a:lnTo>
                <a:lnTo>
                  <a:pt x="9688546" y="0"/>
                </a:lnTo>
                <a:lnTo>
                  <a:pt x="0" y="0"/>
                </a:lnTo>
                <a:lnTo>
                  <a:pt x="0" y="1015150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694891" y="1268407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694891" y="2071101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698415" y="2873794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98415" y="3676514"/>
            <a:ext cx="335996" cy="335996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8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220" name="Google Shape;220;p28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221" name="Google Shape;221;p2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Google Shape;223;p28"/>
            <p:cNvSpPr txBox="1"/>
            <p:nvPr/>
          </p:nvSpPr>
          <p:spPr>
            <a:xfrm>
              <a:off x="0" y="235123"/>
              <a:ext cx="1067439" cy="62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700"/>
            </a:p>
          </p:txBody>
        </p:sp>
      </p:grpSp>
      <p:cxnSp>
        <p:nvCxnSpPr>
          <p:cNvPr id="224" name="Google Shape;224;p28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5" name="Google Shape;225;p28"/>
          <p:cNvGrpSpPr/>
          <p:nvPr/>
        </p:nvGrpSpPr>
        <p:grpSpPr>
          <a:xfrm>
            <a:off x="2299141" y="4787937"/>
            <a:ext cx="93915" cy="93914"/>
            <a:chOff x="0" y="0"/>
            <a:chExt cx="812800" cy="812800"/>
          </a:xfrm>
        </p:grpSpPr>
        <p:sp>
          <p:nvSpPr>
            <p:cNvPr id="226" name="Google Shape;226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8" name="Google Shape;228;p28"/>
          <p:cNvCxnSpPr/>
          <p:nvPr/>
        </p:nvCxnSpPr>
        <p:spPr>
          <a:xfrm>
            <a:off x="514454" y="4830132"/>
            <a:ext cx="1784687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8"/>
          <p:cNvSpPr/>
          <p:nvPr/>
        </p:nvSpPr>
        <p:spPr>
          <a:xfrm>
            <a:off x="743232" y="1347838"/>
            <a:ext cx="239316" cy="170812"/>
          </a:xfrm>
          <a:custGeom>
            <a:avLst/>
            <a:gdLst/>
            <a:ahLst/>
            <a:cxnLst/>
            <a:rect l="l" t="t" r="r" b="b"/>
            <a:pathLst>
              <a:path w="478632" h="341624" extrusionOk="0">
                <a:moveTo>
                  <a:pt x="0" y="0"/>
                </a:moveTo>
                <a:lnTo>
                  <a:pt x="478632" y="0"/>
                </a:lnTo>
                <a:lnTo>
                  <a:pt x="478632" y="341624"/>
                </a:lnTo>
                <a:lnTo>
                  <a:pt x="0" y="341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 w="19050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750908" y="2145838"/>
            <a:ext cx="223964" cy="175506"/>
          </a:xfrm>
          <a:custGeom>
            <a:avLst/>
            <a:gdLst/>
            <a:ahLst/>
            <a:cxnLst/>
            <a:rect l="l" t="t" r="r" b="b"/>
            <a:pathLst>
              <a:path w="447927" h="351012" extrusionOk="0">
                <a:moveTo>
                  <a:pt x="0" y="0"/>
                </a:moveTo>
                <a:lnTo>
                  <a:pt x="447926" y="0"/>
                </a:lnTo>
                <a:lnTo>
                  <a:pt x="447926" y="351011"/>
                </a:lnTo>
                <a:lnTo>
                  <a:pt x="0" y="351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45778" y="2940442"/>
            <a:ext cx="247195" cy="202699"/>
          </a:xfrm>
          <a:custGeom>
            <a:avLst/>
            <a:gdLst/>
            <a:ahLst/>
            <a:cxnLst/>
            <a:rect l="l" t="t" r="r" b="b"/>
            <a:pathLst>
              <a:path w="494389" h="405399" extrusionOk="0">
                <a:moveTo>
                  <a:pt x="0" y="0"/>
                </a:moveTo>
                <a:lnTo>
                  <a:pt x="494389" y="0"/>
                </a:lnTo>
                <a:lnTo>
                  <a:pt x="494389" y="405398"/>
                </a:lnTo>
                <a:lnTo>
                  <a:pt x="0" y="405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762831" y="3740873"/>
            <a:ext cx="213090" cy="207278"/>
          </a:xfrm>
          <a:custGeom>
            <a:avLst/>
            <a:gdLst/>
            <a:ahLst/>
            <a:cxnLst/>
            <a:rect l="l" t="t" r="r" b="b"/>
            <a:pathLst>
              <a:path w="426179" h="414556" extrusionOk="0">
                <a:moveTo>
                  <a:pt x="0" y="0"/>
                </a:moveTo>
                <a:lnTo>
                  <a:pt x="426179" y="0"/>
                </a:lnTo>
                <a:lnTo>
                  <a:pt x="426179" y="414556"/>
                </a:lnTo>
                <a:lnTo>
                  <a:pt x="0" y="414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2299150" y="731982"/>
            <a:ext cx="3260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A VIRTUAL AND DISTRIBUTED HSM!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14450" y="552450"/>
            <a:ext cx="178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SOLUTION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123665" y="1302753"/>
            <a:ext cx="7504848" cy="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Robust and efficient implementation of a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software-only HSM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Virtual HSM.</a:t>
            </a:r>
            <a:endParaRPr sz="700"/>
          </a:p>
        </p:txBody>
      </p:sp>
      <p:sp>
        <p:nvSpPr>
          <p:cNvPr id="236" name="Google Shape;236;p28"/>
          <p:cNvSpPr txBox="1"/>
          <p:nvPr/>
        </p:nvSpPr>
        <p:spPr>
          <a:xfrm>
            <a:off x="1124905" y="2042526"/>
            <a:ext cx="7504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 of the Virtual HSM in a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 manner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achieve the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same security level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a physical HSM, and also high levels of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availability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integrity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confidentiality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  <p:sp>
        <p:nvSpPr>
          <p:cNvPr id="237" name="Google Shape;237;p28"/>
          <p:cNvSpPr txBox="1"/>
          <p:nvPr/>
        </p:nvSpPr>
        <p:spPr>
          <a:xfrm>
            <a:off x="1124905" y="2845233"/>
            <a:ext cx="7503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Employment of a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Byzantine Fault-Tolerant (BFT) State Machine Replication (SMR) system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make the solution realistic and practical.</a:t>
            </a:r>
            <a:endParaRPr sz="700"/>
          </a:p>
        </p:txBody>
      </p:sp>
      <p:sp>
        <p:nvSpPr>
          <p:cNvPr id="238" name="Google Shape;238;p28"/>
          <p:cNvSpPr txBox="1"/>
          <p:nvPr/>
        </p:nvSpPr>
        <p:spPr>
          <a:xfrm>
            <a:off x="1128325" y="3647939"/>
            <a:ext cx="75003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Leverage efficient protocols from the field of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cryptography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perform the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main cryptographic operations of an HSM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 a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pt-PT" sz="1300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distributed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manner.</a:t>
            </a:r>
            <a:endParaRPr sz="700"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240" name="Google Shape;240;p28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241" name="Google Shape;241;p28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5196058" y="-372227"/>
            <a:ext cx="4467644" cy="4087924"/>
          </a:xfrm>
          <a:custGeom>
            <a:avLst/>
            <a:gdLst/>
            <a:ahLst/>
            <a:cxnLst/>
            <a:rect l="l" t="t" r="r" b="b"/>
            <a:pathLst>
              <a:path w="8935288" h="8175847" extrusionOk="0">
                <a:moveTo>
                  <a:pt x="0" y="0"/>
                </a:moveTo>
                <a:lnTo>
                  <a:pt x="8935287" y="0"/>
                </a:lnTo>
                <a:lnTo>
                  <a:pt x="8935287" y="8175848"/>
                </a:lnTo>
                <a:lnTo>
                  <a:pt x="0" y="8175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/>
          <p:nvPr/>
        </p:nvSpPr>
        <p:spPr>
          <a:xfrm rot="-8456008">
            <a:off x="-740088" y="4212318"/>
            <a:ext cx="2144126" cy="1781573"/>
          </a:xfrm>
          <a:custGeom>
            <a:avLst/>
            <a:gdLst/>
            <a:ahLst/>
            <a:cxnLst/>
            <a:rect l="l" t="t" r="r" b="b"/>
            <a:pathLst>
              <a:path w="4288251" h="3563147" extrusionOk="0">
                <a:moveTo>
                  <a:pt x="0" y="0"/>
                </a:moveTo>
                <a:lnTo>
                  <a:pt x="4288252" y="0"/>
                </a:lnTo>
                <a:lnTo>
                  <a:pt x="4288252" y="3563147"/>
                </a:lnTo>
                <a:lnTo>
                  <a:pt x="0" y="3563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9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9"/>
          <p:cNvCxnSpPr/>
          <p:nvPr/>
        </p:nvCxnSpPr>
        <p:spPr>
          <a:xfrm>
            <a:off x="514454" y="4830132"/>
            <a:ext cx="3040498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1" name="Google Shape;251;p29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252" name="Google Shape;252;p29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253" name="Google Shape;253;p2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5" name="Google Shape;255;p29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700"/>
            </a:p>
          </p:txBody>
        </p:sp>
      </p:grpSp>
      <p:sp>
        <p:nvSpPr>
          <p:cNvPr id="256" name="Google Shape;256;p29"/>
          <p:cNvSpPr/>
          <p:nvPr/>
        </p:nvSpPr>
        <p:spPr>
          <a:xfrm>
            <a:off x="741915" y="1253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741915" y="2390121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14450" y="552450"/>
            <a:ext cx="241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BACKGROUND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2945400" y="735125"/>
            <a:ext cx="22350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THRESHOLD CRYPTOGRAPHY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124905" y="1224821"/>
            <a:ext cx="7504848" cy="65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cryptography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corresponds to cryptographic algorithms where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multiple parties are needed to perform an encryption or signature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employing a secure protocol that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allows the required secrets to be used collectively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revealing only the output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 cryptographic operation.</a:t>
            </a:r>
            <a:endParaRPr sz="700"/>
          </a:p>
        </p:txBody>
      </p:sp>
      <p:sp>
        <p:nvSpPr>
          <p:cNvPr id="261" name="Google Shape;261;p29"/>
          <p:cNvSpPr txBox="1"/>
          <p:nvPr/>
        </p:nvSpPr>
        <p:spPr>
          <a:xfrm>
            <a:off x="1123761" y="2361547"/>
            <a:ext cx="7578119" cy="65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contrast with physical HSMs, this alternative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requires that a certain </a:t>
            </a:r>
            <a:r>
              <a:rPr lang="pt-PT" sz="13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devices be compromised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an attacker to recover the secrets or violate the protocol's security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which makes the attacks more difficult to succeed.</a:t>
            </a:r>
            <a:endParaRPr sz="70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263" name="Google Shape;263;p29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264" name="Google Shape;264;p29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265" name="Google Shape;265;p29"/>
          <p:cNvSpPr txBox="1"/>
          <p:nvPr/>
        </p:nvSpPr>
        <p:spPr>
          <a:xfrm>
            <a:off x="1124905" y="3499799"/>
            <a:ext cx="7578119" cy="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can be divided into three main branches:</a:t>
            </a:r>
            <a:endParaRPr sz="700"/>
          </a:p>
        </p:txBody>
      </p:sp>
      <p:grpSp>
        <p:nvGrpSpPr>
          <p:cNvPr id="266" name="Google Shape;266;p29"/>
          <p:cNvGrpSpPr/>
          <p:nvPr/>
        </p:nvGrpSpPr>
        <p:grpSpPr>
          <a:xfrm>
            <a:off x="1123761" y="3946559"/>
            <a:ext cx="1625589" cy="333985"/>
            <a:chOff x="0" y="0"/>
            <a:chExt cx="4334903" cy="890625"/>
          </a:xfrm>
        </p:grpSpPr>
        <p:sp>
          <p:nvSpPr>
            <p:cNvPr id="267" name="Google Shape;267;p29"/>
            <p:cNvSpPr/>
            <p:nvPr/>
          </p:nvSpPr>
          <p:spPr>
            <a:xfrm>
              <a:off x="0" y="0"/>
              <a:ext cx="4334903" cy="890625"/>
            </a:xfrm>
            <a:custGeom>
              <a:avLst/>
              <a:gdLst/>
              <a:ahLst/>
              <a:cxnLst/>
              <a:rect l="l" t="t" r="r" b="b"/>
              <a:pathLst>
                <a:path w="4334903" h="890625" extrusionOk="0">
                  <a:moveTo>
                    <a:pt x="0" y="0"/>
                  </a:moveTo>
                  <a:lnTo>
                    <a:pt x="4334903" y="0"/>
                  </a:lnTo>
                  <a:lnTo>
                    <a:pt x="4334903" y="890625"/>
                  </a:lnTo>
                  <a:lnTo>
                    <a:pt x="0" y="8906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9"/>
            <p:cNvSpPr txBox="1"/>
            <p:nvPr/>
          </p:nvSpPr>
          <p:spPr>
            <a:xfrm>
              <a:off x="819252" y="184119"/>
              <a:ext cx="2696399" cy="484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Secret Sharing</a:t>
              </a:r>
              <a:endParaRPr sz="700"/>
            </a:p>
          </p:txBody>
        </p:sp>
      </p:grpSp>
      <p:sp>
        <p:nvSpPr>
          <p:cNvPr id="269" name="Google Shape;269;p29"/>
          <p:cNvSpPr/>
          <p:nvPr/>
        </p:nvSpPr>
        <p:spPr>
          <a:xfrm>
            <a:off x="3709221" y="3946559"/>
            <a:ext cx="1625589" cy="333985"/>
          </a:xfrm>
          <a:custGeom>
            <a:avLst/>
            <a:gdLst/>
            <a:ahLst/>
            <a:cxnLst/>
            <a:rect l="l" t="t" r="r" b="b"/>
            <a:pathLst>
              <a:path w="3251177" h="667969" extrusionOk="0">
                <a:moveTo>
                  <a:pt x="0" y="0"/>
                </a:moveTo>
                <a:lnTo>
                  <a:pt x="3251177" y="0"/>
                </a:lnTo>
                <a:lnTo>
                  <a:pt x="3251177" y="667969"/>
                </a:lnTo>
                <a:lnTo>
                  <a:pt x="0" y="667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3807326" y="4010841"/>
            <a:ext cx="1429382" cy="18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Signatures</a:t>
            </a:r>
            <a:endParaRPr sz="700"/>
          </a:p>
        </p:txBody>
      </p:sp>
      <p:sp>
        <p:nvSpPr>
          <p:cNvPr id="271" name="Google Shape;271;p29"/>
          <p:cNvSpPr/>
          <p:nvPr/>
        </p:nvSpPr>
        <p:spPr>
          <a:xfrm>
            <a:off x="6296835" y="3946558"/>
            <a:ext cx="2115985" cy="434739"/>
          </a:xfrm>
          <a:custGeom>
            <a:avLst/>
            <a:gdLst/>
            <a:ahLst/>
            <a:cxnLst/>
            <a:rect l="l" t="t" r="r" b="b"/>
            <a:pathLst>
              <a:path w="4231969" h="869477" extrusionOk="0">
                <a:moveTo>
                  <a:pt x="0" y="0"/>
                </a:moveTo>
                <a:lnTo>
                  <a:pt x="4231969" y="0"/>
                </a:lnTo>
                <a:lnTo>
                  <a:pt x="4231969" y="869477"/>
                </a:lnTo>
                <a:lnTo>
                  <a:pt x="0" y="869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640087" y="3981987"/>
            <a:ext cx="14295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Symmetric Encryption</a:t>
            </a:r>
            <a:endParaRPr sz="700"/>
          </a:p>
        </p:txBody>
      </p:sp>
      <p:sp>
        <p:nvSpPr>
          <p:cNvPr id="273" name="Google Shape;273;p29"/>
          <p:cNvSpPr/>
          <p:nvPr/>
        </p:nvSpPr>
        <p:spPr>
          <a:xfrm>
            <a:off x="741915" y="3486061"/>
            <a:ext cx="241949" cy="271950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9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5" name="Google Shape;275;p29"/>
          <p:cNvGrpSpPr/>
          <p:nvPr/>
        </p:nvGrpSpPr>
        <p:grpSpPr>
          <a:xfrm>
            <a:off x="2299141" y="4787937"/>
            <a:ext cx="93878" cy="93878"/>
            <a:chOff x="0" y="0"/>
            <a:chExt cx="812800" cy="812800"/>
          </a:xfrm>
        </p:grpSpPr>
        <p:sp>
          <p:nvSpPr>
            <p:cNvPr id="276" name="Google Shape;276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76200" y="209550"/>
              <a:ext cx="6603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8" name="Google Shape;278;p29"/>
          <p:cNvCxnSpPr/>
          <p:nvPr/>
        </p:nvCxnSpPr>
        <p:spPr>
          <a:xfrm>
            <a:off x="514454" y="4830132"/>
            <a:ext cx="1784700" cy="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514453" y="4905664"/>
            <a:ext cx="8115333" cy="123188"/>
            <a:chOff x="0" y="-38100"/>
            <a:chExt cx="21640888" cy="328500"/>
          </a:xfrm>
        </p:grpSpPr>
        <p:sp>
          <p:nvSpPr>
            <p:cNvPr id="280" name="Google Shape;280;p29"/>
            <p:cNvSpPr txBox="1"/>
            <p:nvPr/>
          </p:nvSpPr>
          <p:spPr>
            <a:xfrm>
              <a:off x="0" y="-38100"/>
              <a:ext cx="35265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17219788" y="-38100"/>
              <a:ext cx="44211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0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30"/>
          <p:cNvGrpSpPr/>
          <p:nvPr/>
        </p:nvGrpSpPr>
        <p:grpSpPr>
          <a:xfrm>
            <a:off x="2909567" y="4787937"/>
            <a:ext cx="93915" cy="93914"/>
            <a:chOff x="0" y="0"/>
            <a:chExt cx="812800" cy="812800"/>
          </a:xfrm>
        </p:grpSpPr>
        <p:sp>
          <p:nvSpPr>
            <p:cNvPr id="289" name="Google Shape;289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0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Google Shape;291;p30"/>
          <p:cNvCxnSpPr/>
          <p:nvPr/>
        </p:nvCxnSpPr>
        <p:spPr>
          <a:xfrm>
            <a:off x="514454" y="4830132"/>
            <a:ext cx="2395114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2" name="Google Shape;292;p30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293" name="Google Shape;293;p30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96;p30"/>
            <p:cNvSpPr txBox="1"/>
            <p:nvPr/>
          </p:nvSpPr>
          <p:spPr>
            <a:xfrm>
              <a:off x="0" y="235123"/>
              <a:ext cx="1067439" cy="62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sz="700"/>
            </a:p>
          </p:txBody>
        </p:sp>
      </p:grpSp>
      <p:sp>
        <p:nvSpPr>
          <p:cNvPr id="297" name="Google Shape;297;p30"/>
          <p:cNvSpPr txBox="1"/>
          <p:nvPr/>
        </p:nvSpPr>
        <p:spPr>
          <a:xfrm>
            <a:off x="514450" y="552450"/>
            <a:ext cx="321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RELATED WORK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299" name="Google Shape;299;p30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301" name="Google Shape;301;p30"/>
          <p:cNvSpPr/>
          <p:nvPr/>
        </p:nvSpPr>
        <p:spPr>
          <a:xfrm>
            <a:off x="6234356" y="1589711"/>
            <a:ext cx="2395217" cy="1964078"/>
          </a:xfrm>
          <a:custGeom>
            <a:avLst/>
            <a:gdLst/>
            <a:ahLst/>
            <a:cxnLst/>
            <a:rect l="l" t="t" r="r" b="b"/>
            <a:pathLst>
              <a:path w="4790433" h="3928155" extrusionOk="0">
                <a:moveTo>
                  <a:pt x="0" y="0"/>
                </a:moveTo>
                <a:lnTo>
                  <a:pt x="4790433" y="0"/>
                </a:lnTo>
                <a:lnTo>
                  <a:pt x="4790433" y="3928156"/>
                </a:lnTo>
                <a:lnTo>
                  <a:pt x="0" y="39281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6585773" y="1618465"/>
            <a:ext cx="1692383" cy="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Virtual HSM Thesis</a:t>
            </a:r>
            <a:endParaRPr sz="700"/>
          </a:p>
        </p:txBody>
      </p:sp>
      <p:sp>
        <p:nvSpPr>
          <p:cNvPr id="303" name="Google Shape;303;p30"/>
          <p:cNvSpPr txBox="1"/>
          <p:nvPr/>
        </p:nvSpPr>
        <p:spPr>
          <a:xfrm>
            <a:off x="6256711" y="2442887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Hardware-backed solution</a:t>
            </a:r>
            <a:endParaRPr sz="700"/>
          </a:p>
        </p:txBody>
      </p:sp>
      <p:sp>
        <p:nvSpPr>
          <p:cNvPr id="304" name="Google Shape;304;p30"/>
          <p:cNvSpPr txBox="1"/>
          <p:nvPr/>
        </p:nvSpPr>
        <p:spPr>
          <a:xfrm>
            <a:off x="6256711" y="2691221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Intel SGX as the TEE</a:t>
            </a:r>
            <a:endParaRPr sz="700"/>
          </a:p>
        </p:txBody>
      </p:sp>
      <p:sp>
        <p:nvSpPr>
          <p:cNvPr id="305" name="Google Shape;305;p30"/>
          <p:cNvSpPr txBox="1"/>
          <p:nvPr/>
        </p:nvSpPr>
        <p:spPr>
          <a:xfrm>
            <a:off x="6256659" y="1946219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00BF63"/>
                </a:solidFill>
                <a:latin typeface="IBM Plex Sans"/>
                <a:ea typeface="IBM Plex Sans"/>
                <a:cs typeface="IBM Plex Sans"/>
                <a:sym typeface="IBM Plex Sans"/>
              </a:rPr>
              <a:t>+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Privacy and high availability</a:t>
            </a:r>
            <a:endParaRPr sz="700"/>
          </a:p>
        </p:txBody>
      </p:sp>
      <p:sp>
        <p:nvSpPr>
          <p:cNvPr id="306" name="Google Shape;306;p30"/>
          <p:cNvSpPr txBox="1"/>
          <p:nvPr/>
        </p:nvSpPr>
        <p:spPr>
          <a:xfrm>
            <a:off x="6256659" y="2194553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00BF63"/>
                </a:solidFill>
                <a:latin typeface="IBM Plex Sans"/>
                <a:ea typeface="IBM Plex Sans"/>
                <a:cs typeface="IBM Plex Sans"/>
                <a:sym typeface="IBM Plex Sans"/>
              </a:rPr>
              <a:t>+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Cloud-of-clouds replication</a:t>
            </a:r>
            <a:endParaRPr sz="700"/>
          </a:p>
        </p:txBody>
      </p:sp>
      <p:sp>
        <p:nvSpPr>
          <p:cNvPr id="307" name="Google Shape;307;p30"/>
          <p:cNvSpPr txBox="1"/>
          <p:nvPr/>
        </p:nvSpPr>
        <p:spPr>
          <a:xfrm>
            <a:off x="6256711" y="2939554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Non fault-tolerant</a:t>
            </a:r>
            <a:endParaRPr sz="700"/>
          </a:p>
        </p:txBody>
      </p:sp>
      <p:sp>
        <p:nvSpPr>
          <p:cNvPr id="308" name="Google Shape;308;p30"/>
          <p:cNvSpPr/>
          <p:nvPr/>
        </p:nvSpPr>
        <p:spPr>
          <a:xfrm>
            <a:off x="512269" y="1589711"/>
            <a:ext cx="2395217" cy="1964078"/>
          </a:xfrm>
          <a:custGeom>
            <a:avLst/>
            <a:gdLst/>
            <a:ahLst/>
            <a:cxnLst/>
            <a:rect l="l" t="t" r="r" b="b"/>
            <a:pathLst>
              <a:path w="4790433" h="3928155" extrusionOk="0">
                <a:moveTo>
                  <a:pt x="0" y="0"/>
                </a:moveTo>
                <a:lnTo>
                  <a:pt x="4790434" y="0"/>
                </a:lnTo>
                <a:lnTo>
                  <a:pt x="4790434" y="3928156"/>
                </a:lnTo>
                <a:lnTo>
                  <a:pt x="0" y="39281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863686" y="1618465"/>
            <a:ext cx="1692383" cy="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SoftHSM</a:t>
            </a:r>
            <a:endParaRPr sz="700"/>
          </a:p>
        </p:txBody>
      </p:sp>
      <p:sp>
        <p:nvSpPr>
          <p:cNvPr id="310" name="Google Shape;310;p30"/>
          <p:cNvSpPr/>
          <p:nvPr/>
        </p:nvSpPr>
        <p:spPr>
          <a:xfrm>
            <a:off x="3374314" y="1589711"/>
            <a:ext cx="2395217" cy="1964078"/>
          </a:xfrm>
          <a:custGeom>
            <a:avLst/>
            <a:gdLst/>
            <a:ahLst/>
            <a:cxnLst/>
            <a:rect l="l" t="t" r="r" b="b"/>
            <a:pathLst>
              <a:path w="4790433" h="3928155" extrusionOk="0">
                <a:moveTo>
                  <a:pt x="0" y="0"/>
                </a:moveTo>
                <a:lnTo>
                  <a:pt x="4790434" y="0"/>
                </a:lnTo>
                <a:lnTo>
                  <a:pt x="4790434" y="3928156"/>
                </a:lnTo>
                <a:lnTo>
                  <a:pt x="0" y="39281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725731" y="1618465"/>
            <a:ext cx="1692383" cy="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Poor Man’s HSM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3394692" y="1946219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00BF63"/>
                </a:solidFill>
                <a:latin typeface="IBM Plex Sans"/>
                <a:ea typeface="IBM Plex Sans"/>
                <a:cs typeface="IBM Plex Sans"/>
                <a:sym typeface="IBM Plex Sans"/>
              </a:rPr>
              <a:t>+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Threshold Cryptography</a:t>
            </a:r>
            <a:endParaRPr sz="700"/>
          </a:p>
        </p:txBody>
      </p:sp>
      <p:sp>
        <p:nvSpPr>
          <p:cNvPr id="313" name="Google Shape;313;p30"/>
          <p:cNvSpPr txBox="1"/>
          <p:nvPr/>
        </p:nvSpPr>
        <p:spPr>
          <a:xfrm>
            <a:off x="3396592" y="2194553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Semi-distributed solution</a:t>
            </a:r>
            <a:endParaRPr sz="700"/>
          </a:p>
        </p:txBody>
      </p:sp>
      <p:sp>
        <p:nvSpPr>
          <p:cNvPr id="314" name="Google Shape;314;p30"/>
          <p:cNvSpPr txBox="1"/>
          <p:nvPr/>
        </p:nvSpPr>
        <p:spPr>
          <a:xfrm>
            <a:off x="3396592" y="2442887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Single point-of-failure</a:t>
            </a:r>
            <a:endParaRPr sz="700"/>
          </a:p>
        </p:txBody>
      </p:sp>
      <p:sp>
        <p:nvSpPr>
          <p:cNvPr id="315" name="Google Shape;315;p30"/>
          <p:cNvSpPr txBox="1"/>
          <p:nvPr/>
        </p:nvSpPr>
        <p:spPr>
          <a:xfrm>
            <a:off x="3396592" y="2691221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Synchronous communication</a:t>
            </a:r>
            <a:endParaRPr sz="700"/>
          </a:p>
        </p:txBody>
      </p:sp>
      <p:sp>
        <p:nvSpPr>
          <p:cNvPr id="316" name="Google Shape;316;p30"/>
          <p:cNvSpPr txBox="1"/>
          <p:nvPr/>
        </p:nvSpPr>
        <p:spPr>
          <a:xfrm>
            <a:off x="3396592" y="2939554"/>
            <a:ext cx="2372939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Non fault-tolerant</a:t>
            </a:r>
            <a:endParaRPr sz="700"/>
          </a:p>
        </p:txBody>
      </p:sp>
      <p:sp>
        <p:nvSpPr>
          <p:cNvPr id="317" name="Google Shape;317;p30"/>
          <p:cNvSpPr txBox="1"/>
          <p:nvPr/>
        </p:nvSpPr>
        <p:spPr>
          <a:xfrm>
            <a:off x="523434" y="2442887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Local implementation</a:t>
            </a:r>
            <a:endParaRPr sz="700"/>
          </a:p>
        </p:txBody>
      </p:sp>
      <p:sp>
        <p:nvSpPr>
          <p:cNvPr id="318" name="Google Shape;318;p30"/>
          <p:cNvSpPr txBox="1"/>
          <p:nvPr/>
        </p:nvSpPr>
        <p:spPr>
          <a:xfrm>
            <a:off x="523434" y="2691221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Non-distributed solution</a:t>
            </a:r>
            <a:endParaRPr sz="700"/>
          </a:p>
        </p:txBody>
      </p:sp>
      <p:sp>
        <p:nvSpPr>
          <p:cNvPr id="319" name="Google Shape;319;p30"/>
          <p:cNvSpPr txBox="1"/>
          <p:nvPr/>
        </p:nvSpPr>
        <p:spPr>
          <a:xfrm>
            <a:off x="523382" y="1946219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00BF63"/>
                </a:solidFill>
                <a:latin typeface="IBM Plex Sans"/>
                <a:ea typeface="IBM Plex Sans"/>
                <a:cs typeface="IBM Plex Sans"/>
                <a:sym typeface="IBM Plex Sans"/>
              </a:rPr>
              <a:t>+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PKCS#11 Specification</a:t>
            </a:r>
            <a:endParaRPr sz="700"/>
          </a:p>
        </p:txBody>
      </p:sp>
      <p:sp>
        <p:nvSpPr>
          <p:cNvPr id="320" name="Google Shape;320;p30"/>
          <p:cNvSpPr txBox="1"/>
          <p:nvPr/>
        </p:nvSpPr>
        <p:spPr>
          <a:xfrm>
            <a:off x="523382" y="2194553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  <a:r>
              <a:rPr lang="pt-PT" sz="1100" b="1">
                <a:solidFill>
                  <a:srgbClr val="00BF63"/>
                </a:solidFill>
                <a:latin typeface="IBM Plex Sans"/>
                <a:ea typeface="IBM Plex Sans"/>
                <a:cs typeface="IBM Plex Sans"/>
                <a:sym typeface="IBM Plex Sans"/>
              </a:rPr>
              <a:t>+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Open-Source solution</a:t>
            </a:r>
            <a:endParaRPr sz="700"/>
          </a:p>
        </p:txBody>
      </p:sp>
      <p:sp>
        <p:nvSpPr>
          <p:cNvPr id="321" name="Google Shape;321;p30"/>
          <p:cNvSpPr txBox="1"/>
          <p:nvPr/>
        </p:nvSpPr>
        <p:spPr>
          <a:xfrm>
            <a:off x="523434" y="2939554"/>
            <a:ext cx="2372940" cy="1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r>
              <a:rPr lang="pt-PT" sz="1100" b="1">
                <a:solidFill>
                  <a:srgbClr val="FF313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lang="pt-PT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No security guarantees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1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8" name="Google Shape;328;p31"/>
          <p:cNvGrpSpPr/>
          <p:nvPr/>
        </p:nvGrpSpPr>
        <p:grpSpPr>
          <a:xfrm>
            <a:off x="2909567" y="4787937"/>
            <a:ext cx="93915" cy="93914"/>
            <a:chOff x="0" y="0"/>
            <a:chExt cx="812800" cy="812800"/>
          </a:xfrm>
        </p:grpSpPr>
        <p:sp>
          <p:nvSpPr>
            <p:cNvPr id="329" name="Google Shape;329;p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1" name="Google Shape;331;p31"/>
          <p:cNvCxnSpPr/>
          <p:nvPr/>
        </p:nvCxnSpPr>
        <p:spPr>
          <a:xfrm>
            <a:off x="514454" y="4830132"/>
            <a:ext cx="2395114" cy="47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2" name="Google Shape;332;p31"/>
          <p:cNvGrpSpPr/>
          <p:nvPr/>
        </p:nvGrpSpPr>
        <p:grpSpPr>
          <a:xfrm>
            <a:off x="8429506" y="-25115"/>
            <a:ext cx="400290" cy="453740"/>
            <a:chOff x="0" y="-66973"/>
            <a:chExt cx="1067439" cy="1209973"/>
          </a:xfrm>
        </p:grpSpPr>
        <p:grpSp>
          <p:nvGrpSpPr>
            <p:cNvPr id="333" name="Google Shape;333;p31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36;p31"/>
            <p:cNvSpPr txBox="1"/>
            <p:nvPr/>
          </p:nvSpPr>
          <p:spPr>
            <a:xfrm>
              <a:off x="0" y="235123"/>
              <a:ext cx="1067439" cy="62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400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 sz="700"/>
            </a:p>
          </p:txBody>
        </p:sp>
      </p:grpSp>
      <p:sp>
        <p:nvSpPr>
          <p:cNvPr id="337" name="Google Shape;337;p31"/>
          <p:cNvSpPr/>
          <p:nvPr/>
        </p:nvSpPr>
        <p:spPr>
          <a:xfrm>
            <a:off x="2411716" y="918076"/>
            <a:ext cx="4545829" cy="1679350"/>
          </a:xfrm>
          <a:custGeom>
            <a:avLst/>
            <a:gdLst/>
            <a:ahLst/>
            <a:cxnLst/>
            <a:rect l="l" t="t" r="r" b="b"/>
            <a:pathLst>
              <a:path w="9091657" h="3358701" extrusionOk="0">
                <a:moveTo>
                  <a:pt x="0" y="0"/>
                </a:moveTo>
                <a:lnTo>
                  <a:pt x="9091657" y="0"/>
                </a:lnTo>
                <a:lnTo>
                  <a:pt x="9091657" y="3358701"/>
                </a:lnTo>
                <a:lnTo>
                  <a:pt x="0" y="3358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631779" y="2873652"/>
            <a:ext cx="170284" cy="254581"/>
          </a:xfrm>
          <a:custGeom>
            <a:avLst/>
            <a:gdLst/>
            <a:ahLst/>
            <a:cxnLst/>
            <a:rect l="l" t="t" r="r" b="b"/>
            <a:pathLst>
              <a:path w="340568" h="509161" extrusionOk="0">
                <a:moveTo>
                  <a:pt x="0" y="0"/>
                </a:moveTo>
                <a:lnTo>
                  <a:pt x="340568" y="0"/>
                </a:lnTo>
                <a:lnTo>
                  <a:pt x="340568" y="509161"/>
                </a:lnTo>
                <a:lnTo>
                  <a:pt x="0" y="509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514450" y="552450"/>
            <a:ext cx="265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RELATED WORK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341" name="Google Shape;341;p31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343" name="Google Shape;343;p31"/>
          <p:cNvSpPr txBox="1"/>
          <p:nvPr/>
        </p:nvSpPr>
        <p:spPr>
          <a:xfrm>
            <a:off x="3121389" y="705602"/>
            <a:ext cx="32601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CRYPTOCURRENCY WALLETS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939754" y="2845077"/>
            <a:ext cx="7489751" cy="43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Just like HSMs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cryptocurrency wallets are primarily responsible for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performing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cryptographic operations, particularly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signatures 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storing and protecting private keys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700"/>
          </a:p>
        </p:txBody>
      </p:sp>
      <p:sp>
        <p:nvSpPr>
          <p:cNvPr id="345" name="Google Shape;345;p31"/>
          <p:cNvSpPr/>
          <p:nvPr/>
        </p:nvSpPr>
        <p:spPr>
          <a:xfrm>
            <a:off x="631779" y="3499124"/>
            <a:ext cx="170284" cy="254581"/>
          </a:xfrm>
          <a:custGeom>
            <a:avLst/>
            <a:gdLst/>
            <a:ahLst/>
            <a:cxnLst/>
            <a:rect l="l" t="t" r="r" b="b"/>
            <a:pathLst>
              <a:path w="340568" h="509161" extrusionOk="0">
                <a:moveTo>
                  <a:pt x="0" y="0"/>
                </a:moveTo>
                <a:lnTo>
                  <a:pt x="340568" y="0"/>
                </a:lnTo>
                <a:lnTo>
                  <a:pt x="340568" y="509161"/>
                </a:lnTo>
                <a:lnTo>
                  <a:pt x="0" y="509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939754" y="3470549"/>
            <a:ext cx="7489751" cy="43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union is mentioned in some papers; however, they use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HSMs to secure private keys and to verify the user’s identity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through a Personal Identification Number (PIN).</a:t>
            </a:r>
            <a:endParaRPr sz="700"/>
          </a:p>
        </p:txBody>
      </p:sp>
      <p:sp>
        <p:nvSpPr>
          <p:cNvPr id="347" name="Google Shape;347;p31"/>
          <p:cNvSpPr/>
          <p:nvPr/>
        </p:nvSpPr>
        <p:spPr>
          <a:xfrm>
            <a:off x="631779" y="4162697"/>
            <a:ext cx="170284" cy="254581"/>
          </a:xfrm>
          <a:custGeom>
            <a:avLst/>
            <a:gdLst/>
            <a:ahLst/>
            <a:cxnLst/>
            <a:rect l="l" t="t" r="r" b="b"/>
            <a:pathLst>
              <a:path w="340568" h="509161" extrusionOk="0">
                <a:moveTo>
                  <a:pt x="0" y="0"/>
                </a:moveTo>
                <a:lnTo>
                  <a:pt x="340568" y="0"/>
                </a:lnTo>
                <a:lnTo>
                  <a:pt x="340568" y="509161"/>
                </a:lnTo>
                <a:lnTo>
                  <a:pt x="0" y="509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939754" y="4134122"/>
            <a:ext cx="7489751" cy="43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synergy between these technologies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can contribute to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improving the security of these wallets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as the theft of these digital assets is always happening.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>
            <a:off x="8159270" y="4507319"/>
            <a:ext cx="1332493" cy="961046"/>
          </a:xfrm>
          <a:custGeom>
            <a:avLst/>
            <a:gdLst/>
            <a:ahLst/>
            <a:cxnLst/>
            <a:rect l="l" t="t" r="r" b="b"/>
            <a:pathLst>
              <a:path w="2664986" h="1922092" extrusionOk="0">
                <a:moveTo>
                  <a:pt x="0" y="0"/>
                </a:moveTo>
                <a:lnTo>
                  <a:pt x="2664987" y="0"/>
                </a:lnTo>
                <a:lnTo>
                  <a:pt x="2664987" y="1922092"/>
                </a:lnTo>
                <a:lnTo>
                  <a:pt x="0" y="1922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34727" y="428625"/>
            <a:ext cx="810054" cy="54142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32"/>
          <p:cNvGrpSpPr/>
          <p:nvPr/>
        </p:nvGrpSpPr>
        <p:grpSpPr>
          <a:xfrm>
            <a:off x="8429506" y="-25115"/>
            <a:ext cx="400275" cy="453740"/>
            <a:chOff x="0" y="-66973"/>
            <a:chExt cx="1067400" cy="1209973"/>
          </a:xfrm>
        </p:grpSpPr>
        <p:grpSp>
          <p:nvGrpSpPr>
            <p:cNvPr id="356" name="Google Shape;356;p32"/>
            <p:cNvGrpSpPr/>
            <p:nvPr/>
          </p:nvGrpSpPr>
          <p:grpSpPr>
            <a:xfrm>
              <a:off x="38732" y="-66973"/>
              <a:ext cx="989974" cy="1209973"/>
              <a:chOff x="0" y="-47625"/>
              <a:chExt cx="703982" cy="860425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32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 sz="700"/>
            </a:p>
          </p:txBody>
        </p:sp>
      </p:grpSp>
      <p:sp>
        <p:nvSpPr>
          <p:cNvPr id="360" name="Google Shape;360;p32"/>
          <p:cNvSpPr/>
          <p:nvPr/>
        </p:nvSpPr>
        <p:spPr>
          <a:xfrm>
            <a:off x="-3335707" y="4232288"/>
            <a:ext cx="4934438" cy="4757991"/>
          </a:xfrm>
          <a:custGeom>
            <a:avLst/>
            <a:gdLst/>
            <a:ahLst/>
            <a:cxnLst/>
            <a:rect l="l" t="t" r="r" b="b"/>
            <a:pathLst>
              <a:path w="9868876" h="9515981" extrusionOk="0">
                <a:moveTo>
                  <a:pt x="0" y="0"/>
                </a:moveTo>
                <a:lnTo>
                  <a:pt x="9868875" y="0"/>
                </a:lnTo>
                <a:lnTo>
                  <a:pt x="9868875" y="9515981"/>
                </a:lnTo>
                <a:lnTo>
                  <a:pt x="0" y="9515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2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2"/>
          <p:cNvSpPr/>
          <p:nvPr/>
        </p:nvSpPr>
        <p:spPr>
          <a:xfrm>
            <a:off x="1356539" y="1097479"/>
            <a:ext cx="6431129" cy="3531671"/>
          </a:xfrm>
          <a:custGeom>
            <a:avLst/>
            <a:gdLst/>
            <a:ahLst/>
            <a:cxnLst/>
            <a:rect l="l" t="t" r="r" b="b"/>
            <a:pathLst>
              <a:path w="12862259" h="7063342" extrusionOk="0">
                <a:moveTo>
                  <a:pt x="0" y="0"/>
                </a:moveTo>
                <a:lnTo>
                  <a:pt x="12862259" y="0"/>
                </a:lnTo>
                <a:lnTo>
                  <a:pt x="12862259" y="7063342"/>
                </a:lnTo>
                <a:lnTo>
                  <a:pt x="0" y="706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514453" y="552450"/>
            <a:ext cx="284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ARCHITECTURE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514454" y="4905664"/>
            <a:ext cx="8115300" cy="132079"/>
            <a:chOff x="0" y="-38100"/>
            <a:chExt cx="21640800" cy="352212"/>
          </a:xfrm>
        </p:grpSpPr>
        <p:sp>
          <p:nvSpPr>
            <p:cNvPr id="365" name="Google Shape;365;p32"/>
            <p:cNvSpPr txBox="1"/>
            <p:nvPr/>
          </p:nvSpPr>
          <p:spPr>
            <a:xfrm>
              <a:off x="0" y="-38100"/>
              <a:ext cx="3526470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366" name="Google Shape;366;p32"/>
            <p:cNvSpPr txBox="1"/>
            <p:nvPr/>
          </p:nvSpPr>
          <p:spPr>
            <a:xfrm>
              <a:off x="17219788" y="-38100"/>
              <a:ext cx="4421012" cy="352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grpSp>
        <p:nvGrpSpPr>
          <p:cNvPr id="367" name="Google Shape;367;p32"/>
          <p:cNvGrpSpPr/>
          <p:nvPr/>
        </p:nvGrpSpPr>
        <p:grpSpPr>
          <a:xfrm>
            <a:off x="3157113" y="4787937"/>
            <a:ext cx="93915" cy="93914"/>
            <a:chOff x="0" y="0"/>
            <a:chExt cx="812800" cy="812800"/>
          </a:xfrm>
        </p:grpSpPr>
        <p:sp>
          <p:nvSpPr>
            <p:cNvPr id="368" name="Google Shape;368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2"/>
            <p:cNvSpPr txBox="1"/>
            <p:nvPr/>
          </p:nvSpPr>
          <p:spPr>
            <a:xfrm>
              <a:off x="76200" y="209550"/>
              <a:ext cx="660400" cy="52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0" name="Google Shape;370;p32"/>
          <p:cNvCxnSpPr/>
          <p:nvPr/>
        </p:nvCxnSpPr>
        <p:spPr>
          <a:xfrm>
            <a:off x="514350" y="4834894"/>
            <a:ext cx="2642764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/>
          <p:nvPr/>
        </p:nvSpPr>
        <p:spPr>
          <a:xfrm>
            <a:off x="5196058" y="-372227"/>
            <a:ext cx="4467644" cy="4087924"/>
          </a:xfrm>
          <a:custGeom>
            <a:avLst/>
            <a:gdLst/>
            <a:ahLst/>
            <a:cxnLst/>
            <a:rect l="l" t="t" r="r" b="b"/>
            <a:pathLst>
              <a:path w="8935288" h="8175847" extrusionOk="0">
                <a:moveTo>
                  <a:pt x="0" y="0"/>
                </a:moveTo>
                <a:lnTo>
                  <a:pt x="8935287" y="0"/>
                </a:lnTo>
                <a:lnTo>
                  <a:pt x="8935287" y="8175848"/>
                </a:lnTo>
                <a:lnTo>
                  <a:pt x="0" y="8175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3"/>
          <p:cNvSpPr/>
          <p:nvPr/>
        </p:nvSpPr>
        <p:spPr>
          <a:xfrm rot="-8453534">
            <a:off x="-737442" y="4214920"/>
            <a:ext cx="2141471" cy="1779367"/>
          </a:xfrm>
          <a:custGeom>
            <a:avLst/>
            <a:gdLst/>
            <a:ahLst/>
            <a:cxnLst/>
            <a:rect l="l" t="t" r="r" b="b"/>
            <a:pathLst>
              <a:path w="4288251" h="3563147" extrusionOk="0">
                <a:moveTo>
                  <a:pt x="0" y="0"/>
                </a:moveTo>
                <a:lnTo>
                  <a:pt x="4288252" y="0"/>
                </a:lnTo>
                <a:lnTo>
                  <a:pt x="4288252" y="3563147"/>
                </a:lnTo>
                <a:lnTo>
                  <a:pt x="0" y="3563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534728" y="428625"/>
            <a:ext cx="812756" cy="54323"/>
          </a:xfrm>
          <a:custGeom>
            <a:avLst/>
            <a:gdLst/>
            <a:ahLst/>
            <a:cxnLst/>
            <a:rect l="l" t="t" r="r" b="b"/>
            <a:pathLst>
              <a:path w="2709185" h="181075" extrusionOk="0">
                <a:moveTo>
                  <a:pt x="0" y="0"/>
                </a:moveTo>
                <a:lnTo>
                  <a:pt x="2709185" y="0"/>
                </a:lnTo>
                <a:lnTo>
                  <a:pt x="2709185" y="181075"/>
                </a:lnTo>
                <a:lnTo>
                  <a:pt x="0" y="181075"/>
                </a:lnTo>
                <a:close/>
              </a:path>
            </a:pathLst>
          </a:custGeom>
          <a:solidFill>
            <a:srgbClr val="72BBCE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33"/>
          <p:cNvCxnSpPr/>
          <p:nvPr/>
        </p:nvCxnSpPr>
        <p:spPr>
          <a:xfrm>
            <a:off x="514350" y="4834894"/>
            <a:ext cx="81153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9" name="Google Shape;379;p33"/>
          <p:cNvGrpSpPr/>
          <p:nvPr/>
        </p:nvGrpSpPr>
        <p:grpSpPr>
          <a:xfrm>
            <a:off x="3554952" y="4787937"/>
            <a:ext cx="93878" cy="93878"/>
            <a:chOff x="0" y="0"/>
            <a:chExt cx="812800" cy="812800"/>
          </a:xfrm>
        </p:grpSpPr>
        <p:sp>
          <p:nvSpPr>
            <p:cNvPr id="380" name="Google Shape;38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BBCE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3"/>
            <p:cNvSpPr txBox="1"/>
            <p:nvPr/>
          </p:nvSpPr>
          <p:spPr>
            <a:xfrm>
              <a:off x="76200" y="209550"/>
              <a:ext cx="6603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2" name="Google Shape;382;p33"/>
          <p:cNvCxnSpPr/>
          <p:nvPr/>
        </p:nvCxnSpPr>
        <p:spPr>
          <a:xfrm>
            <a:off x="514454" y="4830132"/>
            <a:ext cx="3040500" cy="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3" name="Google Shape;383;p33"/>
          <p:cNvGrpSpPr/>
          <p:nvPr/>
        </p:nvGrpSpPr>
        <p:grpSpPr>
          <a:xfrm>
            <a:off x="8429506" y="-25116"/>
            <a:ext cx="400275" cy="453756"/>
            <a:chOff x="0" y="-66975"/>
            <a:chExt cx="1067400" cy="1210016"/>
          </a:xfrm>
        </p:grpSpPr>
        <p:grpSp>
          <p:nvGrpSpPr>
            <p:cNvPr id="384" name="Google Shape;384;p33"/>
            <p:cNvGrpSpPr/>
            <p:nvPr/>
          </p:nvGrpSpPr>
          <p:grpSpPr>
            <a:xfrm>
              <a:off x="38732" y="-66975"/>
              <a:ext cx="990105" cy="1210016"/>
              <a:chOff x="0" y="-47625"/>
              <a:chExt cx="704100" cy="860425"/>
            </a:xfrm>
          </p:grpSpPr>
          <p:sp>
            <p:nvSpPr>
              <p:cNvPr id="385" name="Google Shape;385;p3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45725" tIns="22850" rIns="45725" bIns="22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3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87;p33"/>
            <p:cNvSpPr txBox="1"/>
            <p:nvPr/>
          </p:nvSpPr>
          <p:spPr>
            <a:xfrm>
              <a:off x="0" y="235123"/>
              <a:ext cx="1067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 sz="700"/>
            </a:p>
          </p:txBody>
        </p:sp>
      </p:grpSp>
      <p:sp>
        <p:nvSpPr>
          <p:cNvPr id="388" name="Google Shape;388;p33"/>
          <p:cNvSpPr/>
          <p:nvPr/>
        </p:nvSpPr>
        <p:spPr>
          <a:xfrm>
            <a:off x="741915" y="1253396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1"/>
                </a:lnTo>
                <a:lnTo>
                  <a:pt x="0" y="5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741915" y="2390121"/>
            <a:ext cx="241949" cy="271951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514450" y="552450"/>
            <a:ext cx="241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BACKGROUND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945400" y="735125"/>
            <a:ext cx="22350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2BBCE"/>
                </a:solidFill>
                <a:latin typeface="Lilita One"/>
                <a:ea typeface="Lilita One"/>
                <a:cs typeface="Lilita One"/>
                <a:sym typeface="Lilita One"/>
              </a:rPr>
              <a:t>THRESHOLD CRYPTOGRAPHY</a:t>
            </a:r>
            <a:endParaRPr sz="7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1124905" y="1224821"/>
            <a:ext cx="75048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cryptography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corresponds to cryptographic algorithms where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multiple parties are needed to perform an encryption or signature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employing a secure protocol that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allows the required secrets to be used collectively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revealing only the output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 cryptographic operation.</a:t>
            </a:r>
            <a:endParaRPr sz="700"/>
          </a:p>
        </p:txBody>
      </p:sp>
      <p:sp>
        <p:nvSpPr>
          <p:cNvPr id="393" name="Google Shape;393;p33"/>
          <p:cNvSpPr txBox="1"/>
          <p:nvPr/>
        </p:nvSpPr>
        <p:spPr>
          <a:xfrm>
            <a:off x="1123761" y="2361547"/>
            <a:ext cx="7578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contrast with physical HSMs, this alternative 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requires that a certain </a:t>
            </a:r>
            <a:r>
              <a:rPr lang="pt-PT" sz="1300" b="1" i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</a:t>
            </a:r>
            <a:r>
              <a:rPr lang="pt-PT" sz="13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devices be compromised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PT" sz="1300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an attacker to recover the secrets or violate the protocol's security</a:t>
            </a: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which makes the attacks more difficult to succeed.</a:t>
            </a:r>
            <a:endParaRPr sz="700"/>
          </a:p>
        </p:txBody>
      </p:sp>
      <p:grpSp>
        <p:nvGrpSpPr>
          <p:cNvPr id="394" name="Google Shape;394;p33"/>
          <p:cNvGrpSpPr/>
          <p:nvPr/>
        </p:nvGrpSpPr>
        <p:grpSpPr>
          <a:xfrm>
            <a:off x="514453" y="4905664"/>
            <a:ext cx="8115333" cy="123188"/>
            <a:chOff x="0" y="-38100"/>
            <a:chExt cx="21640888" cy="328500"/>
          </a:xfrm>
        </p:grpSpPr>
        <p:sp>
          <p:nvSpPr>
            <p:cNvPr id="395" name="Google Shape;395;p33"/>
            <p:cNvSpPr txBox="1"/>
            <p:nvPr/>
          </p:nvSpPr>
          <p:spPr>
            <a:xfrm>
              <a:off x="0" y="-38100"/>
              <a:ext cx="35265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DIOGO NOVO - LASIGE</a:t>
              </a:r>
              <a:endParaRPr sz="700"/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17219788" y="-38100"/>
              <a:ext cx="44211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800" b="1">
                  <a:solidFill>
                    <a:srgbClr val="A4D9F8"/>
                  </a:solidFill>
                  <a:latin typeface="DM Sans"/>
                  <a:ea typeface="DM Sans"/>
                  <a:cs typeface="DM Sans"/>
                  <a:sym typeface="DM Sans"/>
                </a:rPr>
                <a:t>   VIRTUAL &amp; DISTRIBUTED HSM</a:t>
              </a:r>
              <a:endParaRPr sz="700"/>
            </a:p>
          </p:txBody>
        </p:sp>
      </p:grpSp>
      <p:sp>
        <p:nvSpPr>
          <p:cNvPr id="397" name="Google Shape;397;p33"/>
          <p:cNvSpPr txBox="1"/>
          <p:nvPr/>
        </p:nvSpPr>
        <p:spPr>
          <a:xfrm>
            <a:off x="1124905" y="3499799"/>
            <a:ext cx="7578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can be divided into three main branches:</a:t>
            </a:r>
            <a:endParaRPr sz="700"/>
          </a:p>
        </p:txBody>
      </p:sp>
      <p:grpSp>
        <p:nvGrpSpPr>
          <p:cNvPr id="398" name="Google Shape;398;p33"/>
          <p:cNvGrpSpPr/>
          <p:nvPr/>
        </p:nvGrpSpPr>
        <p:grpSpPr>
          <a:xfrm>
            <a:off x="1123761" y="3946559"/>
            <a:ext cx="1625589" cy="333984"/>
            <a:chOff x="0" y="0"/>
            <a:chExt cx="4334903" cy="890625"/>
          </a:xfrm>
        </p:grpSpPr>
        <p:sp>
          <p:nvSpPr>
            <p:cNvPr id="399" name="Google Shape;399;p33"/>
            <p:cNvSpPr/>
            <p:nvPr/>
          </p:nvSpPr>
          <p:spPr>
            <a:xfrm>
              <a:off x="0" y="0"/>
              <a:ext cx="4334903" cy="890625"/>
            </a:xfrm>
            <a:custGeom>
              <a:avLst/>
              <a:gdLst/>
              <a:ahLst/>
              <a:cxnLst/>
              <a:rect l="l" t="t" r="r" b="b"/>
              <a:pathLst>
                <a:path w="4334903" h="890625" extrusionOk="0">
                  <a:moveTo>
                    <a:pt x="0" y="0"/>
                  </a:moveTo>
                  <a:lnTo>
                    <a:pt x="4334903" y="0"/>
                  </a:lnTo>
                  <a:lnTo>
                    <a:pt x="4334903" y="890625"/>
                  </a:lnTo>
                  <a:lnTo>
                    <a:pt x="0" y="8906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3"/>
            <p:cNvSpPr txBox="1"/>
            <p:nvPr/>
          </p:nvSpPr>
          <p:spPr>
            <a:xfrm>
              <a:off x="819252" y="184119"/>
              <a:ext cx="26964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 b="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Secret Sharing</a:t>
              </a:r>
              <a:endParaRPr sz="700"/>
            </a:p>
          </p:txBody>
        </p:sp>
      </p:grpSp>
      <p:sp>
        <p:nvSpPr>
          <p:cNvPr id="401" name="Google Shape;401;p33"/>
          <p:cNvSpPr/>
          <p:nvPr/>
        </p:nvSpPr>
        <p:spPr>
          <a:xfrm>
            <a:off x="3709221" y="3946559"/>
            <a:ext cx="1625589" cy="333985"/>
          </a:xfrm>
          <a:custGeom>
            <a:avLst/>
            <a:gdLst/>
            <a:ahLst/>
            <a:cxnLst/>
            <a:rect l="l" t="t" r="r" b="b"/>
            <a:pathLst>
              <a:path w="3251177" h="667969" extrusionOk="0">
                <a:moveTo>
                  <a:pt x="0" y="0"/>
                </a:moveTo>
                <a:lnTo>
                  <a:pt x="3251177" y="0"/>
                </a:lnTo>
                <a:lnTo>
                  <a:pt x="3251177" y="667969"/>
                </a:lnTo>
                <a:lnTo>
                  <a:pt x="0" y="667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3807326" y="4010841"/>
            <a:ext cx="1429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Signatures</a:t>
            </a:r>
            <a:endParaRPr sz="700"/>
          </a:p>
        </p:txBody>
      </p:sp>
      <p:sp>
        <p:nvSpPr>
          <p:cNvPr id="403" name="Google Shape;403;p33"/>
          <p:cNvSpPr/>
          <p:nvPr/>
        </p:nvSpPr>
        <p:spPr>
          <a:xfrm>
            <a:off x="6296835" y="3946558"/>
            <a:ext cx="2115985" cy="434739"/>
          </a:xfrm>
          <a:custGeom>
            <a:avLst/>
            <a:gdLst/>
            <a:ahLst/>
            <a:cxnLst/>
            <a:rect l="l" t="t" r="r" b="b"/>
            <a:pathLst>
              <a:path w="4231969" h="869477" extrusionOk="0">
                <a:moveTo>
                  <a:pt x="0" y="0"/>
                </a:moveTo>
                <a:lnTo>
                  <a:pt x="4231969" y="0"/>
                </a:lnTo>
                <a:lnTo>
                  <a:pt x="4231969" y="869477"/>
                </a:lnTo>
                <a:lnTo>
                  <a:pt x="0" y="869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3"/>
          <p:cNvSpPr txBox="1"/>
          <p:nvPr/>
        </p:nvSpPr>
        <p:spPr>
          <a:xfrm>
            <a:off x="6640087" y="3981987"/>
            <a:ext cx="14295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Threshold Symmetric Encryption</a:t>
            </a:r>
            <a:endParaRPr sz="700"/>
          </a:p>
        </p:txBody>
      </p:sp>
      <p:sp>
        <p:nvSpPr>
          <p:cNvPr id="405" name="Google Shape;405;p33"/>
          <p:cNvSpPr/>
          <p:nvPr/>
        </p:nvSpPr>
        <p:spPr>
          <a:xfrm>
            <a:off x="741915" y="3486061"/>
            <a:ext cx="241949" cy="271950"/>
          </a:xfrm>
          <a:custGeom>
            <a:avLst/>
            <a:gdLst/>
            <a:ahLst/>
            <a:cxnLst/>
            <a:rect l="l" t="t" r="r" b="b"/>
            <a:pathLst>
              <a:path w="483897" h="543901" extrusionOk="0">
                <a:moveTo>
                  <a:pt x="0" y="0"/>
                </a:moveTo>
                <a:lnTo>
                  <a:pt x="483898" y="0"/>
                </a:lnTo>
                <a:lnTo>
                  <a:pt x="483898" y="543900"/>
                </a:lnTo>
                <a:lnTo>
                  <a:pt x="0" y="5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Microsoft Office PowerPoint</Application>
  <PresentationFormat>On-screen Show (16:9)</PresentationFormat>
  <Paragraphs>164</Paragraphs>
  <Slides>20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Arial</vt:lpstr>
      <vt:lpstr>Lilita One</vt:lpstr>
      <vt:lpstr>IBM Plex Sans</vt:lpstr>
      <vt:lpstr>PT Sans</vt:lpstr>
      <vt:lpstr>Open Sans</vt:lpstr>
      <vt:lpstr>DM Sans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Diogo Novo</cp:lastModifiedBy>
  <cp:revision>1</cp:revision>
  <dcterms:modified xsi:type="dcterms:W3CDTF">2024-12-08T21:47:01Z</dcterms:modified>
</cp:coreProperties>
</file>