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handoutMasterIdLst>
    <p:handoutMasterId r:id="rId18"/>
  </p:handoutMasterIdLst>
  <p:sldIdLst>
    <p:sldId id="256" r:id="rId2"/>
    <p:sldId id="257" r:id="rId3"/>
    <p:sldId id="262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42" y="-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71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5821B-4CB8-4841-A52D-7C9B652709B0}" type="datetimeFigureOut">
              <a:rPr lang="bg-BG" smtClean="0"/>
              <a:t>09.11.2013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7C962-12F8-4E18-ABD7-FEDB6FE50B45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06DCE75-4D77-4C46-8954-5AF2DC0B98D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06DCE75-4D77-4C46-8954-5AF2DC0B98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=""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</a:t>
            </a:r>
            <a:r>
              <a:rPr lang="bg-BG" dirty="0" smtClean="0"/>
              <a:t>ест по информационни технологии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Подготовка за ИТ олимпиадата</a:t>
            </a:r>
            <a:endParaRPr lang="en-US" dirty="0" smtClean="0"/>
          </a:p>
          <a:p>
            <a:endParaRPr lang="bg-B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NTFS Quick Format</a:t>
            </a:r>
          </a:p>
          <a:p>
            <a:pPr lvl="1"/>
            <a:r>
              <a:rPr lang="bg-BG" dirty="0" smtClean="0"/>
              <a:t>Форматира към </a:t>
            </a:r>
            <a:r>
              <a:rPr lang="en-US" dirty="0" smtClean="0"/>
              <a:t>NTFS</a:t>
            </a:r>
            <a:endParaRPr lang="bg-BG" dirty="0" smtClean="0"/>
          </a:p>
          <a:p>
            <a:pPr lvl="1"/>
            <a:r>
              <a:rPr lang="bg-BG" dirty="0" smtClean="0"/>
              <a:t>Изтрива файловете</a:t>
            </a:r>
            <a:endParaRPr lang="en-US" dirty="0" smtClean="0"/>
          </a:p>
          <a:p>
            <a:pPr lvl="2"/>
            <a:r>
              <a:rPr lang="bg-BG" dirty="0" smtClean="0"/>
              <a:t>Не напълно – не е подходящо ако има поверителна информация за изтриване</a:t>
            </a:r>
          </a:p>
          <a:p>
            <a:pPr lvl="1"/>
            <a:r>
              <a:rPr lang="bg-BG" dirty="0" smtClean="0"/>
              <a:t>Не проверява за лоши сектори</a:t>
            </a:r>
          </a:p>
          <a:p>
            <a:pPr lvl="1"/>
            <a:r>
              <a:rPr lang="bg-BG" dirty="0" smtClean="0"/>
              <a:t>Изключително бързо</a:t>
            </a:r>
            <a:endParaRPr lang="bg-B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Пренос на данни и бройни системи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4348" y="4643446"/>
            <a:ext cx="7924800" cy="569120"/>
          </a:xfrm>
        </p:spPr>
        <p:txBody>
          <a:bodyPr/>
          <a:lstStyle/>
          <a:p>
            <a:r>
              <a:rPr lang="bg-BG" dirty="0" smtClean="0"/>
              <a:t>Канали за пренос на данни, единици за измерване, работа с бройни системи</a:t>
            </a:r>
            <a:endParaRPr lang="en-US" dirty="0" smtClean="0"/>
          </a:p>
          <a:p>
            <a:endParaRPr lang="bg-BG" dirty="0"/>
          </a:p>
        </p:txBody>
      </p:sp>
      <p:pic>
        <p:nvPicPr>
          <p:cNvPr id="6" name="Picture 2" descr="http://www.expressasp.com/Portals/2/dreamstimeweb_361614%20world%20data%20transf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000364" y="0"/>
            <a:ext cx="3002237" cy="2000240"/>
          </a:xfrm>
          <a:prstGeom prst="roundRect">
            <a:avLst>
              <a:gd name="adj" fmla="val 4844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1101 1010 е число в двоична бройна система. Пресмятаме стойността му в десетична бройна система и го умножаваме по 16. Как изглежда записът му в 16-тична бройна система</a:t>
            </a:r>
            <a:r>
              <a:rPr lang="en-US" dirty="0" smtClean="0"/>
              <a:t>?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DA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AF2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D9E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1B3C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 </a:t>
            </a:r>
            <a:r>
              <a:rPr lang="en-US" dirty="0" smtClean="0"/>
              <a:t>D</a:t>
            </a:r>
            <a:r>
              <a:rPr lang="bg-BG" dirty="0" smtClean="0"/>
              <a:t>А0</a:t>
            </a:r>
          </a:p>
          <a:p>
            <a:endParaRPr lang="bg-BG" dirty="0"/>
          </a:p>
        </p:txBody>
      </p:sp>
      <p:sp>
        <p:nvSpPr>
          <p:cNvPr id="4" name="Oval 3"/>
          <p:cNvSpPr/>
          <p:nvPr/>
        </p:nvSpPr>
        <p:spPr>
          <a:xfrm>
            <a:off x="428596" y="6143620"/>
            <a:ext cx="714380" cy="714380"/>
          </a:xfrm>
          <a:prstGeom prst="ellipse">
            <a:avLst/>
          </a:prstGeom>
          <a:noFill/>
          <a:ln cap="rnd" cmpd="sng">
            <a:solidFill>
              <a:schemeClr val="accent6">
                <a:lumMod val="50000"/>
              </a:schemeClr>
            </a:solidFill>
          </a:ln>
          <a:effectLst>
            <a:outerShdw blurRad="50800" dist="50800" dir="5400000" algn="ctr" rotWithShape="0">
              <a:schemeClr val="accent6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DA0</a:t>
            </a:r>
          </a:p>
          <a:p>
            <a:pPr lvl="1"/>
            <a:r>
              <a:rPr lang="bg-BG" dirty="0" smtClean="0"/>
              <a:t>1101 1010 умножено по 16 означава отместено наляво с 4 позиции</a:t>
            </a:r>
          </a:p>
          <a:p>
            <a:pPr lvl="1"/>
            <a:r>
              <a:rPr lang="bg-BG" dirty="0" smtClean="0"/>
              <a:t>Всяка четворка цифри в двоичен запис съответства на 1 в 16-тичен</a:t>
            </a:r>
          </a:p>
          <a:p>
            <a:pPr lvl="1"/>
            <a:r>
              <a:rPr lang="bg-BG" dirty="0" smtClean="0"/>
              <a:t>В десетична: 218 * 16 = 3488</a:t>
            </a:r>
            <a:endParaRPr lang="bg-B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Операционни системи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42910" y="3786190"/>
            <a:ext cx="7924800" cy="569120"/>
          </a:xfrm>
        </p:spPr>
        <p:txBody>
          <a:bodyPr/>
          <a:lstStyle/>
          <a:p>
            <a:r>
              <a:rPr lang="bg-BG" dirty="0" smtClean="0"/>
              <a:t>Архитектура, процеси, потребители, потребителски интерфейс, файлови системи</a:t>
            </a:r>
            <a:endParaRPr lang="en-US" dirty="0" smtClean="0"/>
          </a:p>
          <a:p>
            <a:endParaRPr lang="bg-BG" dirty="0"/>
          </a:p>
        </p:txBody>
      </p:sp>
      <p:pic>
        <p:nvPicPr>
          <p:cNvPr id="6" name="Picture 2" descr="http://www.frontrange.com/common/Images/Products_Solutions/Centennial/Information/Discovery_Info/cross_platfor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8794" y="0"/>
            <a:ext cx="6553200" cy="2408300"/>
          </a:xfrm>
          <a:prstGeom prst="roundRect">
            <a:avLst>
              <a:gd name="adj" fmla="val 5956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://t0.gstatic.com/images?q=tbn:724gHwvxFDnRuM:http://www.techgadgets.in/images/google-android-logo.jpg&amp;t=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0" y="1000108"/>
            <a:ext cx="1589609" cy="772568"/>
          </a:xfrm>
          <a:prstGeom prst="roundRect">
            <a:avLst>
              <a:gd name="adj" fmla="val 4983"/>
            </a:avLst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 коя от изброените ОС най-рано се появяват </a:t>
            </a:r>
            <a:r>
              <a:rPr lang="en-US" dirty="0" smtClean="0"/>
              <a:t>Access Control Lists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Windows 3.11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Windows 95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Windows 98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Windows 2000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Windows XP</a:t>
            </a:r>
          </a:p>
          <a:p>
            <a:endParaRPr lang="bg-BG" dirty="0"/>
          </a:p>
        </p:txBody>
      </p:sp>
      <p:sp>
        <p:nvSpPr>
          <p:cNvPr id="5" name="Oval 4"/>
          <p:cNvSpPr/>
          <p:nvPr/>
        </p:nvSpPr>
        <p:spPr>
          <a:xfrm>
            <a:off x="428596" y="3929066"/>
            <a:ext cx="714380" cy="714380"/>
          </a:xfrm>
          <a:prstGeom prst="ellipse">
            <a:avLst/>
          </a:prstGeom>
          <a:noFill/>
          <a:ln cap="rnd" cmpd="sng">
            <a:solidFill>
              <a:schemeClr val="accent6">
                <a:lumMod val="50000"/>
              </a:schemeClr>
            </a:solidFill>
          </a:ln>
          <a:effectLst>
            <a:outerShdw blurRad="50800" dist="50800" dir="5400000" algn="ctr" rotWithShape="0">
              <a:schemeClr val="accent6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2000</a:t>
            </a:r>
          </a:p>
          <a:p>
            <a:pPr lvl="1"/>
            <a:r>
              <a:rPr lang="bg-BG" dirty="0" smtClean="0"/>
              <a:t>Поддържа </a:t>
            </a:r>
            <a:r>
              <a:rPr lang="en-US" dirty="0" smtClean="0"/>
              <a:t>ACL</a:t>
            </a:r>
          </a:p>
          <a:p>
            <a:pPr lvl="2"/>
            <a:r>
              <a:rPr lang="bg-BG" dirty="0" smtClean="0"/>
              <a:t>Списък с процеси и потребители, които могат да достъпват определени файлове</a:t>
            </a:r>
          </a:p>
          <a:p>
            <a:pPr lvl="2"/>
            <a:r>
              <a:rPr lang="bg-BG" dirty="0" smtClean="0"/>
              <a:t>Показва възможните операции с определен файл</a:t>
            </a:r>
          </a:p>
          <a:p>
            <a:pPr lvl="1"/>
            <a:r>
              <a:rPr lang="bg-BG" dirty="0" smtClean="0"/>
              <a:t>Ползва </a:t>
            </a:r>
            <a:r>
              <a:rPr lang="en-US" dirty="0" smtClean="0"/>
              <a:t>NTFS </a:t>
            </a:r>
            <a:r>
              <a:rPr lang="bg-BG" smtClean="0"/>
              <a:t>файлова система</a:t>
            </a:r>
            <a:endParaRPr lang="bg-B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71472" y="1500174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r>
              <a:rPr lang="bg-BG" dirty="0" smtClean="0"/>
              <a:t>Компютърни </a:t>
            </a:r>
            <a:r>
              <a:rPr lang="bg-BG" dirty="0" smtClean="0"/>
              <a:t>системи</a:t>
            </a:r>
            <a:r>
              <a:rPr lang="en-US" dirty="0" smtClean="0"/>
              <a:t/>
            </a:r>
            <a:br>
              <a:rPr lang="en-US" dirty="0" smtClean="0"/>
            </a:b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42910" y="2071678"/>
            <a:ext cx="7924800" cy="569120"/>
          </a:xfrm>
        </p:spPr>
        <p:txBody>
          <a:bodyPr/>
          <a:lstStyle/>
          <a:p>
            <a:r>
              <a:rPr lang="bg-BG" dirty="0" smtClean="0"/>
              <a:t>Хардуерни въпроси</a:t>
            </a:r>
          </a:p>
          <a:p>
            <a:endParaRPr lang="bg-BG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643182"/>
            <a:ext cx="3806017" cy="3612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Кое от следните е периферно устройство?</a:t>
            </a:r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Процесор</a:t>
            </a:r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Северен мост</a:t>
            </a:r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Южен мост</a:t>
            </a:r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Дънна платка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CD-ROM drive</a:t>
            </a:r>
          </a:p>
          <a:p>
            <a:pPr marL="514350" lvl="1" indent="-51435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lphaLcParenR"/>
              <a:tabLst>
                <a:tab pos="282575" algn="l"/>
              </a:tabLst>
            </a:pPr>
            <a:endParaRPr lang="bg-BG" dirty="0" smtClean="0"/>
          </a:p>
          <a:p>
            <a:pPr marL="514350" lvl="1" indent="-51435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lphaLcParenR"/>
              <a:tabLst>
                <a:tab pos="282575" algn="l"/>
              </a:tabLst>
            </a:pPr>
            <a:endParaRPr lang="bg-BG" dirty="0" smtClean="0"/>
          </a:p>
          <a:p>
            <a:pPr marL="514350" lvl="1" indent="-51435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lphaLcParenR"/>
              <a:tabLst>
                <a:tab pos="282575" algn="l"/>
              </a:tabLst>
            </a:pPr>
            <a:endParaRPr lang="bg-BG" dirty="0" smtClean="0"/>
          </a:p>
        </p:txBody>
      </p:sp>
      <p:sp>
        <p:nvSpPr>
          <p:cNvPr id="6" name="Oval 5"/>
          <p:cNvSpPr/>
          <p:nvPr/>
        </p:nvSpPr>
        <p:spPr>
          <a:xfrm>
            <a:off x="428596" y="4071942"/>
            <a:ext cx="714380" cy="714380"/>
          </a:xfrm>
          <a:prstGeom prst="ellipse">
            <a:avLst/>
          </a:prstGeom>
          <a:noFill/>
          <a:ln cap="rnd" cmpd="sng">
            <a:solidFill>
              <a:schemeClr val="accent6">
                <a:lumMod val="50000"/>
              </a:schemeClr>
            </a:solidFill>
          </a:ln>
          <a:effectLst>
            <a:outerShdw blurRad="50800" dist="50800" dir="5400000" algn="ctr" rotWithShape="0">
              <a:schemeClr val="accent6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Дисков четец (</a:t>
            </a:r>
            <a:r>
              <a:rPr lang="en-US" dirty="0" smtClean="0"/>
              <a:t>CD-ROM </a:t>
            </a:r>
            <a:r>
              <a:rPr lang="bg-BG" dirty="0" smtClean="0"/>
              <a:t>драйв)</a:t>
            </a:r>
            <a:endParaRPr lang="en-US" dirty="0" smtClean="0"/>
          </a:p>
          <a:p>
            <a:pPr lvl="1"/>
            <a:r>
              <a:rPr lang="bg-BG" dirty="0" smtClean="0"/>
              <a:t>Не</a:t>
            </a:r>
            <a:r>
              <a:rPr lang="en-US" dirty="0" smtClean="0"/>
              <a:t> e </a:t>
            </a:r>
            <a:r>
              <a:rPr lang="bg-BG" dirty="0" smtClean="0"/>
              <a:t>част от самият компютър</a:t>
            </a:r>
          </a:p>
          <a:p>
            <a:pPr lvl="1"/>
            <a:r>
              <a:rPr lang="bg-BG" dirty="0" smtClean="0"/>
              <a:t>Може да чете информация</a:t>
            </a:r>
            <a:r>
              <a:rPr lang="en-US" dirty="0" smtClean="0"/>
              <a:t>,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без да записва</a:t>
            </a:r>
          </a:p>
          <a:p>
            <a:r>
              <a:rPr lang="bg-BG" dirty="0" smtClean="0"/>
              <a:t>Периферни у-ва – всичко, което не е пряко свързано с функционалността на компютъра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Софтуерни системи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Компютърен софтуер</a:t>
            </a:r>
            <a:endParaRPr lang="en-US" dirty="0" smtClean="0"/>
          </a:p>
          <a:p>
            <a:endParaRPr lang="bg-BG" dirty="0"/>
          </a:p>
        </p:txBody>
      </p:sp>
      <p:pic>
        <p:nvPicPr>
          <p:cNvPr id="12" name="Picture 2" descr="http://cache.boston.com/bonzai-fba/Third_Party_Photo/2008/02/20/1204132999_09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548946"/>
            <a:ext cx="4734984" cy="3309054"/>
          </a:xfrm>
          <a:prstGeom prst="roundRect">
            <a:avLst>
              <a:gd name="adj" fmla="val 279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Коя от следните програми може автоматично да тегли субтитри?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err="1" smtClean="0"/>
              <a:t>Winamp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Windows Media Player 8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BS Player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MV2 Player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Никоя от изброените</a:t>
            </a:r>
            <a:endParaRPr lang="en-US" dirty="0" smtClean="0"/>
          </a:p>
          <a:p>
            <a:endParaRPr lang="bg-BG" dirty="0"/>
          </a:p>
        </p:txBody>
      </p:sp>
      <p:sp>
        <p:nvSpPr>
          <p:cNvPr id="4" name="Oval 3"/>
          <p:cNvSpPr/>
          <p:nvPr/>
        </p:nvSpPr>
        <p:spPr>
          <a:xfrm>
            <a:off x="357158" y="3286124"/>
            <a:ext cx="714380" cy="714380"/>
          </a:xfrm>
          <a:prstGeom prst="ellipse">
            <a:avLst/>
          </a:prstGeom>
          <a:noFill/>
          <a:ln cap="rnd" cmpd="sng">
            <a:solidFill>
              <a:schemeClr val="accent6">
                <a:lumMod val="50000"/>
              </a:schemeClr>
            </a:solidFill>
          </a:ln>
          <a:effectLst>
            <a:outerShdw blurRad="50800" dist="50800" dir="5400000" algn="ctr" rotWithShape="0">
              <a:schemeClr val="accent6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BS Player</a:t>
            </a:r>
            <a:endParaRPr lang="bg-BG" dirty="0" smtClean="0"/>
          </a:p>
          <a:p>
            <a:pPr lvl="1"/>
            <a:r>
              <a:rPr lang="bg-BG" dirty="0" smtClean="0"/>
              <a:t>Има версия за “некомерсиална употреба”</a:t>
            </a:r>
          </a:p>
          <a:p>
            <a:pPr lvl="1"/>
            <a:r>
              <a:rPr lang="bg-BG" dirty="0" smtClean="0"/>
              <a:t>Автоматично търсене и теглене на субтитри</a:t>
            </a:r>
            <a:endParaRPr lang="en-US" dirty="0" smtClean="0"/>
          </a:p>
          <a:p>
            <a:pPr lvl="1"/>
            <a:r>
              <a:rPr lang="bg-BG" dirty="0" smtClean="0"/>
              <a:t>Поддържа всички известни формати</a:t>
            </a:r>
          </a:p>
          <a:p>
            <a:pPr lvl="1"/>
            <a:r>
              <a:rPr lang="bg-BG" dirty="0" smtClean="0"/>
              <a:t>Поддържа стриймване от </a:t>
            </a:r>
            <a:r>
              <a:rPr lang="en-US" dirty="0" smtClean="0"/>
              <a:t>YouTube</a:t>
            </a:r>
            <a:endParaRPr lang="bg-BG" dirty="0" smtClean="0"/>
          </a:p>
          <a:p>
            <a:endParaRPr lang="bg-B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428736"/>
            <a:ext cx="7924800" cy="685800"/>
          </a:xfrm>
        </p:spPr>
        <p:txBody>
          <a:bodyPr/>
          <a:lstStyle/>
          <a:p>
            <a:r>
              <a:rPr lang="bg-BG" dirty="0" smtClean="0"/>
              <a:t>Работа с компютърни системи и програми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1472" y="3000372"/>
            <a:ext cx="7924800" cy="569120"/>
          </a:xfrm>
        </p:spPr>
        <p:txBody>
          <a:bodyPr/>
          <a:lstStyle/>
          <a:p>
            <a:r>
              <a:rPr lang="bg-BG" dirty="0" smtClean="0"/>
              <a:t>Инсталиране, използване, поддръжка, …</a:t>
            </a:r>
            <a:endParaRPr lang="en-US" dirty="0" smtClean="0"/>
          </a:p>
          <a:p>
            <a:endParaRPr lang="bg-BG" dirty="0"/>
          </a:p>
        </p:txBody>
      </p:sp>
      <p:pic>
        <p:nvPicPr>
          <p:cNvPr id="5" name="Picture 4" descr="http://www.majhacomputer.com/images/web-based-softwa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74961">
            <a:off x="5215711" y="3741512"/>
            <a:ext cx="3077944" cy="2308456"/>
          </a:xfrm>
          <a:prstGeom prst="roundRect">
            <a:avLst>
              <a:gd name="adj" fmla="val 3358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sharewarebay.com/images/screenshot/nimble_software/Neat_Insta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1413">
            <a:off x="338643" y="3853879"/>
            <a:ext cx="2938872" cy="2324100"/>
          </a:xfrm>
          <a:prstGeom prst="roundRect">
            <a:avLst>
              <a:gd name="adj" fmla="val 4815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800" dirty="0" smtClean="0"/>
              <a:t>Кое е най-подходящият избор при преинсталация на </a:t>
            </a:r>
            <a:r>
              <a:rPr lang="en-US" sz="2800" dirty="0" smtClean="0"/>
              <a:t>Windows</a:t>
            </a:r>
            <a:r>
              <a:rPr lang="bg-BG" sz="2800" dirty="0" smtClean="0"/>
              <a:t>, ако искаме да изтрием информацията на диска и сме сигурни, че дискът не е повреден</a:t>
            </a:r>
            <a:r>
              <a:rPr lang="en-US" sz="2800" dirty="0" smtClean="0"/>
              <a:t>?</a:t>
            </a:r>
            <a:endParaRPr lang="bg-BG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Format the partition using the NTFS file system (Quick)</a:t>
            </a:r>
            <a:endParaRPr lang="bg-BG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Format the partition using the FAT file system (Quick)</a:t>
            </a:r>
            <a:endParaRPr lang="bg-BG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Format the partition using the NTFS file system</a:t>
            </a:r>
            <a:endParaRPr lang="bg-BG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Format the partition using the FAT file system</a:t>
            </a:r>
            <a:endParaRPr lang="bg-BG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Leave the current file system intact (no changes)</a:t>
            </a:r>
          </a:p>
          <a:p>
            <a:endParaRPr lang="bg-BG" dirty="0"/>
          </a:p>
        </p:txBody>
      </p:sp>
      <p:sp>
        <p:nvSpPr>
          <p:cNvPr id="4" name="Oval 3"/>
          <p:cNvSpPr/>
          <p:nvPr/>
        </p:nvSpPr>
        <p:spPr>
          <a:xfrm>
            <a:off x="428596" y="2357430"/>
            <a:ext cx="714380" cy="714380"/>
          </a:xfrm>
          <a:prstGeom prst="ellipse">
            <a:avLst/>
          </a:prstGeom>
          <a:noFill/>
          <a:ln cap="rnd" cmpd="sng">
            <a:solidFill>
              <a:schemeClr val="accent6">
                <a:lumMod val="50000"/>
              </a:schemeClr>
            </a:solidFill>
          </a:ln>
          <a:effectLst>
            <a:outerShdw blurRad="50800" dist="50800" dir="5400000" algn="ctr" rotWithShape="0">
              <a:schemeClr val="accent6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Theme1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39</TotalTime>
  <Words>365</Words>
  <Application>Microsoft Office PowerPoint</Application>
  <PresentationFormat>On-screen Show (4:3)</PresentationFormat>
  <Paragraphs>77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Theme1</vt:lpstr>
      <vt:lpstr>Тест по информационни технологии</vt:lpstr>
      <vt:lpstr> Компютърни системи </vt:lpstr>
      <vt:lpstr>Въпрос</vt:lpstr>
      <vt:lpstr>Отговор</vt:lpstr>
      <vt:lpstr>Софтуерни системи</vt:lpstr>
      <vt:lpstr>Въпрос</vt:lpstr>
      <vt:lpstr>Отговор</vt:lpstr>
      <vt:lpstr>Работа с компютърни системи и програми</vt:lpstr>
      <vt:lpstr>Въпрос</vt:lpstr>
      <vt:lpstr>Отговор</vt:lpstr>
      <vt:lpstr>Пренос на данни и бройни системи</vt:lpstr>
      <vt:lpstr>Въпрос</vt:lpstr>
      <vt:lpstr>Отговор</vt:lpstr>
      <vt:lpstr>Операционни системи</vt:lpstr>
      <vt:lpstr>Въпрос</vt:lpstr>
      <vt:lpstr>Отговор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 по информационни технологии</dc:title>
  <dc:creator>CHANGE_ME</dc:creator>
  <cp:lastModifiedBy>CHANGE_ME</cp:lastModifiedBy>
  <cp:revision>4</cp:revision>
  <dcterms:created xsi:type="dcterms:W3CDTF">2013-11-09T10:21:53Z</dcterms:created>
  <dcterms:modified xsi:type="dcterms:W3CDTF">2013-11-09T11:01:11Z</dcterms:modified>
</cp:coreProperties>
</file>