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84" y="-13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90C0D-DB90-493A-8FA7-FE65EFBA0307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1AF4-B4B8-4760-9FCB-03D102BF9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0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EBFF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38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z="250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500" dirty="0">
              <a:solidFill>
                <a:srgbClr val="EBFFC2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201808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8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600" b="1" dirty="0">
                <a:solidFill>
                  <a:srgbClr val="CCFF66">
                    <a:lumMod val="7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46A6BD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800" b="1" dirty="0">
                <a:ln w="11430"/>
                <a:gradFill>
                  <a:gsLst>
                    <a:gs pos="0">
                      <a:srgbClr val="5488BC">
                        <a:tint val="90000"/>
                        <a:satMod val="120000"/>
                      </a:srgbClr>
                    </a:gs>
                    <a:gs pos="25000">
                      <a:srgbClr val="5488BC">
                        <a:tint val="93000"/>
                        <a:satMod val="120000"/>
                      </a:srgbClr>
                    </a:gs>
                    <a:gs pos="50000">
                      <a:srgbClr val="5488BC">
                        <a:shade val="89000"/>
                        <a:satMod val="110000"/>
                      </a:srgbClr>
                    </a:gs>
                    <a:gs pos="75000">
                      <a:srgbClr val="5488BC">
                        <a:tint val="93000"/>
                        <a:satMod val="120000"/>
                      </a:srgbClr>
                    </a:gs>
                    <a:gs pos="100000">
                      <a:srgbClr val="5488BC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600" dirty="0">
                <a:solidFill>
                  <a:srgbClr val="CCFF33">
                    <a:lumMod val="7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CCFF33">
                    <a:lumMod val="40000"/>
                    <a:lumOff val="6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CCFF33">
                    <a:lumMod val="40000"/>
                    <a:lumOff val="6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ln w="1905"/>
                <a:gradFill>
                  <a:gsLst>
                    <a:gs pos="0">
                      <a:srgbClr val="5488BC">
                        <a:shade val="20000"/>
                        <a:satMod val="200000"/>
                      </a:srgbClr>
                    </a:gs>
                    <a:gs pos="78000">
                      <a:srgbClr val="5488BC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5488BC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spc="150" dirty="0">
                <a:ln w="11430"/>
                <a:solidFill>
                  <a:srgbClr val="F8BD52">
                    <a:lumMod val="60000"/>
                    <a:lumOff val="4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n w="19050">
                  <a:solidFill>
                    <a:srgbClr val="F8BD52">
                      <a:lumMod val="75000"/>
                      <a:alpha val="50000"/>
                    </a:srgbClr>
                  </a:solidFill>
                  <a:prstDash val="solid"/>
                  <a:miter lim="800000"/>
                </a:ln>
                <a:solidFill>
                  <a:srgbClr val="F8BD52">
                    <a:lumMod val="20000"/>
                    <a:lumOff val="80000"/>
                    <a:alpha val="25000"/>
                  </a:srgb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rgbClr val="F8BD52">
                    <a:lumMod val="75000"/>
                    <a:alpha val="50000"/>
                  </a:srgbClr>
                </a:solidFill>
                <a:prstDash val="solid"/>
                <a:miter lim="800000"/>
              </a:ln>
              <a:solidFill>
                <a:srgbClr val="F8BD52">
                  <a:lumMod val="20000"/>
                  <a:lumOff val="80000"/>
                  <a:alpha val="25000"/>
                </a:srgb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n>
                  <a:solidFill>
                    <a:srgbClr val="FF6F61">
                      <a:lumMod val="40000"/>
                      <a:lumOff val="60000"/>
                    </a:srgbClr>
                  </a:solidFill>
                </a:ln>
                <a:solidFill>
                  <a:srgbClr val="5488BC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rgbClr val="CCFF66">
                      <a:lumMod val="75000"/>
                    </a:srgbClr>
                  </a:solidFill>
                </a:ln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31550" cmpd="sng">
                  <a:solidFill>
                    <a:srgbClr val="CCFF33">
                      <a:lumMod val="20000"/>
                      <a:lumOff val="80000"/>
                    </a:srgbClr>
                  </a:solidFill>
                  <a:prstDash val="solid"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rgbClr val="CCFF33">
                    <a:lumMod val="20000"/>
                    <a:lumOff val="80000"/>
                  </a:srgbClr>
                </a:solidFill>
                <a:prstDash val="solid"/>
              </a:ln>
              <a:solidFill>
                <a:srgbClr val="CCFF66">
                  <a:lumMod val="20000"/>
                  <a:lumOff val="8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n>
                  <a:solidFill>
                    <a:srgbClr val="CC4757">
                      <a:lumMod val="40000"/>
                      <a:lumOff val="60000"/>
                    </a:srgbClr>
                  </a:solidFill>
                </a:ln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fontAlgn="base" hangingPunct="0"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7600" b="1" spc="150" dirty="0">
                <a:ln w="11430"/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Questions?</a:t>
            </a: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0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533400" y="2274787"/>
            <a:ext cx="8153400" cy="2297213"/>
            <a:chOff x="533400" y="1524000"/>
            <a:chExt cx="8153400" cy="2297213"/>
          </a:xfrm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4255103" y="1733049"/>
              <a:ext cx="24449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1000" noProof="1" smtClean="0">
                  <a:ln w="0">
                    <a:noFill/>
                  </a:ln>
                  <a:noFill/>
                </a:rPr>
                <a:t>форум програмиране, форум уеб дизайн</a:t>
              </a:r>
              <a:endParaRPr lang="bg-BG" sz="1000" noProof="1">
                <a:ln w="0">
                  <a:noFill/>
                </a:ln>
                <a:noFill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772392" y="1528536"/>
              <a:ext cx="3448380" cy="218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bg-BG" sz="1000" noProof="1">
                  <a:ln w="0">
                    <a:noFill/>
                  </a:ln>
                  <a:noFill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148953" y="2175138"/>
              <a:ext cx="30524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1000" noProof="1">
                  <a:ln w="0">
                    <a:noFill/>
                  </a:ln>
                  <a:noFill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381992" y="2421359"/>
              <a:ext cx="27959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1000" noProof="1" smtClean="0">
                  <a:ln w="0">
                    <a:noFill/>
                  </a:ln>
                  <a:noFill/>
                </a:rPr>
                <a:t>безплатен SEO курс - оптимизация за търсачки</a:t>
              </a:r>
              <a:endParaRPr lang="bg-BG" sz="1000" noProof="1">
                <a:ln w="0">
                  <a:noFill/>
                </a:ln>
                <a:noFill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958196" y="2878559"/>
              <a:ext cx="32431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1000" noProof="1" smtClean="0">
                  <a:ln w="0">
                    <a:noFill/>
                  </a:ln>
                  <a:noFill/>
                </a:rPr>
                <a:t>уроци по уеб дизайн, HTML, CSS, JavaScript, Photoshop</a:t>
              </a:r>
              <a:endParaRPr lang="bg-BG" sz="1000" noProof="1">
                <a:ln w="0">
                  <a:noFill/>
                </a:ln>
                <a:noFill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304445" y="1946538"/>
              <a:ext cx="28969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1000" noProof="1">
                  <a:ln w="0">
                    <a:noFill/>
                  </a:ln>
                  <a:noFill/>
                </a:rPr>
                <a:t>уроци по програмиране и уеб дизайн за ученици</a:t>
              </a: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4250970" y="2230072"/>
              <a:ext cx="3342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1000" noProof="1" smtClean="0">
                  <a:ln w="0">
                    <a:noFill/>
                  </a:ln>
                  <a:noFill/>
                </a:rPr>
                <a:t>ASP.NET MVC курс – HTML, SQL, C#, .NET, ASP.NET MVC</a:t>
              </a:r>
              <a:endParaRPr lang="bg-BG" sz="1000" noProof="1">
                <a:ln w="0">
                  <a:noFill/>
                </a:ln>
                <a:noFill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022317" y="3574992"/>
              <a:ext cx="3179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1000" noProof="1">
                  <a:ln w="0">
                    <a:noFill/>
                  </a:ln>
                  <a:noFill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4254068" y="1524000"/>
              <a:ext cx="31742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1000" noProof="1" smtClean="0">
                  <a:ln w="0">
                    <a:noFill/>
                  </a:ln>
                  <a:noFill/>
                </a:rPr>
                <a:t>BG Coder - онлайн състезателна система - online judge</a:t>
              </a:r>
              <a:endParaRPr lang="bg-BG" sz="1000" noProof="1">
                <a:ln w="0">
                  <a:noFill/>
                </a:ln>
                <a:noFill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533400" y="2649959"/>
              <a:ext cx="3667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1000" noProof="1" smtClean="0">
                  <a:ln w="0">
                    <a:noFill/>
                  </a:ln>
                  <a:noFill/>
                </a:rPr>
                <a:t>курсове и уроци по програмиране, книги – безплатно от Наков</a:t>
              </a:r>
              <a:endParaRPr lang="bg-BG" sz="1000" noProof="1">
                <a:ln w="0">
                  <a:noFill/>
                </a:ln>
                <a:noFill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623442" y="3335759"/>
              <a:ext cx="25779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1000" noProof="1">
                  <a:ln w="0">
                    <a:noFill/>
                  </a:ln>
                  <a:noFill/>
                </a:rPr>
                <a:t>безплатен курс "Качествен програмен код"</a:t>
              </a: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4259323" y="2461281"/>
              <a:ext cx="33698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1000" noProof="1" smtClean="0">
                  <a:ln w="0">
                    <a:noFill/>
                  </a:ln>
                  <a:noFill/>
                </a:rPr>
                <a:t>алго академия – състезателно програмиране, състезания</a:t>
              </a:r>
              <a:endParaRPr lang="bg-BG" sz="1000" noProof="1">
                <a:ln w="0">
                  <a:noFill/>
                </a:ln>
                <a:noFill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4250970" y="1985425"/>
              <a:ext cx="44358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1000" noProof="1" smtClean="0">
                  <a:ln w="0">
                    <a:noFill/>
                  </a:ln>
                  <a:noFill/>
                </a:rPr>
                <a:t>безплатен ASP.NET курс - уеб програмиране, бази данни, C#, .NET, ASP.NET</a:t>
              </a:r>
              <a:endParaRPr lang="bg-BG" sz="1000" noProof="1">
                <a:ln w="0">
                  <a:noFill/>
                </a:ln>
                <a:noFill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977433" y="1717938"/>
              <a:ext cx="32239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1000" noProof="1" smtClean="0">
                  <a:ln w="0">
                    <a:noFill/>
                  </a:ln>
                  <a:noFill/>
                </a:rPr>
                <a:t>курсове и уроци по програмиране – Телерик академия</a:t>
              </a:r>
              <a:endParaRPr lang="bg-BG" sz="1000" noProof="1">
                <a:ln w="0">
                  <a:noFill/>
                </a:ln>
                <a:noFill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4257281" y="2718403"/>
              <a:ext cx="3560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1000" noProof="1" smtClean="0">
                  <a:ln w="0">
                    <a:noFill/>
                  </a:ln>
                  <a:noFill/>
                </a:rPr>
                <a:t>курс мобилни приложения с iPhone, Android, WP7, PhoneGap</a:t>
              </a:r>
              <a:endParaRPr lang="bg-BG" sz="1000" noProof="1">
                <a:ln w="0">
                  <a:noFill/>
                </a:ln>
                <a:noFill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956691" y="3117792"/>
              <a:ext cx="32239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1000" noProof="1">
                  <a:ln w="0">
                    <a:noFill/>
                  </a:ln>
                  <a:noFill/>
                </a:rPr>
                <a:t>free C# book, безплатна книга C#, книга Java, книга C#</a:t>
              </a: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4253020" y="2963520"/>
              <a:ext cx="23214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1000" noProof="1" smtClean="0">
                  <a:ln w="0">
                    <a:noFill/>
                  </a:ln>
                  <a:noFill/>
                </a:rPr>
                <a:t>Дончо Минков - сайт за програмиране</a:t>
              </a:r>
              <a:endParaRPr lang="bg-BG" sz="1000" noProof="1">
                <a:ln w="0">
                  <a:noFill/>
                </a:ln>
                <a:noFill/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4253073" y="3217864"/>
              <a:ext cx="24064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1000" noProof="1">
                  <a:ln w="0">
                    <a:noFill/>
                  </a:ln>
                  <a:noFill/>
                </a:rPr>
                <a:t>Николай Костов - блог за програмиране</a:t>
              </a: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4249729" y="3548410"/>
              <a:ext cx="21114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1000" noProof="1" smtClean="0">
                  <a:ln w="0">
                    <a:noFill/>
                  </a:ln>
                  <a:noFill/>
                </a:rPr>
                <a:t>C# курс, програмиране, безплатно</a:t>
              </a:r>
              <a:endParaRPr lang="bg-BG" sz="1000" noProof="1">
                <a:ln w="0">
                  <a:noFill/>
                </a:ln>
                <a:noFill/>
              </a:endParaRPr>
            </a:p>
          </p:txBody>
        </p:sp>
      </p:grpSp>
      <p:pic>
        <p:nvPicPr>
          <p:cNvPr id="6146" name="Picture 2" descr="Академия за софтуерни инженери на Телерик - http://academy.telerik.com&#10;&#10;Безплатни курсове по програмиране, разработка на уеб, десктоп и мобилни приложения, уеб дизайн и SEO&#10;&#10;Академията организира серия от безплатни курсове по програмиране, уроци, семинари и състезания, предназначени за ученици, младежи, студенти и хора, завършили своето образование - с малко или никакъв опит в разработката на софтуер. Курсистите имат възможност да избират между присъствени и онлайн курсове по програмиране.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CC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CC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6834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057400" y="4648200"/>
            <a:ext cx="4793846" cy="1707152"/>
            <a:chOff x="3778654" y="4648200"/>
            <a:chExt cx="4793846" cy="1707152"/>
          </a:xfrm>
        </p:grpSpPr>
        <p:pic>
          <p:nvPicPr>
            <p:cNvPr id="19" name="Picture 2" descr="http://www.nextgenpe.com/media/focus-area-images/NGPE/issue-6/Technology_solutions_SM_FOC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4648200"/>
              <a:ext cx="4686300" cy="1707152"/>
            </a:xfrm>
            <a:prstGeom prst="roundRect">
              <a:avLst>
                <a:gd name="adj" fmla="val 5456"/>
              </a:avLst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 rot="20081561">
              <a:off x="3778654" y="504573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400" b="1" spc="50" dirty="0">
                  <a:ln w="12700" cmpd="sng">
                    <a:solidFill>
                      <a:srgbClr val="5488BC">
                        <a:satMod val="120000"/>
                        <a:shade val="80000"/>
                      </a:srgbClr>
                    </a:solidFill>
                    <a:prstDash val="solid"/>
                  </a:ln>
                  <a:solidFill>
                    <a:srgbClr val="5488BC">
                      <a:tint val="1000"/>
                    </a:srgbClr>
                  </a:solidFill>
                  <a:effectLst>
                    <a:glow rad="317500">
                      <a:srgbClr val="8BD3FF">
                        <a:alpha val="20000"/>
                      </a:srgbClr>
                    </a:glow>
                  </a:effectLst>
                </a:rPr>
                <a:t>НОИТ – ИТ тест</a:t>
              </a:r>
              <a:endParaRPr lang="en-US" sz="2400" b="1" spc="50" dirty="0">
                <a:ln w="12700" cmpd="sng">
                  <a:solidFill>
                    <a:srgbClr val="5488BC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5488BC">
                    <a:tint val="1000"/>
                  </a:srgbClr>
                </a:solidFill>
                <a:effectLst>
                  <a:glow rad="317500">
                    <a:srgbClr val="8BD3FF">
                      <a:alpha val="20000"/>
                    </a:srgbClr>
                  </a:glow>
                </a:effectLst>
              </a:endParaRPr>
            </a:p>
          </p:txBody>
        </p:sp>
      </p:grp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47700" y="2057400"/>
            <a:ext cx="7924800" cy="685800"/>
          </a:xfrm>
        </p:spPr>
        <p:txBody>
          <a:bodyPr/>
          <a:lstStyle/>
          <a:p>
            <a:r>
              <a:rPr lang="bg-BG" sz="4800" dirty="0" smtClean="0"/>
              <a:t>Тренировъчен тест по информационни технологии</a:t>
            </a:r>
            <a:endParaRPr lang="en-US" sz="48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3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Всички </a:t>
            </a:r>
            <a:r>
              <a:rPr lang="bg-BG" dirty="0" err="1"/>
              <a:t>избоени</a:t>
            </a:r>
            <a:r>
              <a:rPr lang="bg-BG" dirty="0"/>
              <a:t> са с отворена спецификация</a:t>
            </a:r>
            <a:endParaRPr lang="en-US" dirty="0"/>
          </a:p>
          <a:p>
            <a:pPr lvl="1"/>
            <a:r>
              <a:rPr lang="en-US" dirty="0"/>
              <a:t>TXT, DOCX </a:t>
            </a:r>
            <a:r>
              <a:rPr lang="bg-BG" dirty="0"/>
              <a:t>и </a:t>
            </a:r>
            <a:r>
              <a:rPr lang="en-US" dirty="0"/>
              <a:t>ODT </a:t>
            </a:r>
            <a:r>
              <a:rPr lang="bg-BG" dirty="0"/>
              <a:t>са по начало отворени</a:t>
            </a:r>
          </a:p>
          <a:p>
            <a:pPr lvl="1"/>
            <a:r>
              <a:rPr lang="en-US" dirty="0"/>
              <a:t>DOC </a:t>
            </a:r>
            <a:r>
              <a:rPr lang="bg-BG" dirty="0"/>
              <a:t>беше отворен скоро, поради натиск от ЕС</a:t>
            </a:r>
          </a:p>
          <a:p>
            <a:pPr lvl="2"/>
            <a:r>
              <a:rPr lang="bg-BG" dirty="0"/>
              <a:t>Документацията му е огромна</a:t>
            </a:r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dirty="0">
              <a:solidFill>
                <a:srgbClr val="EBFF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Компютърна графика</a:t>
            </a:r>
            <a:endParaRPr lang="en-US" dirty="0"/>
          </a:p>
        </p:txBody>
      </p:sp>
      <p:sp>
        <p:nvSpPr>
          <p:cNvPr id="6" name="Подзаглавие 5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924800" cy="569120"/>
          </a:xfrm>
        </p:spPr>
        <p:txBody>
          <a:bodyPr/>
          <a:lstStyle/>
          <a:p>
            <a:r>
              <a:rPr lang="bg-BG" dirty="0" err="1"/>
              <a:t>Растерна</a:t>
            </a:r>
            <a:r>
              <a:rPr lang="bg-BG" dirty="0"/>
              <a:t> и векторна графика, графични файлови формати, графични редактори, цветови гами</a:t>
            </a:r>
            <a:endParaRPr lang="en-US" dirty="0"/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dirty="0">
              <a:solidFill>
                <a:srgbClr val="EBFF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Кой от изброените формати е векторен?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GIF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PNG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BMP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JPEG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bg-BG" dirty="0"/>
              <a:t>Никой от изброените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dirty="0">
              <a:solidFill>
                <a:srgbClr val="EBFFC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83704" y="4191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1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Отговор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Всички изброени са </a:t>
            </a:r>
            <a:r>
              <a:rPr lang="bg-BG" dirty="0" err="1"/>
              <a:t>растерни</a:t>
            </a:r>
            <a:endParaRPr lang="en-US" dirty="0"/>
          </a:p>
          <a:p>
            <a:pPr lvl="1"/>
            <a:r>
              <a:rPr lang="en-US" dirty="0"/>
              <a:t>BMP – </a:t>
            </a:r>
            <a:r>
              <a:rPr lang="bg-BG" dirty="0"/>
              <a:t>некомпресиран</a:t>
            </a:r>
          </a:p>
          <a:p>
            <a:pPr lvl="1"/>
            <a:r>
              <a:rPr lang="en-US" dirty="0"/>
              <a:t>JPEG – </a:t>
            </a:r>
            <a:r>
              <a:rPr lang="bg-BG" dirty="0"/>
              <a:t>компресиран, със загуба, без прозрачност</a:t>
            </a:r>
          </a:p>
          <a:p>
            <a:pPr lvl="1"/>
            <a:r>
              <a:rPr lang="en-US" dirty="0"/>
              <a:t>GIF, PNG – </a:t>
            </a:r>
            <a:r>
              <a:rPr lang="bg-BG" dirty="0"/>
              <a:t>компресирани, без загуба, с прозрачност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dirty="0">
              <a:solidFill>
                <a:srgbClr val="EBFF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4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Бази от данни</a:t>
            </a:r>
            <a:endParaRPr lang="en-US" dirty="0"/>
          </a:p>
        </p:txBody>
      </p:sp>
      <p:sp>
        <p:nvSpPr>
          <p:cNvPr id="6" name="Подзаглавие 5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924800" cy="569120"/>
          </a:xfrm>
        </p:spPr>
        <p:txBody>
          <a:bodyPr/>
          <a:lstStyle/>
          <a:p>
            <a:r>
              <a:rPr lang="bg-BG" dirty="0"/>
              <a:t>Модели на данните, таблици, релации, </a:t>
            </a:r>
            <a:r>
              <a:rPr lang="en-US" dirty="0"/>
              <a:t>SQL</a:t>
            </a:r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dirty="0">
              <a:solidFill>
                <a:srgbClr val="EBFF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02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кой ред командите са само от </a:t>
            </a:r>
            <a:r>
              <a:rPr lang="en-US" dirty="0"/>
              <a:t>DML </a:t>
            </a:r>
            <a:r>
              <a:rPr lang="bg-BG" dirty="0"/>
              <a:t>на </a:t>
            </a:r>
            <a:r>
              <a:rPr lang="en-US" dirty="0"/>
              <a:t>SQL?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SELECT, ALTER, INSERT, DELETE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CREATE, ALTER, DELETE, DROP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SELECT, INSERT, CREATE, DELETE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CREATE, ALTER, DROP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SELECT, INSERT, UPDATE, DELETE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dirty="0">
              <a:solidFill>
                <a:srgbClr val="EBFFC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63826" y="4191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1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Отговор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SELECT, INSERT, UPDATE, DELETE</a:t>
            </a:r>
          </a:p>
          <a:p>
            <a:pPr lvl="1"/>
            <a:r>
              <a:rPr lang="en-US" dirty="0"/>
              <a:t>SQL </a:t>
            </a:r>
            <a:r>
              <a:rPr lang="bg-BG" dirty="0"/>
              <a:t>заявки за манипулация на данни</a:t>
            </a:r>
          </a:p>
          <a:p>
            <a:pPr lvl="2"/>
            <a:r>
              <a:rPr lang="bg-BG" dirty="0"/>
              <a:t>Част от </a:t>
            </a:r>
            <a:r>
              <a:rPr lang="en-US" dirty="0"/>
              <a:t>DML</a:t>
            </a:r>
            <a:endParaRPr lang="bg-BG" dirty="0"/>
          </a:p>
          <a:p>
            <a:pPr lvl="1"/>
            <a:r>
              <a:rPr lang="bg-BG" dirty="0"/>
              <a:t>Дефиниция на данни (</a:t>
            </a:r>
            <a:r>
              <a:rPr lang="en-US" dirty="0"/>
              <a:t>DDL</a:t>
            </a:r>
            <a:r>
              <a:rPr lang="bg-BG" dirty="0"/>
              <a:t>)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CREATE, ALTER, DROP</a:t>
            </a:r>
            <a:endParaRPr lang="bg-BG" dirty="0"/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dirty="0">
              <a:solidFill>
                <a:srgbClr val="EBFF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Софтуерно инженерство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09600" y="4114800"/>
            <a:ext cx="7924800" cy="569120"/>
          </a:xfrm>
        </p:spPr>
        <p:txBody>
          <a:bodyPr/>
          <a:lstStyle/>
          <a:p>
            <a:r>
              <a:rPr lang="bg-BG" dirty="0"/>
              <a:t>Анализ, спецификация, проектиране, прототип, имплементация, тестване, </a:t>
            </a:r>
            <a:r>
              <a:rPr lang="bg-BG" dirty="0" smtClean="0"/>
              <a:t>поддръжка…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706128"/>
            <a:ext cx="4270391" cy="148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965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</a:t>
            </a:r>
            <a:endParaRPr lang="en-US" dirty="0"/>
          </a:p>
        </p:txBody>
      </p:sp>
      <p:sp>
        <p:nvSpPr>
          <p:cNvPr id="9" name="Контейнер за съдържание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Кое от следните НЕ е фаза от софтуерното инженерство?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dirty="0"/>
              <a:t>Анализ на изискванията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dirty="0"/>
              <a:t>Планиране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dirty="0"/>
              <a:t>Имплементация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dirty="0"/>
              <a:t>Продажби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dirty="0"/>
              <a:t>Тестване</a:t>
            </a:r>
          </a:p>
          <a:p>
            <a:endParaRPr lang="en-US" dirty="0"/>
          </a:p>
        </p:txBody>
      </p:sp>
      <p:sp>
        <p:nvSpPr>
          <p:cNvPr id="4" name="Oval 4"/>
          <p:cNvSpPr/>
          <p:nvPr/>
        </p:nvSpPr>
        <p:spPr>
          <a:xfrm>
            <a:off x="533400" y="409575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9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Фази в софтуерното инженерство</a:t>
            </a:r>
            <a:endParaRPr lang="en-US" dirty="0"/>
          </a:p>
          <a:p>
            <a:pPr lvl="1"/>
            <a:r>
              <a:rPr lang="bg-BG" dirty="0"/>
              <a:t>Планиране (анализ на изискванията)</a:t>
            </a:r>
          </a:p>
          <a:p>
            <a:pPr lvl="1"/>
            <a:r>
              <a:rPr lang="bg-BG" dirty="0"/>
              <a:t>Имплементация, тестване, </a:t>
            </a:r>
            <a:r>
              <a:rPr lang="bg-BG" dirty="0" err="1"/>
              <a:t>дебъгване</a:t>
            </a:r>
            <a:endParaRPr lang="bg-BG" dirty="0"/>
          </a:p>
          <a:p>
            <a:pPr lvl="1"/>
            <a:r>
              <a:rPr lang="bg-BG" dirty="0"/>
              <a:t>Внедряване, поддръжка</a:t>
            </a:r>
          </a:p>
          <a:p>
            <a:r>
              <a:rPr lang="bg-BG" dirty="0"/>
              <a:t>Продажбите нямат общо със софтуерното инженерство</a:t>
            </a:r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>
              <a:solidFill>
                <a:srgbClr val="EBFF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80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ctrTitle"/>
          </p:nvPr>
        </p:nvSpPr>
        <p:spPr>
          <a:xfrm>
            <a:off x="609600" y="3962400"/>
            <a:ext cx="7924800" cy="685800"/>
          </a:xfrm>
        </p:spPr>
        <p:txBody>
          <a:bodyPr/>
          <a:lstStyle/>
          <a:p>
            <a:r>
              <a:rPr lang="bg-BG" dirty="0"/>
              <a:t>Компресиране на данни</a:t>
            </a:r>
            <a:endParaRPr lang="en-US" dirty="0"/>
          </a:p>
        </p:txBody>
      </p:sp>
      <p:sp>
        <p:nvSpPr>
          <p:cNvPr id="6" name="Подзаглавие 5"/>
          <p:cNvSpPr>
            <a:spLocks noGrp="1"/>
          </p:cNvSpPr>
          <p:nvPr>
            <p:ph type="subTitle" idx="1"/>
          </p:nvPr>
        </p:nvSpPr>
        <p:spPr>
          <a:xfrm>
            <a:off x="609600" y="5029200"/>
            <a:ext cx="7924800" cy="569120"/>
          </a:xfrm>
        </p:spPr>
        <p:txBody>
          <a:bodyPr/>
          <a:lstStyle/>
          <a:p>
            <a:r>
              <a:rPr lang="bg-BG" dirty="0"/>
              <a:t>Алгоритми за компресия, софтуер за архивиране</a:t>
            </a:r>
            <a:endParaRPr lang="en-US" dirty="0"/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>
              <a:solidFill>
                <a:srgbClr val="EBFFC2"/>
              </a:solidFill>
            </a:endParaRPr>
          </a:p>
        </p:txBody>
      </p:sp>
      <p:pic>
        <p:nvPicPr>
          <p:cNvPr id="8" name="Picture 2" descr="http://www.di.ens.fr/~cherniav/images/data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7475" y="457200"/>
            <a:ext cx="3829050" cy="3009901"/>
          </a:xfrm>
          <a:prstGeom prst="roundRect">
            <a:avLst>
              <a:gd name="adj" fmla="val 3915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ContrastingRightFacing">
              <a:rot lat="20885729" lon="20316383" rev="21463455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ttp://2.bp.blogspot.com/_QCueOts1jT0/Sfn0fQih-1I/AAAAAAAACXU/glsUpttVkdc/s400/winrar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366306">
            <a:off x="6905414" y="1489396"/>
            <a:ext cx="1010375" cy="945507"/>
          </a:xfrm>
          <a:prstGeom prst="roundRect">
            <a:avLst>
              <a:gd name="adj" fmla="val 521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t2.gstatic.com/images?q=tbn:NyRmokIuyyzZhM:http://portableapps.com/files/images/logos/7-zip.png&amp;t=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91018">
            <a:off x="1098352" y="2189094"/>
            <a:ext cx="1041597" cy="593711"/>
          </a:xfrm>
          <a:prstGeom prst="roundRect">
            <a:avLst>
              <a:gd name="adj" fmla="val 10429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1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Какъв най-често е размерът на един </a:t>
            </a:r>
            <a:r>
              <a:rPr lang="bg-BG" dirty="0" err="1"/>
              <a:t>саморазархивиращ</a:t>
            </a:r>
            <a:r>
              <a:rPr lang="bg-BG" dirty="0"/>
              <a:t> се архив спрямо един обикновен архив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dirty="0"/>
              <a:t>По-голям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dirty="0"/>
              <a:t>По-малък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dirty="0"/>
              <a:t>Еднакви по големина са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dirty="0"/>
              <a:t>За различните файлове е различно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dirty="0"/>
              <a:t>За различните ОС е различно</a:t>
            </a:r>
            <a:endParaRPr lang="en-US" dirty="0"/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>
              <a:solidFill>
                <a:srgbClr val="EBFFC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57200" y="273657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Отговор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Саморазархивиращ</a:t>
            </a:r>
            <a:r>
              <a:rPr lang="bg-BG" dirty="0"/>
              <a:t> се архив</a:t>
            </a:r>
            <a:endParaRPr lang="en-US" dirty="0"/>
          </a:p>
          <a:p>
            <a:pPr lvl="1"/>
            <a:r>
              <a:rPr lang="bg-BG" dirty="0"/>
              <a:t>Съдържа софтуерът, нужен за разархивиране</a:t>
            </a:r>
          </a:p>
          <a:p>
            <a:pPr lvl="2"/>
            <a:r>
              <a:rPr lang="bg-BG" dirty="0"/>
              <a:t>Малко по-голям от обикновен архив</a:t>
            </a:r>
          </a:p>
          <a:p>
            <a:pPr lvl="1"/>
            <a:r>
              <a:rPr lang="bg-BG" dirty="0"/>
              <a:t>Спестява нуждата от инсталация на допълнителен разархивиращ софтуер</a:t>
            </a:r>
          </a:p>
          <a:p>
            <a:pPr lvl="1"/>
            <a:r>
              <a:rPr lang="bg-BG" dirty="0"/>
              <a:t>Често ползван при инсталации</a:t>
            </a:r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>
              <a:solidFill>
                <a:srgbClr val="EBFF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Текстообработка</a:t>
            </a:r>
            <a:endParaRPr lang="en-US" dirty="0"/>
          </a:p>
        </p:txBody>
      </p:sp>
      <p:sp>
        <p:nvSpPr>
          <p:cNvPr id="6" name="Подзаглавие 5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7924800" cy="569120"/>
          </a:xfrm>
        </p:spPr>
        <p:txBody>
          <a:bodyPr/>
          <a:lstStyle/>
          <a:p>
            <a:r>
              <a:rPr lang="bg-BG" dirty="0"/>
              <a:t>Работа с </a:t>
            </a:r>
            <a:r>
              <a:rPr lang="bg-BG" dirty="0" err="1"/>
              <a:t>текстотобработващ</a:t>
            </a:r>
            <a:r>
              <a:rPr lang="bg-BG" dirty="0"/>
              <a:t> софтуер, файлови формати, кодирания, текст, таблици, </a:t>
            </a:r>
            <a:r>
              <a:rPr lang="bg-BG" dirty="0" smtClean="0"/>
              <a:t>фигури </a:t>
            </a:r>
            <a:r>
              <a:rPr lang="bg-BG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>
              <a:solidFill>
                <a:srgbClr val="EBFF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Кой от изброените формати има затворена спецификация?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TXT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DOC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DOCX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ODT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dirty="0"/>
              <a:t>Всички изброени имат</a:t>
            </a:r>
            <a:endParaRPr lang="en-US" dirty="0"/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dirty="0">
              <a:solidFill>
                <a:srgbClr val="EBFFC2"/>
              </a:solidFill>
            </a:endParaRPr>
          </a:p>
        </p:txBody>
      </p:sp>
      <p:sp>
        <p:nvSpPr>
          <p:cNvPr id="6" name="Oval 4"/>
          <p:cNvSpPr/>
          <p:nvPr/>
        </p:nvSpPr>
        <p:spPr>
          <a:xfrm>
            <a:off x="483704" y="4724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1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</TotalTime>
  <Words>351</Words>
  <Application>Microsoft Office PowerPoint</Application>
  <PresentationFormat>Презентация на цял екран (4:3)</PresentationFormat>
  <Paragraphs>88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17" baseType="lpstr">
      <vt:lpstr>Telerik Academy</vt:lpstr>
      <vt:lpstr>Тренировъчен тест по информационни технологии</vt:lpstr>
      <vt:lpstr>Софтуерно инженерство</vt:lpstr>
      <vt:lpstr>Въпрос</vt:lpstr>
      <vt:lpstr>Отговор</vt:lpstr>
      <vt:lpstr>Компресиране на данни</vt:lpstr>
      <vt:lpstr>Въпрос</vt:lpstr>
      <vt:lpstr>Отговор</vt:lpstr>
      <vt:lpstr>Текстообработка</vt:lpstr>
      <vt:lpstr>Въпрос</vt:lpstr>
      <vt:lpstr>Отговор</vt:lpstr>
      <vt:lpstr>Компютърна графика</vt:lpstr>
      <vt:lpstr>Въпрос</vt:lpstr>
      <vt:lpstr>Отговор</vt:lpstr>
      <vt:lpstr>Бази от данни</vt:lpstr>
      <vt:lpstr>Въпрос</vt:lpstr>
      <vt:lpstr>Отговор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Home</dc:creator>
  <cp:lastModifiedBy>Home</cp:lastModifiedBy>
  <cp:revision>6</cp:revision>
  <dcterms:created xsi:type="dcterms:W3CDTF">2013-11-27T17:18:19Z</dcterms:created>
  <dcterms:modified xsi:type="dcterms:W3CDTF">2013-11-27T17:39:23Z</dcterms:modified>
</cp:coreProperties>
</file>