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320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1" r:id="rId11"/>
    <p:sldId id="332" r:id="rId12"/>
    <p:sldId id="367" r:id="rId13"/>
    <p:sldId id="368" r:id="rId14"/>
    <p:sldId id="370" r:id="rId15"/>
    <p:sldId id="369" r:id="rId16"/>
    <p:sldId id="372" r:id="rId17"/>
    <p:sldId id="373" r:id="rId18"/>
    <p:sldId id="374" r:id="rId19"/>
    <p:sldId id="333" r:id="rId20"/>
    <p:sldId id="387" r:id="rId21"/>
    <p:sldId id="375" r:id="rId22"/>
    <p:sldId id="334" r:id="rId23"/>
    <p:sldId id="335" r:id="rId24"/>
    <p:sldId id="379" r:id="rId25"/>
    <p:sldId id="377" r:id="rId26"/>
    <p:sldId id="380" r:id="rId27"/>
    <p:sldId id="376" r:id="rId28"/>
    <p:sldId id="382" r:id="rId29"/>
    <p:sldId id="336" r:id="rId30"/>
    <p:sldId id="388" r:id="rId31"/>
    <p:sldId id="340" r:id="rId32"/>
    <p:sldId id="358" r:id="rId33"/>
    <p:sldId id="383" r:id="rId34"/>
    <p:sldId id="384" r:id="rId35"/>
    <p:sldId id="386" r:id="rId36"/>
    <p:sldId id="363" r:id="rId37"/>
  </p:sldIdLst>
  <p:sldSz cx="9144000" cy="6858000" type="screen4x3"/>
  <p:notesSz cx="6881813" cy="9296400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-10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11/24/2013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1200" dirty="0" smtClean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/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Talking Points:</a:t>
            </a:r>
          </a:p>
          <a:p>
            <a:pPr eaLnBrk="1" hangingPunct="1"/>
            <a:endParaRPr lang="en-US" sz="1200" dirty="0" smtClean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You can choose to self host files - this is including jQuery in the scripts folder in Visual Studio.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Can also just include jQuery from a CDN - simply change the script reference to point to jQuery on the CDN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Can be faster loading and client browser may already have jQuery file cached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Be careful! If the CDN goes down your site may also go down.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Source version is human readable.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Always include the minified version for your production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0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21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http://minkov.it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.jquery.com/using-jquery-core/selecting-element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5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quer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jax.microsoft.com/ajax/jquery/jquery-1.10.1.min.js" TargetMode="External"/><Relationship Id="rId4" Type="http://schemas.openxmlformats.org/officeDocument/2006/relationships/hyperlink" Target="http://code.jquery.com/jquery-1.10.1.min.j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 smtClean="0"/>
              <a:t>jQuery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Unleash the Power of jQuery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Senior 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http://minkov.it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84886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91087"/>
            <a:ext cx="4114800" cy="1209113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46043">
            <a:off x="-7636" y="1597819"/>
            <a:ext cx="2983374" cy="940411"/>
          </a:xfrm>
          <a:prstGeom prst="roundRect">
            <a:avLst/>
          </a:prstGeom>
          <a:noFill/>
          <a:ln>
            <a:noFill/>
          </a:ln>
          <a:effectLst>
            <a:glow rad="139700">
              <a:schemeClr val="tx2">
                <a:lumMod val="60000"/>
                <a:lumOff val="4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http://www.webaxes.com/wp-content/uploads/2010/04/o3-AJAX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50024">
            <a:off x="3465159" y="4802541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ttp://designreviver.com/wp-content/uploads/2010/09/jquery-visialized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615804"/>
            <a:ext cx="2800077" cy="1802465"/>
          </a:xfrm>
          <a:prstGeom prst="roundRect">
            <a:avLst>
              <a:gd name="adj" fmla="val 1031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37" y="320978"/>
            <a:ext cx="2036563" cy="148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914400"/>
          </a:xfrm>
        </p:spPr>
        <p:txBody>
          <a:bodyPr/>
          <a:lstStyle/>
          <a:p>
            <a:r>
              <a:rPr lang="en-US" dirty="0"/>
              <a:t>Selection with jQuery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23622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Selecting items with jQuery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Almost always returns a collection of the items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Even if there is only one item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Can be stored in a variable or used right away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The usage of the elements is always the same, no matter whether a single or many </a:t>
            </a: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elements</a:t>
            </a:r>
          </a:p>
          <a:p>
            <a:pPr lvl="1" eaLnBrk="1" hangingPunct="1">
              <a:lnSpc>
                <a:spcPct val="100000"/>
              </a:lnSpc>
            </a:pP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 eaLnBrk="1" hangingPunct="1">
              <a:lnSpc>
                <a:spcPct val="100000"/>
              </a:lnSpc>
            </a:pPr>
            <a:endParaRPr lang="en-US" dirty="0" smtClean="0">
              <a:latin typeface="+mj-lt"/>
              <a:cs typeface="Helvetica" charset="0"/>
              <a:sym typeface="Helvetica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More at: </a:t>
            </a:r>
            <a:r>
              <a:rPr lang="en-US" dirty="0">
                <a:hlinkClick r:id="rId2"/>
              </a:rPr>
              <a:t>http://learn.jquery.com/using-jquery-core/selecting-elements/</a:t>
            </a:r>
            <a:endParaRPr lang="en-US" dirty="0" smtClean="0">
              <a:latin typeface="+mj-lt"/>
              <a:cs typeface="Helvetica" charset="0"/>
              <a:sym typeface="Helvetic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4267200"/>
            <a:ext cx="6934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select the item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$("#something").hide();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$(".widgets").fade(1);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6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89937"/>
            <a:ext cx="7924800" cy="685800"/>
          </a:xfrm>
        </p:spPr>
        <p:txBody>
          <a:bodyPr/>
          <a:lstStyle/>
          <a:p>
            <a:r>
              <a:rPr lang="en-US" dirty="0"/>
              <a:t>Selection with jQuery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2" descr="http://www.fever18.com/wp-content/uploads/2010/12/what-is-ht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1066800"/>
            <a:ext cx="4635500" cy="3476626"/>
          </a:xfrm>
          <a:prstGeom prst="roundRect">
            <a:avLst>
              <a:gd name="adj" fmla="val 44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42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7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105400"/>
          </a:xfrm>
        </p:spPr>
        <p:txBody>
          <a:bodyPr/>
          <a:lstStyle/>
          <a:p>
            <a:r>
              <a:rPr lang="en-US" dirty="0" smtClean="0"/>
              <a:t>As with plain JavaScript, the DOM can be traversed with jQuery</a:t>
            </a:r>
          </a:p>
          <a:p>
            <a:pPr lvl="1"/>
            <a:r>
              <a:rPr lang="en-US" dirty="0" smtClean="0"/>
              <a:t>Properties for:</a:t>
            </a:r>
          </a:p>
          <a:p>
            <a:pPr lvl="2"/>
            <a:r>
              <a:rPr lang="en-US" dirty="0" smtClean="0"/>
              <a:t>Next and previous siblings</a:t>
            </a:r>
          </a:p>
          <a:p>
            <a:pPr lvl="2"/>
            <a:r>
              <a:rPr lang="en-US" dirty="0" smtClean="0"/>
              <a:t>Parents and children</a:t>
            </a:r>
          </a:p>
        </p:txBody>
      </p:sp>
    </p:spTree>
    <p:extLst>
      <p:ext uri="{BB962C8B-B14F-4D97-AF65-F5344CB8AC3E}">
        <p14:creationId xmlns:p14="http://schemas.microsoft.com/office/powerpoint/2010/main" val="411454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DOM Traversal:</a:t>
            </a:r>
            <a:br>
              <a:rPr lang="en-US" dirty="0" smtClean="0"/>
            </a:br>
            <a:r>
              <a:rPr lang="en-US" dirty="0" smtClean="0"/>
              <a:t>Next and Previous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236988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jQuery.next</a:t>
            </a:r>
            <a:r>
              <a:rPr lang="en-US" dirty="0" smtClean="0"/>
              <a:t>(), </a:t>
            </a:r>
            <a:r>
              <a:rPr lang="en-US" dirty="0" err="1" smtClean="0"/>
              <a:t>jQuery.prev</a:t>
            </a:r>
            <a:r>
              <a:rPr lang="en-US" dirty="0" smtClean="0"/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next/</a:t>
            </a:r>
            <a:r>
              <a:rPr lang="en-US" dirty="0" err="1" smtClean="0"/>
              <a:t>prev</a:t>
            </a:r>
            <a:r>
              <a:rPr lang="en-US" dirty="0" smtClean="0"/>
              <a:t> sibling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an HTML element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Not a [text] node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28600" y="3893880"/>
            <a:ext cx="4381500" cy="1477328"/>
          </a:xfrm>
        </p:spPr>
        <p:txBody>
          <a:bodyPr/>
          <a:lstStyle/>
          <a:p>
            <a:r>
              <a:rPr lang="it-IT" sz="1800" dirty="0" smtClean="0"/>
              <a:t>&lt;</a:t>
            </a:r>
            <a:r>
              <a:rPr lang="it-IT" sz="1800" dirty="0"/>
              <a:t>ul&gt;</a:t>
            </a:r>
          </a:p>
          <a:p>
            <a:r>
              <a:rPr lang="it-IT" sz="1800" dirty="0" smtClean="0"/>
              <a:t>  </a:t>
            </a:r>
            <a:r>
              <a:rPr lang="it-IT" sz="1800" dirty="0"/>
              <a:t>&lt;li&gt;Item 1&lt;/li&gt;</a:t>
            </a:r>
          </a:p>
          <a:p>
            <a:r>
              <a:rPr lang="it-IT" sz="1800" dirty="0" smtClean="0"/>
              <a:t>  </a:t>
            </a:r>
            <a:r>
              <a:rPr lang="it-IT" sz="1800" dirty="0"/>
              <a:t>&lt;li&gt;Item 2&lt;/li&gt;</a:t>
            </a:r>
          </a:p>
          <a:p>
            <a:r>
              <a:rPr lang="it-IT" sz="1800" dirty="0" smtClean="0"/>
              <a:t>  </a:t>
            </a:r>
            <a:r>
              <a:rPr lang="it-IT" sz="1800" dirty="0"/>
              <a:t>&lt;</a:t>
            </a:r>
            <a:r>
              <a:rPr lang="it-IT" sz="1800" dirty="0" smtClean="0"/>
              <a:t>li&gt;Item </a:t>
            </a:r>
            <a:r>
              <a:rPr lang="it-IT" sz="1800" dirty="0"/>
              <a:t>3&lt;/li</a:t>
            </a:r>
            <a:r>
              <a:rPr lang="it-IT" sz="1800" dirty="0" smtClean="0"/>
              <a:t>&gt;</a:t>
            </a:r>
          </a:p>
          <a:p>
            <a:r>
              <a:rPr lang="it-IT" sz="1800" dirty="0" smtClean="0"/>
              <a:t>&lt;/</a:t>
            </a:r>
            <a:r>
              <a:rPr lang="it-IT" sz="1800" dirty="0"/>
              <a:t>ul&gt;</a:t>
            </a:r>
            <a:endParaRPr lang="en-US" sz="1800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800600" y="3893880"/>
            <a:ext cx="41148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var first = $("li").first();</a:t>
            </a:r>
          </a:p>
          <a:p>
            <a:r>
              <a:rPr lang="it-IT" sz="1800" dirty="0"/>
              <a:t>log(first);</a:t>
            </a:r>
          </a:p>
          <a:p>
            <a:r>
              <a:rPr lang="it-IT" sz="1800" dirty="0"/>
              <a:t>//logs "Item 1"</a:t>
            </a:r>
          </a:p>
          <a:p>
            <a:r>
              <a:rPr lang="it-IT" sz="1800" dirty="0"/>
              <a:t>log(first.next());</a:t>
            </a:r>
          </a:p>
          <a:p>
            <a:r>
              <a:rPr lang="it-IT" sz="1800" dirty="0"/>
              <a:t>//logs "Item 2</a:t>
            </a:r>
            <a:r>
              <a:rPr lang="it-IT" sz="1800" dirty="0" smtClean="0"/>
              <a:t>"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1306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Next/</a:t>
            </a:r>
            <a:r>
              <a:rPr lang="en-US" dirty="0" err="1" smtClean="0"/>
              <a:t>Prev</a:t>
            </a:r>
            <a:r>
              <a:rPr lang="en-US" dirty="0" smtClean="0"/>
              <a:t> Siblings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/>
              <a:t>DOM Traversal:</a:t>
            </a:r>
            <a:br>
              <a:rPr lang="en-US" dirty="0"/>
            </a:br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6700" y="1295400"/>
            <a:ext cx="8686800" cy="287771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jQuery.parent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the parent of the element</a:t>
            </a:r>
          </a:p>
          <a:p>
            <a:r>
              <a:rPr lang="en-US" dirty="0" err="1" smtClean="0"/>
              <a:t>jQuery.parents</a:t>
            </a:r>
            <a:r>
              <a:rPr lang="en-US" dirty="0" smtClean="0"/>
              <a:t>(selector)</a:t>
            </a:r>
          </a:p>
          <a:p>
            <a:pPr lvl="1"/>
            <a:r>
              <a:rPr lang="en-US" dirty="0" smtClean="0"/>
              <a:t>Returns the first parent that matches the selector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28600" y="4168676"/>
            <a:ext cx="4343400" cy="2308324"/>
          </a:xfrm>
        </p:spPr>
        <p:txBody>
          <a:bodyPr/>
          <a:lstStyle/>
          <a:p>
            <a:r>
              <a:rPr lang="it-IT" sz="1800" dirty="0" smtClean="0"/>
              <a:t>&lt;div </a:t>
            </a:r>
            <a:r>
              <a:rPr lang="it-IT" sz="1800" dirty="0"/>
              <a:t>id="wrapper"&gt;</a:t>
            </a:r>
          </a:p>
          <a:p>
            <a:r>
              <a:rPr lang="it-IT" sz="1800" dirty="0" smtClean="0"/>
              <a:t> &lt;ul </a:t>
            </a:r>
            <a:r>
              <a:rPr lang="it-IT" sz="1800" dirty="0"/>
              <a:t>id="items-list"&gt;</a:t>
            </a:r>
          </a:p>
          <a:p>
            <a:r>
              <a:rPr lang="it-IT" sz="1800" dirty="0"/>
              <a:t> </a:t>
            </a:r>
            <a:r>
              <a:rPr lang="it-IT" sz="1800" dirty="0" smtClean="0"/>
              <a:t> &lt;</a:t>
            </a:r>
            <a:r>
              <a:rPr lang="it-IT" sz="1800" dirty="0"/>
              <a:t>li&gt;Item 1&lt;/li&gt;</a:t>
            </a:r>
          </a:p>
          <a:p>
            <a:r>
              <a:rPr lang="it-IT" sz="1800" dirty="0"/>
              <a:t>  </a:t>
            </a:r>
            <a:r>
              <a:rPr lang="it-IT" sz="1800" dirty="0" smtClean="0"/>
              <a:t>&lt;</a:t>
            </a:r>
            <a:r>
              <a:rPr lang="it-IT" sz="1800" dirty="0"/>
              <a:t>li&gt;Item 2&lt;/li&gt;</a:t>
            </a:r>
          </a:p>
          <a:p>
            <a:r>
              <a:rPr lang="it-IT" sz="1800" dirty="0"/>
              <a:t>  </a:t>
            </a:r>
            <a:r>
              <a:rPr lang="it-IT" sz="1800" dirty="0" smtClean="0"/>
              <a:t>&lt;</a:t>
            </a:r>
            <a:r>
              <a:rPr lang="it-IT" sz="1800" dirty="0"/>
              <a:t>li class="special"&gt;Item 3&lt;/li&gt;</a:t>
            </a:r>
          </a:p>
          <a:p>
            <a:r>
              <a:rPr lang="it-IT" sz="1800" dirty="0" smtClean="0"/>
              <a:t>  &lt;</a:t>
            </a:r>
            <a:r>
              <a:rPr lang="it-IT" sz="1800" dirty="0"/>
              <a:t>li&gt;Item 4&lt;/li&gt;</a:t>
            </a:r>
          </a:p>
          <a:p>
            <a:r>
              <a:rPr lang="it-IT" sz="1800" dirty="0" smtClean="0"/>
              <a:t> &lt;/</a:t>
            </a:r>
            <a:r>
              <a:rPr lang="it-IT" sz="1800" dirty="0"/>
              <a:t>ul&gt;</a:t>
            </a:r>
          </a:p>
          <a:p>
            <a:r>
              <a:rPr lang="it-IT" sz="1800" dirty="0" smtClean="0"/>
              <a:t>&lt;/</a:t>
            </a:r>
            <a:r>
              <a:rPr lang="it-IT" sz="1800" dirty="0"/>
              <a:t>div&gt;</a:t>
            </a:r>
            <a:endParaRPr lang="en-US" sz="1800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800600" y="4168676"/>
            <a:ext cx="412941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 smtClean="0"/>
              <a:t>var </a:t>
            </a:r>
            <a:r>
              <a:rPr lang="it-IT" sz="1800" dirty="0"/>
              <a:t>item</a:t>
            </a:r>
            <a:r>
              <a:rPr lang="it-IT" sz="1800" dirty="0" smtClean="0"/>
              <a:t> </a:t>
            </a:r>
            <a:r>
              <a:rPr lang="it-IT" sz="1800" dirty="0"/>
              <a:t>= </a:t>
            </a:r>
            <a:r>
              <a:rPr lang="it-IT" sz="1800" dirty="0" smtClean="0"/>
              <a:t>$(".</a:t>
            </a:r>
            <a:r>
              <a:rPr lang="it-IT" sz="1800" dirty="0"/>
              <a:t>special</a:t>
            </a:r>
            <a:r>
              <a:rPr lang="it-IT" sz="1800" dirty="0" smtClean="0"/>
              <a:t>");</a:t>
            </a:r>
          </a:p>
          <a:p>
            <a:r>
              <a:rPr lang="it-IT" sz="1800" dirty="0" smtClean="0"/>
              <a:t>item.parent</a:t>
            </a:r>
            <a:r>
              <a:rPr lang="it-IT" sz="1800" dirty="0"/>
              <a:t>().attr("id</a:t>
            </a:r>
            <a:r>
              <a:rPr lang="it-IT" sz="1800" dirty="0" smtClean="0"/>
              <a:t>");</a:t>
            </a:r>
            <a:r>
              <a:rPr lang="it-IT" sz="1800" dirty="0"/>
              <a:t>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//</a:t>
            </a:r>
            <a:r>
              <a:rPr lang="it-IT" sz="1800" dirty="0"/>
              <a:t>logs "items-list"</a:t>
            </a:r>
            <a:endParaRPr lang="it-IT" sz="1800" dirty="0" smtClean="0"/>
          </a:p>
          <a:p>
            <a:r>
              <a:rPr lang="it-IT" sz="1800" dirty="0"/>
              <a:t>item</a:t>
            </a:r>
            <a:r>
              <a:rPr lang="it-IT" sz="1800" dirty="0" smtClean="0"/>
              <a:t>.parents</a:t>
            </a:r>
            <a:r>
              <a:rPr lang="it-IT" sz="1800" dirty="0"/>
              <a:t>("div").attr("id</a:t>
            </a:r>
            <a:r>
              <a:rPr lang="it-IT" sz="1800" dirty="0" smtClean="0"/>
              <a:t>");</a:t>
            </a:r>
            <a:endParaRPr lang="it-IT" sz="1800" dirty="0"/>
          </a:p>
          <a:p>
            <a:r>
              <a:rPr lang="it-IT" sz="1800" dirty="0"/>
              <a:t>//logs </a:t>
            </a:r>
            <a:r>
              <a:rPr lang="it-IT" sz="1800" dirty="0" smtClean="0"/>
              <a:t>"wrapper"</a:t>
            </a:r>
          </a:p>
          <a:p>
            <a:r>
              <a:rPr lang="it-IT" sz="1800" dirty="0" smtClean="0"/>
              <a:t>item.parents</a:t>
            </a:r>
            <a:r>
              <a:rPr lang="it-IT" sz="1800" dirty="0"/>
              <a:t>("#wrapper</a:t>
            </a:r>
            <a:r>
              <a:rPr lang="it-IT" sz="1800" dirty="0" smtClean="0"/>
              <a:t>")</a:t>
            </a:r>
            <a:br>
              <a:rPr lang="it-IT" sz="1800" dirty="0" smtClean="0"/>
            </a:br>
            <a:r>
              <a:rPr lang="it-IT" sz="1800" dirty="0" smtClean="0"/>
              <a:t>         .attr</a:t>
            </a:r>
            <a:r>
              <a:rPr lang="it-IT" sz="1800" dirty="0"/>
              <a:t>("id</a:t>
            </a:r>
            <a:r>
              <a:rPr lang="it-IT" sz="1800" dirty="0" smtClean="0"/>
              <a:t>");</a:t>
            </a:r>
          </a:p>
          <a:p>
            <a:r>
              <a:rPr lang="it-IT" sz="1800" dirty="0" smtClean="0"/>
              <a:t>/logs "wrapper"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90106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Parent Element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Altering the DOM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4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Elements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989653"/>
            <a:ext cx="8686800" cy="1820347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Adding elements can be done on the fly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Using </a:t>
            </a:r>
            <a:r>
              <a:rPr lang="en-US" dirty="0" err="1" smtClean="0">
                <a:latin typeface="+mj-lt"/>
                <a:cs typeface="Helvetica" charset="0"/>
                <a:sym typeface="Helvetica" charset="0"/>
              </a:rPr>
              <a:t>jQuery.appendTo</a:t>
            </a: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()/</a:t>
            </a:r>
            <a:r>
              <a:rPr lang="en-US" dirty="0" err="1" smtClean="0">
                <a:latin typeface="+mj-lt"/>
                <a:cs typeface="Helvetica" charset="0"/>
                <a:sym typeface="Helvetica" charset="0"/>
              </a:rPr>
              <a:t>prependTo</a:t>
            </a: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() and </a:t>
            </a:r>
            <a:r>
              <a:rPr lang="en-US" dirty="0" err="1" smtClean="0">
                <a:latin typeface="+mj-lt"/>
                <a:cs typeface="Helvetica" charset="0"/>
                <a:sym typeface="Helvetica" charset="0"/>
              </a:rPr>
              <a:t>jQuery.append</a:t>
            </a: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()/prepend()</a:t>
            </a:r>
          </a:p>
          <a:p>
            <a:pPr eaLnBrk="1" hangingPunct="1"/>
            <a:endParaRPr lang="en-US" dirty="0" smtClean="0">
              <a:latin typeface="+mj-lt"/>
              <a:cs typeface="Helvetica" charset="0"/>
              <a:sym typeface="Helvetica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09386" y="3886200"/>
            <a:ext cx="7649028" cy="707886"/>
          </a:xfrm>
        </p:spPr>
        <p:txBody>
          <a:bodyPr/>
          <a:lstStyle/>
          <a:p>
            <a:r>
              <a:rPr lang="en-US" dirty="0" smtClean="0"/>
              <a:t>$('&lt;</a:t>
            </a:r>
            <a:r>
              <a:rPr lang="en-US" dirty="0"/>
              <a:t>ul&gt;&lt;li&gt;Hello&lt;/li&gt;&lt;/ul</a:t>
            </a:r>
            <a:r>
              <a:rPr lang="en-US" dirty="0" smtClean="0"/>
              <a:t>&gt;').appendTo('body');</a:t>
            </a:r>
          </a:p>
          <a:p>
            <a:r>
              <a:rPr lang="en-US" dirty="0" smtClean="0"/>
              <a:t>$("body").prepend("&lt;h1&gt;header&lt;/h1&gt;");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19</a:t>
            </a:fld>
            <a:endParaRPr lang="en-US" sz="11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0518">
            <a:off x="7407114" y="4936248"/>
            <a:ext cx="1264968" cy="159522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7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What is jQuery?</a:t>
            </a:r>
          </a:p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jQuery </a:t>
            </a:r>
            <a:r>
              <a:rPr lang="en-US" dirty="0"/>
              <a:t>Fundamentals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Selectors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DOM </a:t>
            </a:r>
            <a:r>
              <a:rPr lang="en-US" dirty="0"/>
              <a:t>Manipulation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DOM Altering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jQuery DOM elements</a:t>
            </a:r>
            <a:endParaRPr lang="en-US" dirty="0"/>
          </a:p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AJAX</a:t>
            </a:r>
            <a:endParaRPr lang="en-US" dirty="0"/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jQuery AJAX </a:t>
            </a:r>
            <a:r>
              <a:rPr lang="en-US" dirty="0"/>
              <a:t>Methods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Executing AJAX Requests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http://t0.gstatic.com/images?q=tbn:ANd9GcSOhIpLZpMVyaj2216C0pf5moi79kSzxAquFn4kzUbsGIi_pm2DOQ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514600"/>
            <a:ext cx="2590800" cy="2237509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0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elements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9939" y="2286000"/>
            <a:ext cx="8686800" cy="5847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Creating new elements is also easy</a:t>
            </a:r>
            <a:endParaRPr lang="en-US" sz="3200" dirty="0" smtClean="0">
              <a:latin typeface="+mj-lt"/>
              <a:cs typeface="Helvetica" charset="0"/>
              <a:sym typeface="Helvetica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5800" y="3352800"/>
            <a:ext cx="7649028" cy="707886"/>
          </a:xfrm>
        </p:spPr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divElement</a:t>
            </a:r>
            <a:r>
              <a:rPr lang="en-US" dirty="0" smtClean="0"/>
              <a:t> = $('&lt;</a:t>
            </a:r>
            <a:r>
              <a:rPr lang="en-US" dirty="0"/>
              <a:t>div</a:t>
            </a:r>
            <a:r>
              <a:rPr lang="en-US" dirty="0" smtClean="0"/>
              <a:t>&gt;');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anotherDivElement</a:t>
            </a:r>
            <a:r>
              <a:rPr lang="en-US" dirty="0" smtClean="0"/>
              <a:t> </a:t>
            </a:r>
            <a:r>
              <a:rPr lang="en-US" dirty="0"/>
              <a:t>= $('&lt;</a:t>
            </a:r>
            <a:r>
              <a:rPr lang="en-US" dirty="0" smtClean="0"/>
              <a:t>div /&gt;');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20</a:t>
            </a:fld>
            <a:endParaRPr lang="en-US" sz="11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0518">
            <a:off x="7407114" y="4936248"/>
            <a:ext cx="1264968" cy="159522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58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Adding Elements to the DOM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4079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400" y="2437685"/>
            <a:ext cx="8077200" cy="2477601"/>
          </a:xfrm>
        </p:spPr>
        <p:txBody>
          <a:bodyPr/>
          <a:lstStyle/>
          <a:p>
            <a:pPr eaLnBrk="1" hangingPunct="1"/>
            <a:r>
              <a:rPr lang="en-US" dirty="0"/>
              <a:t>// Before</a:t>
            </a:r>
          </a:p>
          <a:p>
            <a:pPr eaLnBrk="1" hangingPunct="1"/>
            <a:r>
              <a:rPr lang="en-US" dirty="0"/>
              <a:t>&lt;div&gt;</a:t>
            </a:r>
          </a:p>
          <a:p>
            <a:pPr eaLnBrk="1" hangingPunct="1"/>
            <a:r>
              <a:rPr lang="en-US" dirty="0"/>
              <a:t>  &lt;p&gt;Red&lt;/p&gt; </a:t>
            </a:r>
          </a:p>
          <a:p>
            <a:pPr eaLnBrk="1" hangingPunct="1"/>
            <a:r>
              <a:rPr lang="en-US" dirty="0"/>
              <a:t>  &lt;p&gt;Green&lt;/p&gt;</a:t>
            </a:r>
          </a:p>
          <a:p>
            <a:pPr eaLnBrk="1" hangingPunct="1"/>
            <a:r>
              <a:rPr lang="en-US" dirty="0"/>
              <a:t>&lt;/div</a:t>
            </a:r>
            <a:r>
              <a:rPr lang="en-US" dirty="0" smtClean="0"/>
              <a:t>&gt;</a:t>
            </a:r>
            <a:endParaRPr lang="en-US" dirty="0"/>
          </a:p>
          <a:p>
            <a:pPr eaLnBrk="1" hangingPunct="1">
              <a:spcBef>
                <a:spcPts val="1800"/>
              </a:spcBef>
            </a:pPr>
            <a:r>
              <a:rPr lang="en-US" dirty="0"/>
              <a:t>// Removing </a:t>
            </a:r>
            <a:r>
              <a:rPr lang="en-US" dirty="0" smtClean="0"/>
              <a:t>elements</a:t>
            </a:r>
          </a:p>
          <a:p>
            <a:pPr eaLnBrk="1" hangingPunct="1"/>
            <a:r>
              <a:rPr lang="en-US" dirty="0" smtClean="0"/>
              <a:t>$('p').</a:t>
            </a:r>
            <a:r>
              <a:rPr lang="en-US" dirty="0"/>
              <a:t>remove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838200" y="3099137"/>
            <a:ext cx="1816100" cy="6287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Elements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22</a:t>
            </a:fld>
            <a:endParaRPr lang="en-US" sz="1100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228600" y="978694"/>
            <a:ext cx="8686800" cy="1231106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You </a:t>
            </a:r>
            <a:r>
              <a:rPr lang="en-US" sz="3200" dirty="0">
                <a:latin typeface="+mj-lt"/>
                <a:cs typeface="Helvetica" charset="0"/>
                <a:sym typeface="Helvetica" charset="0"/>
              </a:rPr>
              <a:t>can also remove elements from the </a:t>
            </a:r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DOM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Just as easy</a:t>
            </a:r>
            <a:endParaRPr lang="en-US" dirty="0">
              <a:latin typeface="+mj-lt"/>
              <a:cs typeface="Helvetica" charset="0"/>
              <a:sym typeface="Helvetica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33400" y="5232737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 smtClean="0"/>
              <a:t>// After</a:t>
            </a:r>
          </a:p>
          <a:p>
            <a:pPr eaLnBrk="1" hangingPunct="1"/>
            <a:r>
              <a:rPr lang="en-US" dirty="0" smtClean="0"/>
              <a:t>&lt;div&gt;</a:t>
            </a:r>
          </a:p>
          <a:p>
            <a:pPr eaLnBrk="1" hangingPunct="1"/>
            <a:r>
              <a:rPr lang="en-US" dirty="0" smtClean="0"/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Removing Elements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3545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t2.gstatic.com/images?q=tbn:ANd9GcQMzcz-q5-u_u9t-_R40jmeSBWlmVPgy17W2c32-9QnGyeWCfz5&amp;t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906">
            <a:off x="5131926" y="4267345"/>
            <a:ext cx="2779718" cy="1925213"/>
          </a:xfrm>
          <a:prstGeom prst="roundRect">
            <a:avLst>
              <a:gd name="adj" fmla="val 84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8/80/Selection.svg/558px-Selectio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4264">
            <a:off x="6035347" y="287702"/>
            <a:ext cx="1877404" cy="2018714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phostingdiscount.com/wp-content/uploads/2010/05/choos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4744">
            <a:off x="1016771" y="4173155"/>
            <a:ext cx="3013626" cy="2007076"/>
          </a:xfrm>
          <a:prstGeom prst="roundRect">
            <a:avLst>
              <a:gd name="adj" fmla="val 753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6543">
            <a:off x="1421638" y="520838"/>
            <a:ext cx="3347065" cy="167096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5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Extended DOM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0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27127"/>
          </a:xfrm>
        </p:spPr>
        <p:txBody>
          <a:bodyPr/>
          <a:lstStyle/>
          <a:p>
            <a:r>
              <a:rPr lang="en-US" dirty="0" smtClean="0"/>
              <a:t>Selected with jQuery DOM elements</a:t>
            </a:r>
            <a:r>
              <a:rPr lang="en-US" dirty="0"/>
              <a:t> </a:t>
            </a:r>
            <a:r>
              <a:rPr lang="en-US" dirty="0" smtClean="0"/>
              <a:t>are not pure DOM elements</a:t>
            </a:r>
          </a:p>
          <a:p>
            <a:pPr lvl="1"/>
            <a:r>
              <a:rPr lang="en-US" dirty="0" smtClean="0"/>
              <a:t>They are extended</a:t>
            </a:r>
          </a:p>
          <a:p>
            <a:pPr lvl="1"/>
            <a:r>
              <a:rPr lang="en-US" dirty="0" smtClean="0"/>
              <a:t>Have additional properties and methods</a:t>
            </a:r>
          </a:p>
          <a:p>
            <a:pPr lvl="2"/>
            <a:r>
              <a:rPr lang="en-US" dirty="0" err="1" smtClean="0"/>
              <a:t>addClass</a:t>
            </a:r>
            <a:r>
              <a:rPr lang="en-US" dirty="0" smtClean="0"/>
              <a:t>(), </a:t>
            </a:r>
            <a:r>
              <a:rPr lang="en-US" dirty="0" err="1" smtClean="0"/>
              <a:t>removeClass</a:t>
            </a:r>
            <a:r>
              <a:rPr lang="en-US" dirty="0" smtClean="0"/>
              <a:t>(), </a:t>
            </a:r>
            <a:r>
              <a:rPr lang="en-US" dirty="0" err="1" smtClean="0"/>
              <a:t>toogleClass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on, </a:t>
            </a:r>
            <a:r>
              <a:rPr lang="en-US" dirty="0" smtClean="0"/>
              <a:t>off </a:t>
            </a:r>
            <a:r>
              <a:rPr lang="en-US" dirty="0" smtClean="0"/>
              <a:t>for attaching events</a:t>
            </a:r>
          </a:p>
          <a:p>
            <a:pPr lvl="2"/>
            <a:r>
              <a:rPr lang="en-US" dirty="0" smtClean="0"/>
              <a:t>animate, fade, etc…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5181600"/>
            <a:ext cx="8077200" cy="1015663"/>
          </a:xfrm>
        </p:spPr>
        <p:txBody>
          <a:bodyPr/>
          <a:lstStyle/>
          <a:p>
            <a:r>
              <a:rPr lang="en-US" dirty="0" smtClean="0"/>
              <a:t>//Parsing a regular DOM element to jQuery Element</a:t>
            </a:r>
          </a:p>
          <a:p>
            <a:r>
              <a:rPr lang="en-US" dirty="0" smtClean="0"/>
              <a:t>var content = </a:t>
            </a:r>
            <a:r>
              <a:rPr lang="en-US" dirty="0" err="1" smtClean="0"/>
              <a:t>document.createElement</a:t>
            </a:r>
            <a:r>
              <a:rPr lang="en-US" dirty="0" smtClean="0"/>
              <a:t>("div");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jContent</a:t>
            </a:r>
            <a:r>
              <a:rPr lang="en-US" dirty="0" smtClean="0"/>
              <a:t> = $(content);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jQuery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062907"/>
          </a:xfrm>
        </p:spPr>
        <p:txBody>
          <a:bodyPr/>
          <a:lstStyle/>
          <a:p>
            <a:r>
              <a:rPr lang="en-US" dirty="0" smtClean="0"/>
              <a:t>jQuery elements extend regular DOM elements</a:t>
            </a:r>
          </a:p>
          <a:p>
            <a:r>
              <a:rPr lang="en-US" dirty="0" smtClean="0"/>
              <a:t>Methods for altering the elements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jQuery.css("color", "#f3f")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jQuery.html()</a:t>
            </a:r>
            <a:r>
              <a:rPr lang="en-US" dirty="0"/>
              <a:t> </a:t>
            </a:r>
            <a:r>
              <a:rPr lang="en-US" dirty="0" smtClean="0"/>
              <a:t>returns the </a:t>
            </a:r>
            <a:r>
              <a:rPr lang="en-US" dirty="0" err="1" smtClean="0"/>
              <a:t>innerHTML</a:t>
            </a:r>
            <a:endParaRPr lang="en-US" dirty="0" smtClean="0"/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jQuery.html(content)</a:t>
            </a:r>
            <a:r>
              <a:rPr lang="en-US" dirty="0" smtClean="0"/>
              <a:t> sets the </a:t>
            </a:r>
            <a:r>
              <a:rPr lang="en-US" dirty="0" err="1" smtClean="0"/>
              <a:t>innerHTML</a:t>
            </a:r>
            <a:endParaRPr lang="en-US" dirty="0" smtClean="0"/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jQuery.text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(content)</a:t>
            </a:r>
            <a:r>
              <a:rPr lang="en-US" dirty="0" smtClean="0"/>
              <a:t> sets the </a:t>
            </a:r>
            <a:r>
              <a:rPr lang="en-US" dirty="0" err="1" smtClean="0"/>
              <a:t>innerHTML</a:t>
            </a:r>
            <a:r>
              <a:rPr lang="en-US" dirty="0" smtClean="0"/>
              <a:t>, by escaping the content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0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jQuery Elements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74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>
          <a:xfrm>
            <a:off x="152400" y="1160264"/>
            <a:ext cx="8686800" cy="2369880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jQuery has a convenient way for attaching and detaching events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Works cross-browser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Using methods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Lucida Grande" charset="0"/>
              </a:rPr>
              <a:t>on()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and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Lucida Grande" charset="0"/>
              </a:rPr>
              <a:t>off()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Lucida Grand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Events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3699808"/>
            <a:ext cx="7772400" cy="1631216"/>
          </a:xfrm>
        </p:spPr>
        <p:txBody>
          <a:bodyPr/>
          <a:lstStyle/>
          <a:p>
            <a:pPr eaLnBrk="1" hangingPunct="1"/>
            <a:r>
              <a:rPr lang="en-US" noProof="1" smtClean="0"/>
              <a:t>function onButtonClick(){</a:t>
            </a:r>
          </a:p>
          <a:p>
            <a:pPr eaLnBrk="1" hangingPunct="1"/>
            <a:r>
              <a:rPr lang="en-US" noProof="1" smtClean="0"/>
              <a:t>  $(".selected").removeClass("selected");</a:t>
            </a:r>
          </a:p>
          <a:p>
            <a:pPr eaLnBrk="1" hangingPunct="1"/>
            <a:r>
              <a:rPr lang="en-US" noProof="1"/>
              <a:t> </a:t>
            </a:r>
            <a:r>
              <a:rPr lang="en-US" noProof="1" smtClean="0"/>
              <a:t> $(this).addClass("selected");</a:t>
            </a:r>
          </a:p>
          <a:p>
            <a:pPr eaLnBrk="1" hangingPunct="1"/>
            <a:r>
              <a:rPr lang="en-US" noProof="1"/>
              <a:t>}</a:t>
            </a:r>
            <a:endParaRPr lang="en-US" noProof="1" smtClean="0"/>
          </a:p>
          <a:p>
            <a:pPr eaLnBrk="1" hangingPunct="1"/>
            <a:r>
              <a:rPr lang="en-US" noProof="1" smtClean="0"/>
              <a:t>$("a.button").on("click", onButtonClick);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29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648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685800"/>
          </a:xfrm>
        </p:spPr>
        <p:txBody>
          <a:bodyPr/>
          <a:lstStyle/>
          <a:p>
            <a:r>
              <a:rPr lang="en-US" dirty="0" smtClean="0"/>
              <a:t>What is jQuery?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09600" y="1755776"/>
            <a:ext cx="7924800" cy="56912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The world’s most popular JavaScript library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71" y="2971800"/>
            <a:ext cx="5742858" cy="261904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4059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>
          <a:xfrm>
            <a:off x="152400" y="1447800"/>
            <a:ext cx="8686800" cy="2508379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Optimize the event</a:t>
            </a:r>
          </a:p>
          <a:p>
            <a:pPr lvl="1" eaLnBrk="1" hangingPunct="1"/>
            <a:r>
              <a:rPr lang="en-US" sz="3200" dirty="0" smtClean="0">
                <a:ea typeface="Lucida Grande" charset="0"/>
                <a:cs typeface="Lucida Grande" charset="0"/>
                <a:sym typeface="Lucida Grande" charset="0"/>
              </a:rPr>
              <a:t>Add it </a:t>
            </a: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on the parent </a:t>
            </a:r>
            <a:r>
              <a:rPr lang="en-US" sz="3200" dirty="0" smtClean="0">
                <a:ea typeface="Lucida Grande" charset="0"/>
                <a:cs typeface="Lucida Grande" charset="0"/>
                <a:sym typeface="Lucida Grande" charset="0"/>
              </a:rPr>
              <a:t>element</a:t>
            </a:r>
          </a:p>
          <a:p>
            <a:pPr lvl="1" eaLnBrk="1" hangingPunct="1"/>
            <a:r>
              <a:rPr lang="en-US" sz="3200" dirty="0" smtClean="0">
                <a:ea typeface="Lucida Grande" charset="0"/>
                <a:cs typeface="Consolas" panose="020B0609020204030204" pitchFamily="49" charset="0"/>
                <a:sym typeface="Lucida Grande" charset="0"/>
              </a:rPr>
              <a:t>A bit different syntax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Lucida Grande" charset="0"/>
            </a:endParaRPr>
          </a:p>
          <a:p>
            <a:pPr lvl="1" eaLnBrk="1" hangingPunct="1"/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Lucida Grand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Events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3505200"/>
            <a:ext cx="7772400" cy="1938992"/>
          </a:xfrm>
        </p:spPr>
        <p:txBody>
          <a:bodyPr/>
          <a:lstStyle/>
          <a:p>
            <a:pPr eaLnBrk="1" hangingPunct="1"/>
            <a:r>
              <a:rPr lang="en-US" noProof="1" smtClean="0"/>
              <a:t>function onListItemClick(){</a:t>
            </a:r>
          </a:p>
          <a:p>
            <a:pPr eaLnBrk="1" hangingPunct="1"/>
            <a:r>
              <a:rPr lang="en-US" noProof="1" smtClean="0"/>
              <a:t>  $(".selected").removeClass("selected");</a:t>
            </a:r>
          </a:p>
          <a:p>
            <a:pPr eaLnBrk="1" hangingPunct="1"/>
            <a:r>
              <a:rPr lang="en-US" noProof="1" smtClean="0"/>
              <a:t>  $(this).addClass("selected");</a:t>
            </a:r>
          </a:p>
          <a:p>
            <a:pPr eaLnBrk="1" hangingPunct="1"/>
            <a:r>
              <a:rPr lang="en-US" noProof="1" smtClean="0"/>
              <a:t>}</a:t>
            </a:r>
          </a:p>
          <a:p>
            <a:pPr eaLnBrk="1" hangingPunct="1"/>
            <a:endParaRPr lang="en-US" noProof="1" smtClean="0"/>
          </a:p>
          <a:p>
            <a:pPr eaLnBrk="1" hangingPunct="1"/>
            <a:r>
              <a:rPr lang="en-US" noProof="1" smtClean="0"/>
              <a:t>$("ul").</a:t>
            </a:r>
            <a:r>
              <a:rPr lang="en-US" noProof="1" smtClean="0"/>
              <a:t>on("click</a:t>
            </a:r>
            <a:r>
              <a:rPr lang="en-US" noProof="1" smtClean="0"/>
              <a:t>", "li", </a:t>
            </a:r>
            <a:r>
              <a:rPr lang="en-US" noProof="1"/>
              <a:t>onListItemClick);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30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040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jQuery Event Handlers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23264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3074" name="Picture 2" descr="http://img.ehowcdn.com/article-new/ehow/images/a08/c9/5c/remove-event-handler-tinymce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124200"/>
            <a:ext cx="5257800" cy="285750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4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jQuery Overview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18277140" flipH="1">
            <a:off x="438513" y="3116670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455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Create a slider control using jQuery</a:t>
            </a:r>
          </a:p>
          <a:p>
            <a:pPr lvl="1"/>
            <a:r>
              <a:rPr lang="en-US" sz="2600" dirty="0" smtClean="0"/>
              <a:t>The slider can have many slides</a:t>
            </a:r>
          </a:p>
          <a:p>
            <a:pPr lvl="1"/>
            <a:r>
              <a:rPr lang="en-US" sz="2600" dirty="0" smtClean="0"/>
              <a:t>Only one slide is visible at a time</a:t>
            </a:r>
          </a:p>
          <a:p>
            <a:pPr lvl="1"/>
            <a:r>
              <a:rPr lang="en-US" sz="2600" dirty="0" smtClean="0"/>
              <a:t>Each slide contains HTML code</a:t>
            </a:r>
          </a:p>
          <a:p>
            <a:pPr lvl="2"/>
            <a:r>
              <a:rPr lang="en-US" sz="2400" dirty="0" smtClean="0"/>
              <a:t>i.e. it can contain images, forms, </a:t>
            </a:r>
            <a:r>
              <a:rPr lang="en-US" sz="2400" dirty="0" err="1" smtClean="0"/>
              <a:t>divs</a:t>
            </a:r>
            <a:r>
              <a:rPr lang="en-US" sz="2400" dirty="0" smtClean="0"/>
              <a:t>, headers, links, etc…</a:t>
            </a:r>
          </a:p>
          <a:p>
            <a:pPr lvl="1"/>
            <a:r>
              <a:rPr lang="en-US" sz="2600" dirty="0" smtClean="0"/>
              <a:t>Implement functionality for changing the visible slide after 5 seconds</a:t>
            </a:r>
          </a:p>
          <a:p>
            <a:pPr lvl="1"/>
            <a:r>
              <a:rPr lang="en-US" sz="2600" dirty="0" smtClean="0"/>
              <a:t>Create buttons for next and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90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buFont typeface="+mj-lt"/>
              <a:buAutoNum type="arabicPeriod" startAt="2"/>
            </a:pPr>
            <a:r>
              <a:rPr lang="en-US" sz="2800" dirty="0" smtClean="0"/>
              <a:t>Using jQuery implement functionality to insert a DOM element before or after another element</a:t>
            </a:r>
          </a:p>
          <a:p>
            <a:pPr marL="292100" indent="-292100">
              <a:buFont typeface="+mj-lt"/>
              <a:buAutoNum type="arabicPeriod" startAt="2"/>
            </a:pPr>
            <a:r>
              <a:rPr lang="en-US" sz="2800" dirty="0"/>
              <a:t>By given an array of students, generate a table that represents these </a:t>
            </a:r>
            <a:r>
              <a:rPr lang="en-US" sz="2800" dirty="0" smtClean="0"/>
              <a:t>students</a:t>
            </a:r>
          </a:p>
          <a:p>
            <a:pPr lvl="1"/>
            <a:r>
              <a:rPr lang="en-US" sz="2600" dirty="0" smtClean="0"/>
              <a:t>Each student has first name,</a:t>
            </a:r>
            <a:br>
              <a:rPr lang="en-US" sz="2600" dirty="0" smtClean="0"/>
            </a:br>
            <a:r>
              <a:rPr lang="en-US" sz="2600" dirty="0" smtClean="0"/>
              <a:t>last name and grade</a:t>
            </a:r>
          </a:p>
          <a:p>
            <a:pPr lvl="1"/>
            <a:r>
              <a:rPr lang="en-US" sz="2600" dirty="0" smtClean="0"/>
              <a:t>Use jQuery</a:t>
            </a:r>
            <a:endParaRPr lang="en-US" sz="2600" dirty="0"/>
          </a:p>
          <a:p>
            <a:pPr marL="292100" indent="-292100">
              <a:buFont typeface="+mj-lt"/>
              <a:buAutoNum type="arabicPeriod" startAt="2"/>
            </a:pPr>
            <a:r>
              <a:rPr lang="en-US" sz="2800" dirty="0" smtClean="0"/>
              <a:t>Implement functionality to change the background color of a web page</a:t>
            </a:r>
          </a:p>
          <a:p>
            <a:pPr lvl="1"/>
            <a:r>
              <a:rPr lang="en-US" sz="2600" dirty="0" smtClean="0"/>
              <a:t>i.e. select a color from a color picker and set this color as the background color of the page</a:t>
            </a:r>
            <a:endParaRPr lang="en-US" sz="2600" dirty="0"/>
          </a:p>
          <a:p>
            <a:pPr marL="292100" indent="-292100">
              <a:buFont typeface="+mj-lt"/>
              <a:buAutoNum type="arabicPeriod" startAt="2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4" b="12000"/>
          <a:stretch/>
        </p:blipFill>
        <p:spPr>
          <a:xfrm>
            <a:off x="5715000" y="2743200"/>
            <a:ext cx="2362200" cy="1676400"/>
          </a:xfrm>
          <a:prstGeom prst="roundRect">
            <a:avLst>
              <a:gd name="adj" fmla="val 2273"/>
            </a:avLst>
          </a:prstGeom>
        </p:spPr>
      </p:pic>
    </p:spTree>
    <p:extLst>
      <p:ext uri="{BB962C8B-B14F-4D97-AF65-F5344CB8AC3E}">
        <p14:creationId xmlns:p14="http://schemas.microsoft.com/office/powerpoint/2010/main" val="1251805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buFont typeface="+mj-lt"/>
              <a:buAutoNum type="arabicPeriod" startAt="5"/>
            </a:pPr>
            <a:r>
              <a:rPr lang="en-US" sz="2800" dirty="0" smtClean="0"/>
              <a:t>*Implement a GridView control</a:t>
            </a:r>
          </a:p>
          <a:p>
            <a:pPr lvl="1"/>
            <a:r>
              <a:rPr lang="en-US" sz="2600" dirty="0" smtClean="0"/>
              <a:t>Rows can be added dynamically</a:t>
            </a:r>
          </a:p>
          <a:p>
            <a:pPr lvl="1"/>
            <a:r>
              <a:rPr lang="en-US" sz="2600" dirty="0" smtClean="0"/>
              <a:t>A header row can be added dynamically</a:t>
            </a:r>
          </a:p>
          <a:p>
            <a:pPr lvl="2"/>
            <a:r>
              <a:rPr lang="en-US" sz="2400" dirty="0" smtClean="0"/>
              <a:t>Each GridView can have at most one header row</a:t>
            </a:r>
          </a:p>
          <a:p>
            <a:pPr lvl="1"/>
            <a:r>
              <a:rPr lang="en-US" sz="2600" dirty="0" smtClean="0"/>
              <a:t>Each row can have  a nested GridView</a:t>
            </a:r>
          </a:p>
          <a:p>
            <a:pPr lvl="2"/>
            <a:r>
              <a:rPr lang="en-US" sz="2400" dirty="0"/>
              <a:t>Each GridView can have at most </a:t>
            </a:r>
            <a:r>
              <a:rPr lang="en-US" sz="2400" dirty="0" smtClean="0"/>
              <a:t>one </a:t>
            </a:r>
            <a:r>
              <a:rPr lang="en-US" sz="2400" smtClean="0"/>
              <a:t>nested GridView</a:t>
            </a:r>
            <a:endParaRPr lang="en-US" sz="2400" dirty="0"/>
          </a:p>
          <a:p>
            <a:pPr lvl="2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90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 descr="http://academy.telerik.com" title="Telerik Software Academy - free Training for Ninja Developers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academy.telerik.com/" title="Telerik Software Academy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8194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facebook.com/TelerikAcademy" title="Telerik Software Academy @ Facebook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html5course.telerik.com" title="Web Design with HTML5, CSS and JavaScript Free Course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38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jQuery is a cross-browser JavaScript library 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Designed </a:t>
            </a:r>
            <a:r>
              <a:rPr lang="en-US" dirty="0"/>
              <a:t>to simplify the client-side scripting of </a:t>
            </a:r>
            <a:r>
              <a:rPr lang="en-US" dirty="0" smtClean="0"/>
              <a:t>HTML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most popular JavaScript library in use </a:t>
            </a:r>
            <a:r>
              <a:rPr lang="en-US" dirty="0" smtClean="0"/>
              <a:t>today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Free</a:t>
            </a:r>
            <a:r>
              <a:rPr lang="en-US" dirty="0"/>
              <a:t>, open source </a:t>
            </a:r>
            <a:r>
              <a:rPr lang="en-US" dirty="0" smtClean="0"/>
              <a:t>software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jQuery's </a:t>
            </a:r>
            <a:r>
              <a:rPr lang="en-US" dirty="0"/>
              <a:t>syntax is designed to make it easier </a:t>
            </a:r>
            <a:r>
              <a:rPr lang="en-US" dirty="0" smtClean="0"/>
              <a:t>to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Navigate </a:t>
            </a:r>
            <a:r>
              <a:rPr lang="en-US" dirty="0"/>
              <a:t>a </a:t>
            </a:r>
            <a:r>
              <a:rPr lang="en-US" dirty="0" smtClean="0"/>
              <a:t>document and select</a:t>
            </a:r>
            <a:r>
              <a:rPr lang="en-US" dirty="0"/>
              <a:t> </a:t>
            </a:r>
            <a:r>
              <a:rPr lang="en-US" dirty="0" smtClean="0"/>
              <a:t>DOM elements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Create</a:t>
            </a:r>
            <a:r>
              <a:rPr lang="en-US" dirty="0"/>
              <a:t> </a:t>
            </a:r>
            <a:r>
              <a:rPr lang="en-US" dirty="0" smtClean="0"/>
              <a:t>animations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Handle</a:t>
            </a:r>
            <a:r>
              <a:rPr lang="en-US" dirty="0"/>
              <a:t> </a:t>
            </a:r>
            <a:r>
              <a:rPr lang="en-US" dirty="0" smtClean="0"/>
              <a:t>events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4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jQuery </a:t>
            </a:r>
            <a:r>
              <a:rPr lang="en-US" dirty="0"/>
              <a:t>also provides capabilities for developers to create </a:t>
            </a:r>
            <a:r>
              <a:rPr lang="en-US" dirty="0" smtClean="0"/>
              <a:t>plugins for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Low-level interaction and animation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Advanced effects and high-level, theme-able widgets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Creation of powerful and dynamic web pages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Microsoft adopted jQuery within</a:t>
            </a:r>
            <a:r>
              <a:rPr lang="en-US" dirty="0"/>
              <a:t> Visual </a:t>
            </a:r>
            <a:r>
              <a:rPr lang="en-US" dirty="0" smtClean="0"/>
              <a:t>Studio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Uses in </a:t>
            </a:r>
            <a:r>
              <a:rPr lang="en-US" dirty="0"/>
              <a:t>Microsoft's ASP.NET AJAX </a:t>
            </a:r>
            <a:r>
              <a:rPr lang="en-US" dirty="0" smtClean="0"/>
              <a:t>Framework </a:t>
            </a:r>
            <a:r>
              <a:rPr lang="en-US" dirty="0"/>
              <a:t>and ASP.NET MVC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jQuery is So Popular?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>
                <a:sym typeface="Lucida Grande" charset="0"/>
              </a:rPr>
              <a:t>Easy to learn 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Fluent </a:t>
            </a:r>
            <a:r>
              <a:rPr lang="en-US" dirty="0">
                <a:sym typeface="Lucida Grande" charset="0"/>
              </a:rPr>
              <a:t>programming </a:t>
            </a:r>
            <a:r>
              <a:rPr lang="en-US" dirty="0" smtClean="0">
                <a:sym typeface="Lucida Grande" charset="0"/>
              </a:rPr>
              <a:t>style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Easy </a:t>
            </a:r>
            <a:r>
              <a:rPr lang="en-US" dirty="0">
                <a:sym typeface="Lucida Grande" charset="0"/>
              </a:rPr>
              <a:t>to </a:t>
            </a:r>
            <a:r>
              <a:rPr lang="en-US" dirty="0" smtClean="0">
                <a:sym typeface="Lucida Grande" charset="0"/>
              </a:rPr>
              <a:t>extend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You </a:t>
            </a:r>
            <a:r>
              <a:rPr lang="en-US" dirty="0">
                <a:sym typeface="Lucida Grande" charset="0"/>
              </a:rPr>
              <a:t>create new jQuery plugins by creating new JavaScript </a:t>
            </a:r>
            <a:r>
              <a:rPr lang="en-US" dirty="0" smtClean="0">
                <a:sym typeface="Lucida Grande" charset="0"/>
              </a:rPr>
              <a:t>functions</a:t>
            </a:r>
            <a:endParaRPr lang="en-US" dirty="0">
              <a:sym typeface="Lucida Grande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ym typeface="Lucida Grande" charset="0"/>
              </a:rPr>
              <a:t>Powerful DOM Selection </a:t>
            </a:r>
            <a:endParaRPr lang="en-US" dirty="0" smtClean="0">
              <a:sym typeface="Lucida Grande" charset="0"/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Powered </a:t>
            </a:r>
            <a:r>
              <a:rPr lang="en-US" dirty="0">
                <a:sym typeface="Lucida Grande" charset="0"/>
              </a:rPr>
              <a:t>by CSS 3.0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Lightweight</a:t>
            </a:r>
            <a:endParaRPr lang="en-US" dirty="0">
              <a:sym typeface="Lucida Grande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ym typeface="Lucida Grande" charset="0"/>
              </a:rPr>
              <a:t>Community Support </a:t>
            </a:r>
            <a:endParaRPr lang="en-US" dirty="0" smtClean="0">
              <a:sym typeface="Lucida Grande" charset="0"/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Large </a:t>
            </a:r>
            <a:r>
              <a:rPr lang="en-US" dirty="0">
                <a:sym typeface="Lucida Grande" charset="0"/>
              </a:rPr>
              <a:t>community of developers and </a:t>
            </a:r>
            <a:r>
              <a:rPr lang="en-US" dirty="0" smtClean="0">
                <a:sym typeface="Lucida Grande" charset="0"/>
              </a:rPr>
              <a:t>geeks</a:t>
            </a:r>
            <a:endParaRPr lang="en-US" dirty="0">
              <a:sym typeface="Lucida Grande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How to Add jQuery to a Web Site?</a:t>
            </a:r>
            <a:endParaRPr lang="en-US" sz="3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/>
          <a:lstStyle/>
          <a:p>
            <a:pPr marL="487338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Download </a:t>
            </a:r>
            <a:r>
              <a:rPr lang="en-US" dirty="0" smtClean="0"/>
              <a:t>jQuery files from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hlinkClick r:id="rId3"/>
              </a:rPr>
              <a:t>http://www.jquery.com</a:t>
            </a:r>
            <a:endParaRPr lang="en-US" dirty="0" smtClean="0"/>
          </a:p>
          <a:p>
            <a:pPr marL="487338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Self hosted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You can choose to self host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dirty="0" smtClean="0"/>
              <a:t> file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jquery-1.10.js</a:t>
            </a:r>
            <a:r>
              <a:rPr lang="en-US" dirty="0" smtClean="0"/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.min.js </a:t>
            </a:r>
            <a:r>
              <a:rPr lang="en-US" dirty="0"/>
              <a:t>file</a:t>
            </a:r>
            <a:endParaRPr lang="en-US" dirty="0" smtClean="0"/>
          </a:p>
          <a:p>
            <a:pPr marL="487338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Use it from CDN </a:t>
            </a:r>
            <a:r>
              <a:rPr lang="en-US" dirty="0" smtClean="0"/>
              <a:t>(content </a:t>
            </a:r>
            <a:r>
              <a:rPr lang="en-US" dirty="0"/>
              <a:t>delivery network)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Microsoft</a:t>
            </a:r>
            <a:r>
              <a:rPr lang="en-US" dirty="0"/>
              <a:t>, jQuery, </a:t>
            </a:r>
            <a:r>
              <a:rPr lang="en-US" dirty="0" smtClean="0"/>
              <a:t>Google CDNs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e.g. </a:t>
            </a:r>
            <a:r>
              <a:rPr lang="en-US" sz="2800" dirty="0" smtClean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code.jquery.com/jquery-1.10.1.min.js</a:t>
            </a:r>
            <a:r>
              <a:rPr lang="en-US" sz="2800" dirty="0" smtClean="0"/>
              <a:t>,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>
                <a:hlinkClick r:id="rId5"/>
              </a:rPr>
              <a:t>http://</a:t>
            </a:r>
            <a:r>
              <a:rPr lang="en-US" sz="2800" dirty="0" smtClean="0">
                <a:hlinkClick r:id="rId5"/>
              </a:rPr>
              <a:t>ajax.microsoft.com/ajax/jquery/jquery-1.10.1.min.js</a:t>
            </a:r>
            <a:endParaRPr lang="en-US" sz="2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0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895601"/>
            <a:ext cx="7924800" cy="685800"/>
          </a:xfrm>
        </p:spPr>
        <p:txBody>
          <a:bodyPr/>
          <a:lstStyle/>
          <a:p>
            <a:r>
              <a:rPr lang="en-US" dirty="0" smtClean="0"/>
              <a:t>Selectors and DOM Manipulation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9663">
            <a:off x="3716957" y="4687684"/>
            <a:ext cx="4507891" cy="1371109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1737">
            <a:off x="952535" y="4520232"/>
            <a:ext cx="1905000" cy="165735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350"/>
            <a:ext cx="2743200" cy="245895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60000"/>
                <a:lumOff val="4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herberthamaral.com/wp-content/uploads/2010/11/jquery1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6957" y1="56463" x2="46957" y2="56463"/>
                        <a14:foregroundMark x1="61739" y1="40816" x2="61739" y2="408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7113">
            <a:off x="2090508" y="428826"/>
            <a:ext cx="1423622" cy="1819759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48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1999"/>
            <a:ext cx="8686800" cy="5667613"/>
          </a:xfrm>
        </p:spPr>
        <p:txBody>
          <a:bodyPr/>
          <a:lstStyle/>
          <a:p>
            <a:r>
              <a:rPr lang="en-US" dirty="0" smtClean="0"/>
              <a:t>Selection of DOM elements in jQuery is much like as in pure JavaScript</a:t>
            </a:r>
          </a:p>
          <a:p>
            <a:pPr lvl="1"/>
            <a:r>
              <a:rPr lang="en-US" dirty="0" smtClean="0"/>
              <a:t>Selection of elements using CSS selectors</a:t>
            </a:r>
          </a:p>
          <a:p>
            <a:pPr lvl="1">
              <a:spcBef>
                <a:spcPts val="3000"/>
              </a:spcBef>
            </a:pPr>
            <a:r>
              <a:rPr lang="en-US" dirty="0" smtClean="0"/>
              <a:t>Like querySelectorAll</a:t>
            </a:r>
          </a:p>
          <a:p>
            <a:pPr lvl="1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38200" y="2495490"/>
            <a:ext cx="7543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$(selector)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3457813"/>
            <a:ext cx="75438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//by tag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$("div") //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("div");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//by class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$(".menu-item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endParaRPr lang="en-US" sz="20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(".menu-item");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//by 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$("#navigation")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//by combination of selectors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ul.menu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li")</a:t>
            </a:r>
          </a:p>
        </p:txBody>
      </p:sp>
    </p:spTree>
    <p:extLst>
      <p:ext uri="{BB962C8B-B14F-4D97-AF65-F5344CB8AC3E}">
        <p14:creationId xmlns:p14="http://schemas.microsoft.com/office/powerpoint/2010/main" val="32107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3705</TotalTime>
  <Words>1150</Words>
  <Application>Microsoft Office PowerPoint</Application>
  <PresentationFormat>On-screen Show (4:3)</PresentationFormat>
  <Paragraphs>270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Telerik Academy</vt:lpstr>
      <vt:lpstr>jQuery Overview</vt:lpstr>
      <vt:lpstr>Table of Contents</vt:lpstr>
      <vt:lpstr>What is jQuery?</vt:lpstr>
      <vt:lpstr>What is jQuery?</vt:lpstr>
      <vt:lpstr>What is jQuery? (2)</vt:lpstr>
      <vt:lpstr>Why jQuery is So Popular?</vt:lpstr>
      <vt:lpstr>How to Add jQuery to a Web Site?</vt:lpstr>
      <vt:lpstr>Selectors and DOM Manipulation</vt:lpstr>
      <vt:lpstr>Selectors</vt:lpstr>
      <vt:lpstr>Selection with jQuery</vt:lpstr>
      <vt:lpstr>Selection with jQuery</vt:lpstr>
      <vt:lpstr>DOM Traversal</vt:lpstr>
      <vt:lpstr>DOM Traversal</vt:lpstr>
      <vt:lpstr>DOM Traversal: Next and Previous</vt:lpstr>
      <vt:lpstr>Next/Prev Siblings</vt:lpstr>
      <vt:lpstr>DOM Traversal: Parent</vt:lpstr>
      <vt:lpstr>Parent Element</vt:lpstr>
      <vt:lpstr>Altering the DOM</vt:lpstr>
      <vt:lpstr>Adding Elements</vt:lpstr>
      <vt:lpstr>Creating elements</vt:lpstr>
      <vt:lpstr>Adding Elements to the DOM</vt:lpstr>
      <vt:lpstr>Removing Elements</vt:lpstr>
      <vt:lpstr>Removing Elements</vt:lpstr>
      <vt:lpstr>jQuery Extended DOM Elements</vt:lpstr>
      <vt:lpstr>jQuery Objects</vt:lpstr>
      <vt:lpstr>Properties of jQuery Elements</vt:lpstr>
      <vt:lpstr>Properties of jQuery Elements</vt:lpstr>
      <vt:lpstr>Events</vt:lpstr>
      <vt:lpstr>jQuery Events</vt:lpstr>
      <vt:lpstr>jQuery Events</vt:lpstr>
      <vt:lpstr>jQuery Event Handlers</vt:lpstr>
      <vt:lpstr>jQuery Overview</vt:lpstr>
      <vt:lpstr>Homework</vt:lpstr>
      <vt:lpstr>Homework (2)</vt:lpstr>
      <vt:lpstr>Homework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Ivaylo Kenov</cp:lastModifiedBy>
  <cp:revision>933</cp:revision>
  <dcterms:created xsi:type="dcterms:W3CDTF">2007-12-08T16:03:35Z</dcterms:created>
  <dcterms:modified xsi:type="dcterms:W3CDTF">2013-11-24T09:42:38Z</dcterms:modified>
  <cp:category>software engineering</cp:category>
</cp:coreProperties>
</file>