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99" r:id="rId6"/>
    <p:sldId id="300" r:id="rId7"/>
    <p:sldId id="301" r:id="rId8"/>
    <p:sldId id="260" r:id="rId9"/>
    <p:sldId id="261" r:id="rId10"/>
    <p:sldId id="263" r:id="rId11"/>
    <p:sldId id="270" r:id="rId12"/>
    <p:sldId id="262" r:id="rId13"/>
    <p:sldId id="271" r:id="rId14"/>
    <p:sldId id="302" r:id="rId15"/>
    <p:sldId id="303" r:id="rId16"/>
    <p:sldId id="304" r:id="rId17"/>
    <p:sldId id="29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72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1CD7-9CE5-4E47-A7E6-4AD7BD897BB5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B2FA-E0FA-4E26-AC08-016F326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B2FA-E0FA-4E26-AC08-016F326BA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0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7CEEFCF-368B-4A6C-8869-9CECE9F1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7CEEFCF-368B-4A6C-8869-9CECE9F1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7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3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314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10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://nikolay.i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Past, Present and Future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98" y="4416367"/>
            <a:ext cx="2542606" cy="2048049"/>
          </a:xfrm>
          <a:prstGeom prst="roundRect">
            <a:avLst>
              <a:gd name="adj" fmla="val 2362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990">
            <a:off x="6164890" y="260975"/>
            <a:ext cx="2552701" cy="1914526"/>
          </a:xfrm>
          <a:prstGeom prst="roundRect">
            <a:avLst>
              <a:gd name="adj" fmla="val 4847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8"/>
          <a:stretch/>
        </p:blipFill>
        <p:spPr>
          <a:xfrm rot="20955369">
            <a:off x="433081" y="870739"/>
            <a:ext cx="1510543" cy="12348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79" y="601910"/>
            <a:ext cx="1454092" cy="1454092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3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67"/>
            <a:ext cx="8686800" cy="5105583"/>
          </a:xfrm>
        </p:spPr>
        <p:txBody>
          <a:bodyPr/>
          <a:lstStyle/>
          <a:p>
            <a:r>
              <a:rPr lang="en-US" dirty="0" smtClean="0"/>
              <a:t>AJAX came into play</a:t>
            </a:r>
          </a:p>
          <a:p>
            <a:pPr lvl="1"/>
            <a:r>
              <a:rPr lang="en-US" dirty="0" smtClean="0"/>
              <a:t>Content is loaded in the background with JS</a:t>
            </a:r>
          </a:p>
          <a:p>
            <a:r>
              <a:rPr lang="en-US" dirty="0" smtClean="0"/>
              <a:t>Open source libraries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Prototype</a:t>
            </a:r>
          </a:p>
          <a:p>
            <a:r>
              <a:rPr lang="en-US" dirty="0" smtClean="0"/>
              <a:t>JavaScript became popular in 2009</a:t>
            </a:r>
          </a:p>
          <a:p>
            <a:pPr lvl="1"/>
            <a:r>
              <a:rPr lang="en-US" dirty="0" err="1" smtClean="0"/>
              <a:t>ECMAScript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5660">
            <a:off x="6510897" y="2900031"/>
            <a:ext cx="1502138" cy="17566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6044" y="1031847"/>
            <a:ext cx="7924800" cy="685800"/>
          </a:xfrm>
        </p:spPr>
        <p:txBody>
          <a:bodyPr/>
          <a:lstStyle/>
          <a:p>
            <a:r>
              <a:rPr lang="en-US" dirty="0" smtClean="0"/>
              <a:t>Present and future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7989" y="1774904"/>
            <a:ext cx="7924800" cy="569120"/>
          </a:xfrm>
        </p:spPr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775" r="1850" b="5136"/>
          <a:stretch/>
        </p:blipFill>
        <p:spPr>
          <a:xfrm>
            <a:off x="1912690" y="2499919"/>
            <a:ext cx="5251508" cy="375826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content loading</a:t>
            </a:r>
          </a:p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JS to control user media</a:t>
            </a:r>
          </a:p>
          <a:p>
            <a:pPr lvl="1"/>
            <a:r>
              <a:rPr lang="en-US" dirty="0" smtClean="0"/>
              <a:t>RIA applications</a:t>
            </a:r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NodeJS</a:t>
            </a:r>
          </a:p>
          <a:p>
            <a:r>
              <a:rPr lang="en-US" dirty="0" smtClean="0"/>
              <a:t>Web Sockets</a:t>
            </a:r>
          </a:p>
          <a:p>
            <a:pPr lvl="1"/>
            <a:r>
              <a:rPr lang="en-US" dirty="0" smtClean="0"/>
              <a:t>Fast 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54" y="4077050"/>
            <a:ext cx="2544661" cy="1908496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3" y="992302"/>
            <a:ext cx="1806894" cy="2679365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21" y="2506950"/>
            <a:ext cx="2918571" cy="184286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755009"/>
            <a:ext cx="8686800" cy="5791200"/>
          </a:xfrm>
        </p:spPr>
        <p:txBody>
          <a:bodyPr/>
          <a:lstStyle/>
          <a:p>
            <a:r>
              <a:rPr lang="en-US" dirty="0" smtClean="0"/>
              <a:t>Most used programming language</a:t>
            </a:r>
          </a:p>
          <a:p>
            <a:r>
              <a:rPr lang="en-US" dirty="0" smtClean="0"/>
              <a:t>Used absolutely everywhere</a:t>
            </a:r>
          </a:p>
          <a:p>
            <a:r>
              <a:rPr lang="en-US" dirty="0" smtClean="0"/>
              <a:t>And on every layer of development</a:t>
            </a:r>
          </a:p>
          <a:p>
            <a:pPr lvl="1"/>
            <a:r>
              <a:rPr lang="en-US" dirty="0" smtClean="0"/>
              <a:t>Data layer</a:t>
            </a:r>
          </a:p>
          <a:p>
            <a:pPr lvl="1"/>
            <a:r>
              <a:rPr lang="en-US" dirty="0" smtClean="0"/>
              <a:t>Server-side layer</a:t>
            </a:r>
          </a:p>
          <a:p>
            <a:pPr lvl="1"/>
            <a:r>
              <a:rPr lang="en-US" dirty="0" smtClean="0"/>
              <a:t>Clients on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Mobile</a:t>
            </a:r>
          </a:p>
          <a:p>
            <a:pPr lvl="2"/>
            <a:r>
              <a:rPr lang="en-US" dirty="0" smtClean="0"/>
              <a:t>Desktop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47" y="2902591"/>
            <a:ext cx="3898119" cy="325492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9977"/>
            <a:ext cx="7924800" cy="6858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0576" y="2086898"/>
            <a:ext cx="7924800" cy="569120"/>
          </a:xfrm>
        </p:spPr>
        <p:txBody>
          <a:bodyPr/>
          <a:lstStyle/>
          <a:p>
            <a:r>
              <a:rPr lang="en-US" dirty="0" smtClean="0"/>
              <a:t>Not only web!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69" y="2894526"/>
            <a:ext cx="2820463" cy="3040173"/>
          </a:xfrm>
          <a:prstGeom prst="roundRect">
            <a:avLst>
              <a:gd name="adj" fmla="val 20236"/>
            </a:avLst>
          </a:prstGeom>
        </p:spPr>
      </p:pic>
    </p:spTree>
    <p:extLst>
      <p:ext uri="{BB962C8B-B14F-4D97-AF65-F5344CB8AC3E}">
        <p14:creationId xmlns:p14="http://schemas.microsoft.com/office/powerpoint/2010/main" val="33013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211" y="951213"/>
            <a:ext cx="8686800" cy="5427216"/>
          </a:xfrm>
        </p:spPr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MVVM, MVC and MVP</a:t>
            </a:r>
          </a:p>
          <a:p>
            <a:pPr lvl="1"/>
            <a:r>
              <a:rPr lang="en-US" dirty="0" smtClean="0"/>
              <a:t>Ready-to-use libraries</a:t>
            </a:r>
          </a:p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Single page applications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4975">
            <a:off x="6015325" y="1184640"/>
            <a:ext cx="2268674" cy="1701506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8"/>
          <a:stretch/>
        </p:blipFill>
        <p:spPr>
          <a:xfrm>
            <a:off x="5868383" y="3598877"/>
            <a:ext cx="2378000" cy="21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989" y="944857"/>
            <a:ext cx="8686800" cy="54272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Mobile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Cross-platform hybrid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Cordova, Titanium, Firefox OS</a:t>
            </a:r>
          </a:p>
          <a:p>
            <a:pPr>
              <a:lnSpc>
                <a:spcPct val="100000"/>
              </a:lnSpc>
            </a:pPr>
            <a:r>
              <a:rPr lang="en-US" dirty="0"/>
              <a:t>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Windows 8 </a:t>
            </a:r>
            <a:r>
              <a:rPr lang="en-US" dirty="0" smtClean="0"/>
              <a:t>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Server-side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NodeJS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MongoDB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r="10642"/>
          <a:stretch/>
        </p:blipFill>
        <p:spPr>
          <a:xfrm rot="21155007">
            <a:off x="5058559" y="3413928"/>
            <a:ext cx="3112316" cy="22447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2463"/>
            <a:ext cx="7924800" cy="685800"/>
          </a:xfrm>
        </p:spPr>
        <p:txBody>
          <a:bodyPr/>
          <a:lstStyle/>
          <a:p>
            <a:r>
              <a:rPr lang="en-US" dirty="0" smtClean="0"/>
              <a:t>Running JavaScript in the Browser</a:t>
            </a:r>
            <a:endParaRPr lang="en-US" dirty="0"/>
          </a:p>
        </p:txBody>
      </p:sp>
      <p:pic>
        <p:nvPicPr>
          <p:cNvPr id="2050" name="Picture 2" descr="https://developers.google.com/chrome-developer-tools/images/imag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224543"/>
            <a:ext cx="7886700" cy="222885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254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13209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50" y="1091871"/>
            <a:ext cx="8309500" cy="5152008"/>
          </a:xfrm>
        </p:spPr>
        <p:txBody>
          <a:bodyPr/>
          <a:lstStyle/>
          <a:p>
            <a:r>
              <a:rPr lang="en-US" dirty="0" smtClean="0"/>
              <a:t>JavaScript Overview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Present and Future</a:t>
            </a:r>
          </a:p>
          <a:p>
            <a:r>
              <a:rPr lang="en-US" dirty="0" smtClean="0"/>
              <a:t>Running JavaScript in the Browser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06014"/>
            <a:ext cx="3359262" cy="206103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7855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JavaScript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57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is a C-like programming language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 gets its syntax from C, and maybe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my_hash['key']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26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2822" y="1761689"/>
            <a:ext cx="7924800" cy="685800"/>
          </a:xfrm>
        </p:spPr>
        <p:txBody>
          <a:bodyPr/>
          <a:lstStyle/>
          <a:p>
            <a:r>
              <a:rPr lang="en-US" dirty="0" smtClean="0"/>
              <a:t>JavaScript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82" y="2845255"/>
            <a:ext cx="3506598" cy="26299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6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9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200" y="2875856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3543241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1541424"/>
            <a:ext cx="3149601" cy="987504"/>
          </a:xfrm>
          <a:prstGeom prst="wedgeRoundRectCallout">
            <a:avLst>
              <a:gd name="adj1" fmla="val 5462"/>
              <a:gd name="adj2" fmla="val 753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1541424"/>
            <a:ext cx="2381249" cy="987504"/>
          </a:xfrm>
          <a:prstGeom prst="wedgeRoundRectCallout">
            <a:avLst>
              <a:gd name="adj1" fmla="val -47174"/>
              <a:gd name="adj2" fmla="val 785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1541424"/>
            <a:ext cx="2057400" cy="987504"/>
          </a:xfrm>
          <a:prstGeom prst="wedgeRoundRectCallout">
            <a:avLst>
              <a:gd name="adj1" fmla="val 75351"/>
              <a:gd name="adj2" fmla="val 78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6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384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629285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834964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  <p:extLst>
      <p:ext uri="{BB962C8B-B14F-4D97-AF65-F5344CB8AC3E}">
        <p14:creationId xmlns:p14="http://schemas.microsoft.com/office/powerpoint/2010/main" val="17073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67070"/>
            <a:ext cx="7924800" cy="6858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pic>
        <p:nvPicPr>
          <p:cNvPr id="1026" name="Picture 2" descr="http://theartalog.com/wp/wp-content/uploads/2010/03/objects-toky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70" y="2421031"/>
            <a:ext cx="3546459" cy="35464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8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2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7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95587"/>
            <a:ext cx="8686800" cy="437669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is </a:t>
            </a:r>
            <a:r>
              <a:rPr lang="en-US" dirty="0"/>
              <a:t>an interpreted computer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Runs mostly in a web browser</a:t>
            </a:r>
          </a:p>
          <a:p>
            <a:pPr lvl="1"/>
            <a:r>
              <a:rPr lang="en-US" dirty="0" smtClean="0"/>
              <a:t>Allows user interaction</a:t>
            </a:r>
          </a:p>
          <a:p>
            <a:r>
              <a:rPr lang="en-US" dirty="0" smtClean="0"/>
              <a:t>JavaScript is formalized in </a:t>
            </a:r>
            <a:r>
              <a:rPr lang="en-US" dirty="0" err="1" smtClean="0"/>
              <a:t>ECMAScript</a:t>
            </a:r>
            <a:r>
              <a:rPr lang="en-US" dirty="0" smtClean="0"/>
              <a:t> language standard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568">
            <a:off x="7037825" y="1853126"/>
            <a:ext cx="1556188" cy="15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3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1407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5500"/>
            <a:ext cx="7086600" cy="1065242"/>
          </a:xfrm>
        </p:spPr>
        <p:txBody>
          <a:bodyPr/>
          <a:lstStyle/>
          <a:p>
            <a:r>
              <a:rPr lang="en-US" dirty="0" smtClean="0"/>
              <a:t>Introduction to JavaScript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6044" y="1191238"/>
            <a:ext cx="7924800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433" y="1993018"/>
            <a:ext cx="7924800" cy="569120"/>
          </a:xfrm>
        </p:spPr>
        <p:txBody>
          <a:bodyPr/>
          <a:lstStyle/>
          <a:p>
            <a:r>
              <a:rPr lang="en-US" dirty="0" smtClean="0"/>
              <a:t>Why JavaScript is so good!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63" y="2821210"/>
            <a:ext cx="4033240" cy="302493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212" y="766655"/>
            <a:ext cx="8686800" cy="5427216"/>
          </a:xfrm>
        </p:spPr>
        <p:txBody>
          <a:bodyPr/>
          <a:lstStyle/>
          <a:p>
            <a:r>
              <a:rPr lang="en-US" dirty="0"/>
              <a:t>DOM and UI </a:t>
            </a:r>
            <a:r>
              <a:rPr lang="en-US" dirty="0" smtClean="0"/>
              <a:t>manipulation</a:t>
            </a:r>
          </a:p>
          <a:p>
            <a:r>
              <a:rPr lang="en-US" dirty="0" smtClean="0"/>
              <a:t>Platform independent / works everywhere!</a:t>
            </a:r>
          </a:p>
          <a:p>
            <a:r>
              <a:rPr lang="en-US" dirty="0" smtClean="0"/>
              <a:t>Imperative and structured</a:t>
            </a:r>
          </a:p>
          <a:p>
            <a:pPr lvl="1"/>
            <a:r>
              <a:rPr lang="en-US" dirty="0" smtClean="0"/>
              <a:t>if-else, for, while, …</a:t>
            </a:r>
          </a:p>
          <a:p>
            <a:pPr lvl="1"/>
            <a:r>
              <a:rPr lang="en-US" dirty="0" smtClean="0"/>
              <a:t>Scoping </a:t>
            </a:r>
          </a:p>
          <a:p>
            <a:pPr lvl="1"/>
            <a:r>
              <a:rPr lang="en-US" dirty="0" smtClean="0"/>
              <a:t>Expressions and statements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err="1" smtClean="0"/>
              <a:t>Typeless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8400">
            <a:off x="6175037" y="3915580"/>
            <a:ext cx="1905891" cy="17119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1638" y="691154"/>
            <a:ext cx="8453761" cy="5647502"/>
          </a:xfrm>
        </p:spPr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Prototype-based</a:t>
            </a:r>
          </a:p>
          <a:p>
            <a:pPr lvl="1"/>
            <a:r>
              <a:rPr lang="en-US" dirty="0" smtClean="0"/>
              <a:t>Class-like structures and inheritance</a:t>
            </a:r>
          </a:p>
          <a:p>
            <a:pPr lvl="1"/>
            <a:r>
              <a:rPr lang="en-US" dirty="0" smtClean="0"/>
              <a:t>Functions as objects</a:t>
            </a:r>
          </a:p>
          <a:p>
            <a:pPr lvl="1"/>
            <a:r>
              <a:rPr lang="en-US" dirty="0" smtClean="0"/>
              <a:t>Functions as methods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Lightweight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952">
            <a:off x="5628576" y="4232755"/>
            <a:ext cx="2718470" cy="1983748"/>
          </a:xfrm>
          <a:prstGeom prst="roundRect">
            <a:avLst>
              <a:gd name="adj" fmla="val 34428"/>
            </a:avLst>
          </a:prstGeom>
        </p:spPr>
      </p:pic>
    </p:spTree>
    <p:extLst>
      <p:ext uri="{BB962C8B-B14F-4D97-AF65-F5344CB8AC3E}">
        <p14:creationId xmlns:p14="http://schemas.microsoft.com/office/powerpoint/2010/main" val="42043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2822" y="1501630"/>
            <a:ext cx="7924800" cy="685800"/>
          </a:xfrm>
        </p:spPr>
        <p:txBody>
          <a:bodyPr/>
          <a:lstStyle/>
          <a:p>
            <a:r>
              <a:rPr lang="en-US" dirty="0" smtClean="0"/>
              <a:t>History of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433" y="2185965"/>
            <a:ext cx="7924800" cy="569120"/>
          </a:xfrm>
        </p:spPr>
        <p:txBody>
          <a:bodyPr/>
          <a:lstStyle/>
          <a:p>
            <a:r>
              <a:rPr lang="en-US" dirty="0" smtClean="0"/>
              <a:t>How has JS risen to power?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1" y="2921802"/>
            <a:ext cx="3518735" cy="248070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34435"/>
            <a:ext cx="8686800" cy="5427216"/>
          </a:xfrm>
        </p:spPr>
        <p:txBody>
          <a:bodyPr/>
          <a:lstStyle/>
          <a:p>
            <a:r>
              <a:rPr lang="en-US" dirty="0" smtClean="0"/>
              <a:t>JavaScript was originally developed for </a:t>
            </a:r>
            <a:r>
              <a:rPr lang="en-US" sz="2800" dirty="0" smtClean="0"/>
              <a:t>Netscape at the beginning of the Browser wars</a:t>
            </a:r>
          </a:p>
          <a:p>
            <a:pPr lvl="1"/>
            <a:r>
              <a:rPr lang="en-US" sz="2800" dirty="0" smtClean="0"/>
              <a:t>Shipped with Netscape Navigator 2.0, 1995</a:t>
            </a:r>
          </a:p>
          <a:p>
            <a:pPr lvl="1"/>
            <a:r>
              <a:rPr lang="en-US" sz="2800" dirty="0" smtClean="0"/>
              <a:t>Developed as Mocha, later known as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r>
              <a:rPr lang="en-US" sz="2800" dirty="0" smtClean="0"/>
              <a:t>Microsoft adopted JavaScript in their browser (IE 3.0) in August 1996</a:t>
            </a:r>
          </a:p>
          <a:p>
            <a:pPr lvl="1"/>
            <a:r>
              <a:rPr lang="en-US" sz="2800" dirty="0" smtClean="0"/>
              <a:t>MS JS was called JScript and was promoted with the umbrella term DHTML</a:t>
            </a:r>
          </a:p>
          <a:p>
            <a:r>
              <a:rPr lang="en-US" dirty="0" smtClean="0"/>
              <a:t>JS became official as </a:t>
            </a:r>
            <a:r>
              <a:rPr lang="en-US" dirty="0" err="1" smtClean="0"/>
              <a:t>ECMAScript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08" y="5006340"/>
            <a:ext cx="1543050" cy="12344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250</TotalTime>
  <Words>1332</Words>
  <Application>Microsoft Office PowerPoint</Application>
  <PresentationFormat>On-screen Show (4:3)</PresentationFormat>
  <Paragraphs>328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Bookman Old Style</vt:lpstr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 theme</vt:lpstr>
      <vt:lpstr>Introduction to JavaScript</vt:lpstr>
      <vt:lpstr>Table of Contents</vt:lpstr>
      <vt:lpstr>JavaScript Overview</vt:lpstr>
      <vt:lpstr>JavaScript Overview</vt:lpstr>
      <vt:lpstr>Features</vt:lpstr>
      <vt:lpstr>Features</vt:lpstr>
      <vt:lpstr>Features</vt:lpstr>
      <vt:lpstr>History of JavaScript</vt:lpstr>
      <vt:lpstr>History of JavaScript</vt:lpstr>
      <vt:lpstr>History of JavaScript (2)</vt:lpstr>
      <vt:lpstr>Present and future</vt:lpstr>
      <vt:lpstr>Present</vt:lpstr>
      <vt:lpstr>Future</vt:lpstr>
      <vt:lpstr>Usage</vt:lpstr>
      <vt:lpstr>Usage</vt:lpstr>
      <vt:lpstr>Usage</vt:lpstr>
      <vt:lpstr>Running JavaScript in the Browser</vt:lpstr>
      <vt:lpstr>Using JavaScript Code</vt:lpstr>
      <vt:lpstr>JavaScript – When is Executed?</vt:lpstr>
      <vt:lpstr>Calling a JavaScript Function from Event Handler – Example</vt:lpstr>
      <vt:lpstr>Event Handlers</vt:lpstr>
      <vt:lpstr>Using External Script Files</vt:lpstr>
      <vt:lpstr>External JavaScript Files</vt:lpstr>
      <vt:lpstr>The JavaScript Syntax</vt:lpstr>
      <vt:lpstr>JavaScript Syntax</vt:lpstr>
      <vt:lpstr>Standard Popup Boxes</vt:lpstr>
      <vt:lpstr>Popup Boxes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Introduction to JavaScript Development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Nikolay</cp:lastModifiedBy>
  <cp:revision>207</cp:revision>
  <dcterms:created xsi:type="dcterms:W3CDTF">2013-10-28T09:12:41Z</dcterms:created>
  <dcterms:modified xsi:type="dcterms:W3CDTF">2013-10-30T12:33:24Z</dcterms:modified>
</cp:coreProperties>
</file>