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338" r:id="rId2"/>
    <p:sldId id="335" r:id="rId3"/>
    <p:sldId id="396" r:id="rId4"/>
    <p:sldId id="392" r:id="rId5"/>
    <p:sldId id="397" r:id="rId6"/>
    <p:sldId id="393" r:id="rId7"/>
    <p:sldId id="394" r:id="rId8"/>
    <p:sldId id="395" r:id="rId9"/>
    <p:sldId id="399" r:id="rId10"/>
    <p:sldId id="400" r:id="rId11"/>
    <p:sldId id="401" r:id="rId12"/>
    <p:sldId id="402" r:id="rId13"/>
    <p:sldId id="414" r:id="rId14"/>
    <p:sldId id="416" r:id="rId15"/>
    <p:sldId id="419" r:id="rId16"/>
    <p:sldId id="438" r:id="rId17"/>
    <p:sldId id="403" r:id="rId18"/>
    <p:sldId id="404" r:id="rId19"/>
    <p:sldId id="407" r:id="rId20"/>
    <p:sldId id="408" r:id="rId21"/>
    <p:sldId id="411" r:id="rId22"/>
    <p:sldId id="431" r:id="rId23"/>
    <p:sldId id="405" r:id="rId24"/>
    <p:sldId id="406" r:id="rId25"/>
    <p:sldId id="413" r:id="rId26"/>
    <p:sldId id="429" r:id="rId27"/>
    <p:sldId id="430" r:id="rId28"/>
    <p:sldId id="410" r:id="rId29"/>
    <p:sldId id="409" r:id="rId30"/>
    <p:sldId id="412" r:id="rId31"/>
    <p:sldId id="415" r:id="rId32"/>
    <p:sldId id="420" r:id="rId33"/>
    <p:sldId id="421" r:id="rId34"/>
    <p:sldId id="422" r:id="rId35"/>
    <p:sldId id="423" r:id="rId36"/>
    <p:sldId id="424" r:id="rId37"/>
    <p:sldId id="437" r:id="rId38"/>
    <p:sldId id="432" r:id="rId39"/>
    <p:sldId id="433" r:id="rId40"/>
    <p:sldId id="434" r:id="rId41"/>
    <p:sldId id="435" r:id="rId42"/>
    <p:sldId id="436" r:id="rId43"/>
    <p:sldId id="425" r:id="rId44"/>
    <p:sldId id="427" r:id="rId45"/>
    <p:sldId id="426" r:id="rId46"/>
    <p:sldId id="428" r:id="rId47"/>
    <p:sldId id="382" r:id="rId48"/>
    <p:sldId id="441" r:id="rId49"/>
    <p:sldId id="442" r:id="rId50"/>
    <p:sldId id="443" r:id="rId51"/>
    <p:sldId id="444" r:id="rId52"/>
    <p:sldId id="445" r:id="rId53"/>
    <p:sldId id="446" r:id="rId54"/>
    <p:sldId id="447" r:id="rId55"/>
    <p:sldId id="370" r:id="rId56"/>
    <p:sldId id="334" r:id="rId57"/>
    <p:sldId id="440" r:id="rId58"/>
    <p:sldId id="439" r:id="rId59"/>
  </p:sldIdLst>
  <p:sldSz cx="9144000" cy="6858000" type="screen4x3"/>
  <p:notesSz cx="6881813" cy="9296400"/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6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16-Dec-13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16-Dec-13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gecast.com/" TargetMode="External"/><Relationship Id="rId2" Type="http://schemas.openxmlformats.org/officeDocument/2006/relationships/hyperlink" Target="http://www.akam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Protocols/rfc2616/rfc2616-sec14.html#sec14.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TP_ETa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inify/" TargetMode="External"/><Relationship Id="rId2" Type="http://schemas.openxmlformats.org/officeDocument/2006/relationships/hyperlink" Target="http://jscomp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yahoo.com/yui/compressor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yuiblog.com/blog/2007/12/20/video-lecomt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yahoo.com/yui/get/" TargetMode="External"/><Relationship Id="rId2" Type="http://schemas.openxmlformats.org/officeDocument/2006/relationships/hyperlink" Target="http://developer.yahoo.com/yui/imageloa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quirejs.or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yuiblog.com/blog/2007/04/11/performance-research-part-4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HTML" TargetMode="External"/><Relationship Id="rId2" Type="http://schemas.openxmlformats.org/officeDocument/2006/relationships/hyperlink" Target="http://yuiblog.com/blog/2008/02/06/iphone-cacheability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pmt.sourceforge.net/pngcrush/" TargetMode="External"/><Relationship Id="rId2" Type="http://schemas.openxmlformats.org/officeDocument/2006/relationships/hyperlink" Target="http://www.imagemagick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imagemagick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yahoo.com/performance/rules.html" TargetMode="External"/><Relationship Id="rId2" Type="http://schemas.openxmlformats.org/officeDocument/2006/relationships/hyperlink" Target="http://developer.yahoo.com/yslo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ngroup.com/articles/response-times-3-important-limits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tion508.gov/" TargetMode="External"/><Relationship Id="rId2" Type="http://schemas.openxmlformats.org/officeDocument/2006/relationships/hyperlink" Target="http://www.w3.org/WAI/intro/wca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ave.webaim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upport/webmasters/" TargetMode="External"/><Relationship Id="rId2" Type="http://schemas.openxmlformats.org/officeDocument/2006/relationships/hyperlink" Target="http://www.useit.com/papers/webwriting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://alistapart.com/articles/spri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01/struct/objects.html#h-13.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239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1524000"/>
          </a:xfrm>
        </p:spPr>
        <p:txBody>
          <a:bodyPr/>
          <a:lstStyle/>
          <a:p>
            <a:r>
              <a:rPr lang="en-US" dirty="0" smtClean="0"/>
              <a:t>Advanced Web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4283" y="4750455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 descr="http://www.webprofits.com.au/blog/wp-content/uploads/web-design-princip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707" y="609600"/>
            <a:ext cx="2709693" cy="2032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83391" flipH="1">
            <a:off x="676534" y="1556031"/>
            <a:ext cx="2763794" cy="204782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5557" y="4705158"/>
            <a:ext cx="2518020" cy="146526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6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2600" y="76200"/>
            <a:ext cx="7239000" cy="838200"/>
          </a:xfrm>
        </p:spPr>
        <p:txBody>
          <a:bodyPr/>
          <a:lstStyle/>
          <a:p>
            <a:r>
              <a:rPr lang="en-US" dirty="0"/>
              <a:t>Use a Content Delivery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Deploying your content across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geographically dispersed </a:t>
            </a:r>
            <a:r>
              <a:rPr lang="en-US" dirty="0"/>
              <a:t>servers will make your pages load faster from the user's </a:t>
            </a:r>
            <a:r>
              <a:rPr lang="en-US" dirty="0" smtClean="0"/>
              <a:t>perspective</a:t>
            </a:r>
          </a:p>
          <a:p>
            <a:r>
              <a:rPr lang="en-US" dirty="0"/>
              <a:t>CDN service </a:t>
            </a:r>
            <a:r>
              <a:rPr lang="en-US" dirty="0" smtClean="0"/>
              <a:t>providers:</a:t>
            </a:r>
          </a:p>
          <a:p>
            <a:pPr lvl="1"/>
            <a:r>
              <a:rPr lang="en-US" dirty="0" smtClean="0">
                <a:hlinkClick r:id="rId2"/>
              </a:rPr>
              <a:t>Akamai Technologies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EdgeCast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</a:p>
        </p:txBody>
      </p:sp>
      <p:pic>
        <p:nvPicPr>
          <p:cNvPr id="5126" name="Picture 6" descr="http://www.infragistics.com/uploadedImages/Content/Products/ASPNET/Whats_new/aspnet-cdn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95600"/>
            <a:ext cx="3581400" cy="2488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9678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Expires and Cache-Control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static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"Never expire" policy by setting far future Expires </a:t>
            </a:r>
            <a:r>
              <a:rPr lang="en-US" dirty="0" smtClean="0"/>
              <a:t>header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Expires: Thu,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30 Jan 2020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20:00:00 GMT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For dynamic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an appropriate Cache-Control header to help the </a:t>
            </a:r>
            <a:r>
              <a:rPr lang="en-US" dirty="0" smtClean="0"/>
              <a:t>browser </a:t>
            </a:r>
            <a:r>
              <a:rPr lang="en-US" dirty="0"/>
              <a:t>with conditional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www.w3.org/Protocols/rfc2616/rfc2616-sec14.html#sec14.9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1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Gzip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r>
              <a:rPr lang="en-US" dirty="0" smtClean="0"/>
              <a:t>Compress the content and reduces web traffic</a:t>
            </a:r>
          </a:p>
          <a:p>
            <a:r>
              <a:rPr lang="en-US" dirty="0" smtClean="0"/>
              <a:t>Web </a:t>
            </a:r>
            <a:r>
              <a:rPr lang="en-US" dirty="0"/>
              <a:t>clients indicate support for compression with the Accept-Encoding </a:t>
            </a:r>
            <a:r>
              <a:rPr lang="en-US" dirty="0" smtClean="0"/>
              <a:t>header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Accept-Encoding: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gzip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deflate</a:t>
            </a:r>
          </a:p>
          <a:p>
            <a:r>
              <a:rPr lang="en-US" dirty="0" smtClean="0"/>
              <a:t>Web </a:t>
            </a:r>
            <a:r>
              <a:rPr lang="en-US" dirty="0"/>
              <a:t>server may compress the response using one of the methods listed by the </a:t>
            </a:r>
            <a:r>
              <a:rPr lang="en-US" dirty="0" smtClean="0"/>
              <a:t>client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Content-Encoding: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gzip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err="1"/>
              <a:t>Gzip</a:t>
            </a:r>
            <a:r>
              <a:rPr lang="en-US" dirty="0"/>
              <a:t> is the most popular and effective compression method at this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The price for compression is CPU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9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 smtClean="0"/>
              <a:t>ETags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r>
              <a:rPr lang="en-US" dirty="0"/>
              <a:t>Entity tags (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ETags</a:t>
            </a:r>
            <a:r>
              <a:rPr lang="en-US" dirty="0"/>
              <a:t>) are a mechanism that web servers and browsers use to determine whether the component in the browser's cache matches the one on the origin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Server:</a:t>
            </a:r>
          </a:p>
          <a:p>
            <a:pPr lvl="2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ETag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"10c24bc-4ab-457e1c1f"</a:t>
            </a:r>
          </a:p>
          <a:p>
            <a:pPr lvl="1"/>
            <a:r>
              <a:rPr lang="en-US" dirty="0"/>
              <a:t>Client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If-None-Match: "10c24bc-4ab-457e1c1f"</a:t>
            </a:r>
          </a:p>
          <a:p>
            <a:r>
              <a:rPr lang="en-US" dirty="0" smtClean="0"/>
              <a:t>More </a:t>
            </a:r>
            <a:r>
              <a:rPr lang="en-US" dirty="0"/>
              <a:t>flexible than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last-modified</a:t>
            </a:r>
            <a:r>
              <a:rPr lang="en-US" dirty="0"/>
              <a:t> </a:t>
            </a:r>
            <a:r>
              <a:rPr lang="en-US" dirty="0" smtClean="0"/>
              <a:t>date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en.wikipedia.org/wiki/HTTP_ETag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the Buffer </a:t>
            </a:r>
            <a:r>
              <a:rPr lang="en-US" dirty="0" smtClean="0"/>
              <a:t>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/>
              <a:t>When users request a page, it can take </a:t>
            </a:r>
            <a:r>
              <a:rPr lang="en-US" dirty="0" smtClean="0"/>
              <a:t>some time for </a:t>
            </a:r>
            <a:r>
              <a:rPr lang="en-US" dirty="0"/>
              <a:t>the backend server to </a:t>
            </a:r>
            <a:r>
              <a:rPr lang="en-US" dirty="0" smtClean="0"/>
              <a:t>generate HTML</a:t>
            </a:r>
          </a:p>
          <a:p>
            <a:pPr lvl="1"/>
            <a:r>
              <a:rPr lang="en-US" dirty="0"/>
              <a:t>During this time, the browser is idle as it waits for the data to </a:t>
            </a:r>
            <a:r>
              <a:rPr lang="en-US" dirty="0" smtClean="0"/>
              <a:t>arrive</a:t>
            </a:r>
          </a:p>
          <a:p>
            <a:r>
              <a:rPr lang="en-US" dirty="0"/>
              <a:t>A good place to consider flushing is right after the </a:t>
            </a:r>
            <a:r>
              <a:rPr lang="en-US" dirty="0" smtClean="0"/>
              <a:t>HEAD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PHP: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…&lt;/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head&gt;&lt;?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php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flush(); ?&gt;&lt;body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&gt;…</a:t>
            </a:r>
          </a:p>
          <a:p>
            <a:pPr lvl="1"/>
            <a:r>
              <a:rPr lang="en-US" dirty="0" smtClean="0"/>
              <a:t>ASP.NET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&lt;%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Response.Flush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();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%&gt;</a:t>
            </a:r>
          </a:p>
          <a:p>
            <a:pPr lvl="1"/>
            <a:r>
              <a:rPr lang="en-US" dirty="0" smtClean="0"/>
              <a:t>ASP.NET MVC: Impossible: Inside-out rendering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79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GET for AJAX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using </a:t>
            </a:r>
            <a:r>
              <a:rPr lang="en-US" dirty="0" err="1" smtClean="0"/>
              <a:t>XMLHttpRequest</a:t>
            </a:r>
            <a:r>
              <a:rPr lang="en-US" dirty="0" smtClean="0"/>
              <a:t> (AJAX request),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/>
              <a:t> is implemented in the browsers as a two-step </a:t>
            </a:r>
            <a:r>
              <a:rPr lang="en-US" dirty="0" smtClean="0"/>
              <a:t>process: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ending </a:t>
            </a:r>
            <a:r>
              <a:rPr lang="en-US" dirty="0"/>
              <a:t>the </a:t>
            </a:r>
            <a:r>
              <a:rPr lang="en-US" dirty="0" smtClean="0"/>
              <a:t>headers </a:t>
            </a:r>
            <a:r>
              <a:rPr lang="en-US" dirty="0"/>
              <a:t>first, then sending </a:t>
            </a:r>
            <a:r>
              <a:rPr lang="en-US" dirty="0" smtClean="0"/>
              <a:t>data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 smtClean="0"/>
              <a:t> only </a:t>
            </a:r>
            <a:r>
              <a:rPr lang="en-US" dirty="0"/>
              <a:t>takes one TCP packet to send (unless you have a lot of cookies)</a:t>
            </a:r>
            <a:endParaRPr lang="en-US" dirty="0" smtClean="0"/>
          </a:p>
          <a:p>
            <a:r>
              <a:rPr lang="en-US" dirty="0"/>
              <a:t>The maximum URL length in IE is 2K, so if you send more than 2K data you might not be able to 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</a:t>
            </a:r>
          </a:p>
          <a:p>
            <a:r>
              <a:rPr lang="en-US" dirty="0" smtClean="0"/>
              <a:t>Semantically: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 smtClean="0"/>
              <a:t> = get data,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 smtClean="0"/>
              <a:t> = save data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Empty Image </a:t>
            </a:r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may appear in two forms: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=""&gt;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new Image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();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img.src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"";</a:t>
            </a:r>
          </a:p>
          <a:p>
            <a:r>
              <a:rPr lang="en-US" dirty="0"/>
              <a:t>Both forms cause the same effect: browser makes another request to your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IE makes </a:t>
            </a:r>
            <a:r>
              <a:rPr lang="en-US" dirty="0"/>
              <a:t>a request to the </a:t>
            </a:r>
            <a:r>
              <a:rPr lang="en-US" dirty="0" smtClean="0"/>
              <a:t>directory of the page</a:t>
            </a:r>
            <a:endParaRPr lang="en-US" dirty="0"/>
          </a:p>
          <a:p>
            <a:pPr lvl="1"/>
            <a:r>
              <a:rPr lang="en-US" dirty="0"/>
              <a:t>Safari and Chrome </a:t>
            </a:r>
            <a:r>
              <a:rPr lang="en-US" dirty="0" smtClean="0"/>
              <a:t>– request </a:t>
            </a:r>
            <a:r>
              <a:rPr lang="en-US" dirty="0"/>
              <a:t>to the </a:t>
            </a:r>
            <a:r>
              <a:rPr lang="en-US" dirty="0" smtClean="0"/>
              <a:t>same page</a:t>
            </a:r>
            <a:endParaRPr lang="en-US" dirty="0"/>
          </a:p>
          <a:p>
            <a:r>
              <a:rPr lang="en-US" dirty="0" smtClean="0"/>
              <a:t>Firefox 3.5+ and Opera </a:t>
            </a:r>
            <a:r>
              <a:rPr lang="en-US" dirty="0"/>
              <a:t>does not do anything when an empty image </a:t>
            </a:r>
            <a:r>
              <a:rPr lang="en-US" dirty="0" err="1"/>
              <a:t>src</a:t>
            </a:r>
            <a:r>
              <a:rPr lang="en-US" dirty="0"/>
              <a:t> is encountered.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CSS Tips</a:t>
            </a:r>
            <a:endParaRPr lang="en-US" dirty="0"/>
          </a:p>
        </p:txBody>
      </p:sp>
      <p:pic>
        <p:nvPicPr>
          <p:cNvPr id="30722" name="Picture 2" descr="http://www.artistsvalley.com/images/icons/Professional%20Vista%20Software%20Icons%20Var/Document%20Code%20CSS%20Certificate/256x256/Document%20Code%20CSS%20Certific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590794"/>
            <a:ext cx="2543175" cy="2543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24" name="Picture 4" descr="http://loadstorm.com/sites/loadstorm.com/files/web-performance-optimization-css-27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098"/>
            <a:ext cx="3152775" cy="2086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843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</a:t>
            </a:r>
            <a:r>
              <a:rPr lang="en-US" dirty="0" err="1" smtClean="0"/>
              <a:t>Stylesheets</a:t>
            </a:r>
            <a:r>
              <a:rPr lang="en-US" dirty="0" smtClean="0"/>
              <a:t> </a:t>
            </a:r>
            <a:r>
              <a:rPr lang="en-US" dirty="0"/>
              <a:t>at the </a:t>
            </a:r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</a:t>
            </a:r>
            <a:r>
              <a:rPr lang="en-US" dirty="0" err="1"/>
              <a:t>stylesheets</a:t>
            </a:r>
            <a:r>
              <a:rPr lang="en-US" dirty="0"/>
              <a:t> to the document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HEAD</a:t>
            </a:r>
            <a:r>
              <a:rPr lang="en-US" dirty="0"/>
              <a:t> makes pages </a:t>
            </a:r>
            <a:r>
              <a:rPr lang="en-US" i="1" dirty="0"/>
              <a:t>appear</a:t>
            </a:r>
            <a:r>
              <a:rPr lang="en-US" dirty="0"/>
              <a:t> to be loading </a:t>
            </a:r>
            <a:r>
              <a:rPr lang="en-US" dirty="0" smtClean="0"/>
              <a:t>faster</a:t>
            </a:r>
          </a:p>
          <a:p>
            <a:r>
              <a:rPr lang="en-US" dirty="0" smtClean="0"/>
              <a:t>Putting </a:t>
            </a:r>
            <a:r>
              <a:rPr lang="en-US" dirty="0" err="1"/>
              <a:t>stylesheets</a:t>
            </a:r>
            <a:r>
              <a:rPr lang="en-US" dirty="0"/>
              <a:t> in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HEAD</a:t>
            </a:r>
            <a:r>
              <a:rPr lang="en-US" dirty="0"/>
              <a:t> allows the page to render </a:t>
            </a:r>
            <a:r>
              <a:rPr lang="en-US" dirty="0" smtClean="0"/>
              <a:t>progressively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browser </a:t>
            </a:r>
            <a:r>
              <a:rPr lang="en-US" dirty="0" smtClean="0"/>
              <a:t>display </a:t>
            </a:r>
            <a:r>
              <a:rPr lang="en-US" dirty="0"/>
              <a:t>whatever content it has </a:t>
            </a:r>
            <a:r>
              <a:rPr lang="en-US" dirty="0" smtClean="0"/>
              <a:t>as </a:t>
            </a:r>
            <a:r>
              <a:rPr lang="en-US" dirty="0"/>
              <a:t>soon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Some browsers </a:t>
            </a:r>
            <a:r>
              <a:rPr lang="en-US" dirty="0"/>
              <a:t>block rendering to avoid having to redraw elements of the page if their styles </a:t>
            </a:r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user is stuck viewing a blank white page. </a:t>
            </a:r>
          </a:p>
        </p:txBody>
      </p:sp>
    </p:spTree>
    <p:extLst>
      <p:ext uri="{BB962C8B-B14F-4D97-AF65-F5344CB8AC3E}">
        <p14:creationId xmlns:p14="http://schemas.microsoft.com/office/powerpoint/2010/main" val="98605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CSS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r>
              <a:rPr lang="en-US" dirty="0"/>
              <a:t>CSS expressions are a powerful </a:t>
            </a:r>
            <a:r>
              <a:rPr lang="en-US" dirty="0" smtClean="0"/>
              <a:t>and dangerous </a:t>
            </a:r>
            <a:r>
              <a:rPr lang="en-US" dirty="0"/>
              <a:t>way to set CSS properties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evaluating the JavaScript expression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background-color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expression( (new Date()).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getHours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()%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2?"#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B8D4FF" : "#F08A00"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smtClean="0"/>
              <a:t>Only supported in IE5, IE6</a:t>
            </a:r>
            <a:r>
              <a:rPr lang="en-US" dirty="0"/>
              <a:t> </a:t>
            </a:r>
            <a:r>
              <a:rPr lang="en-US" dirty="0" smtClean="0"/>
              <a:t>and IE7</a:t>
            </a:r>
          </a:p>
          <a:p>
            <a:r>
              <a:rPr lang="en-US" dirty="0" smtClean="0"/>
              <a:t>These expressions </a:t>
            </a:r>
            <a:r>
              <a:rPr lang="en-US" dirty="0"/>
              <a:t>are evaluated when the page is </a:t>
            </a:r>
            <a:r>
              <a:rPr lang="en-US" dirty="0" smtClean="0"/>
              <a:t>rendered, resized or </a:t>
            </a:r>
            <a:r>
              <a:rPr lang="en-US" dirty="0"/>
              <a:t>scrolled and even when the user moves the mouse over the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Web Performance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Minimize </a:t>
            </a:r>
            <a:r>
              <a:rPr lang="en-US" dirty="0"/>
              <a:t>HTTP </a:t>
            </a:r>
            <a:r>
              <a:rPr lang="en-US" dirty="0" smtClean="0"/>
              <a:t>Requests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Performance </a:t>
            </a:r>
            <a:r>
              <a:rPr lang="en-US" dirty="0" smtClean="0"/>
              <a:t>Tips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CSS Tips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JavaScript Tips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Content Tips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Images Tips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Cookies Tips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Accessibility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Search </a:t>
            </a:r>
            <a:r>
              <a:rPr lang="en-US" dirty="0"/>
              <a:t>Engine Optimization (SEO</a:t>
            </a:r>
            <a:r>
              <a:rPr lang="en-US" dirty="0" smtClean="0"/>
              <a:t>) 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3312809" y="1701300"/>
            <a:ext cx="5581594" cy="46513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JS and </a:t>
            </a:r>
            <a:r>
              <a:rPr lang="en-US" dirty="0"/>
              <a:t>CSS </a:t>
            </a:r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/>
              <a:t>JavaScript and CSS files are cached by the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We should find balance between number of requests and the size of our HTML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and CSS that are </a:t>
            </a:r>
            <a:r>
              <a:rPr lang="en-US" dirty="0" err="1"/>
              <a:t>inlined</a:t>
            </a:r>
            <a:r>
              <a:rPr lang="en-US" dirty="0"/>
              <a:t> in HTML documents get downloaded every time the HTML document is </a:t>
            </a:r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In some cases some pages may </a:t>
            </a:r>
            <a:r>
              <a:rPr lang="en-US" dirty="0"/>
              <a:t>find </a:t>
            </a:r>
            <a:r>
              <a:rPr lang="en-US" dirty="0" smtClean="0"/>
              <a:t>that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err="1" smtClean="0"/>
              <a:t>inlining</a:t>
            </a:r>
            <a:r>
              <a:rPr lang="en-US" dirty="0" smtClean="0"/>
              <a:t> </a:t>
            </a:r>
            <a:r>
              <a:rPr lang="en-US" dirty="0"/>
              <a:t>JavaScript and CSS results in </a:t>
            </a:r>
            <a:r>
              <a:rPr lang="en-US" dirty="0" smtClean="0"/>
              <a:t>faster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end-user </a:t>
            </a:r>
            <a:r>
              <a:rPr lang="en-US" dirty="0"/>
              <a:t>response </a:t>
            </a:r>
            <a:r>
              <a:rPr lang="en-US" dirty="0" smtClean="0"/>
              <a:t>times (reducing the number of JS and CSS files requests)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Minify JavaScript and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Minification</a:t>
            </a:r>
            <a:r>
              <a:rPr lang="en-US" dirty="0"/>
              <a:t> is the practice of removing </a:t>
            </a:r>
            <a:r>
              <a:rPr lang="en-US" dirty="0" smtClean="0"/>
              <a:t>unnecessary chars from code </a:t>
            </a:r>
            <a:r>
              <a:rPr lang="en-US" dirty="0"/>
              <a:t>to reduce its </a:t>
            </a:r>
            <a:r>
              <a:rPr lang="en-US" dirty="0" smtClean="0"/>
              <a:t>size</a:t>
            </a:r>
          </a:p>
          <a:p>
            <a:r>
              <a:rPr lang="en-US" dirty="0"/>
              <a:t>Obfuscation is an alternative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/>
              <a:t>more likely to generate </a:t>
            </a:r>
            <a:r>
              <a:rPr lang="en-US" dirty="0" smtClean="0"/>
              <a:t>bugs</a:t>
            </a:r>
          </a:p>
          <a:p>
            <a:r>
              <a:rPr lang="en-US" dirty="0" smtClean="0"/>
              <a:t>Tools for minifying JS and CSS</a:t>
            </a:r>
          </a:p>
          <a:p>
            <a:pPr lvl="1"/>
            <a:r>
              <a:rPr lang="en-US" dirty="0">
                <a:hlinkClick r:id="rId2"/>
              </a:rPr>
              <a:t>http://jscompress.com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http://code.google.com/p/minify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http://developer.yahoo.com/yui/compressor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ASP.NET MVC has powerful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6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Tips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In IE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@import </a:t>
            </a:r>
            <a:r>
              <a:rPr lang="en-US" dirty="0"/>
              <a:t>behaves the same as using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&lt;link&gt; </a:t>
            </a:r>
            <a:r>
              <a:rPr lang="en-US" dirty="0"/>
              <a:t>at the bottom of the page, so it's best not to use it. </a:t>
            </a:r>
            <a:endParaRPr lang="en-US" dirty="0" smtClean="0"/>
          </a:p>
          <a:p>
            <a:pPr lvl="1"/>
            <a:r>
              <a:rPr lang="en-US" dirty="0"/>
              <a:t>CSS should be at the top in order to allow for progressive </a:t>
            </a:r>
            <a:r>
              <a:rPr lang="en-US" dirty="0" smtClean="0"/>
              <a:t>rendering</a:t>
            </a:r>
          </a:p>
          <a:p>
            <a:r>
              <a:rPr lang="en-US" dirty="0"/>
              <a:t>Avoid </a:t>
            </a:r>
            <a:r>
              <a:rPr lang="en-US" dirty="0" smtClean="0"/>
              <a:t>Filters</a:t>
            </a:r>
          </a:p>
          <a:p>
            <a:pPr lvl="1"/>
            <a:r>
              <a:rPr lang="en-US" dirty="0"/>
              <a:t>The IE-proprietary </a:t>
            </a:r>
            <a:r>
              <a:rPr lang="en-US" dirty="0" err="1"/>
              <a:t>AlphaImageLoader</a:t>
            </a:r>
            <a:r>
              <a:rPr lang="en-US" dirty="0"/>
              <a:t> filter aims to fix a problem </a:t>
            </a:r>
            <a:r>
              <a:rPr lang="en-US" dirty="0" smtClean="0"/>
              <a:t>with some PNGs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blocks </a:t>
            </a:r>
            <a:r>
              <a:rPr lang="en-US" dirty="0" smtClean="0"/>
              <a:t>rendering also </a:t>
            </a:r>
            <a:r>
              <a:rPr lang="en-US" dirty="0"/>
              <a:t>increases </a:t>
            </a:r>
            <a:r>
              <a:rPr lang="en-US" dirty="0" smtClean="0"/>
              <a:t>memory use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gracefully degrading PNG8 instead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JavaScript Tips</a:t>
            </a:r>
            <a:endParaRPr lang="en-US" dirty="0"/>
          </a:p>
        </p:txBody>
      </p:sp>
      <p:pic>
        <p:nvPicPr>
          <p:cNvPr id="31746" name="Picture 2" descr="http://www.frederikvig.com/wp-content/uploads/firebug-profi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1981200"/>
            <a:ext cx="5330825" cy="4338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24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Scripts at the </a:t>
            </a:r>
            <a:r>
              <a:rPr lang="en-US" dirty="0" smtClean="0"/>
              <a:t>Bottom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caused by scripts is that they block parallel </a:t>
            </a:r>
            <a:r>
              <a:rPr lang="en-US" dirty="0" smtClean="0"/>
              <a:t>downloads</a:t>
            </a:r>
          </a:p>
          <a:p>
            <a:r>
              <a:rPr lang="en-US" dirty="0" smtClean="0"/>
              <a:t>Usually browsers </a:t>
            </a:r>
            <a:r>
              <a:rPr lang="en-US" dirty="0"/>
              <a:t>download no more than two components in parallel per </a:t>
            </a:r>
            <a:r>
              <a:rPr lang="en-US" dirty="0" smtClean="0"/>
              <a:t>hostname</a:t>
            </a:r>
          </a:p>
          <a:p>
            <a:pPr lvl="1"/>
            <a:r>
              <a:rPr lang="en-US" dirty="0" smtClean="0"/>
              <a:t>Downloading JS files blocks all downloads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DEFER</a:t>
            </a:r>
            <a:r>
              <a:rPr lang="en-US" dirty="0"/>
              <a:t> attribute indicates that the script does not contain </a:t>
            </a:r>
            <a:r>
              <a:rPr lang="en-US" dirty="0" err="1" smtClean="0"/>
              <a:t>document.write</a:t>
            </a:r>
            <a:r>
              <a:rPr lang="en-US" dirty="0" smtClean="0"/>
              <a:t>()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&lt;script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="script.js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 defer&gt;&lt;/script&gt;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190799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Duplicate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It hurts performance to include the same JavaScript file twice in one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Unnecessary </a:t>
            </a:r>
            <a:r>
              <a:rPr lang="en-US" dirty="0"/>
              <a:t>HTTP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Wasted </a:t>
            </a:r>
            <a:r>
              <a:rPr lang="en-US" dirty="0"/>
              <a:t>JavaScript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Some browsers (like Firefox) avoid this</a:t>
            </a:r>
          </a:p>
          <a:p>
            <a:r>
              <a:rPr lang="en-US" dirty="0" smtClean="0"/>
              <a:t>Two of the top 10 U.S. </a:t>
            </a:r>
            <a:r>
              <a:rPr lang="en-US" dirty="0"/>
              <a:t>web sites </a:t>
            </a:r>
            <a:r>
              <a:rPr lang="en-US" dirty="0" smtClean="0"/>
              <a:t>contain </a:t>
            </a:r>
            <a:r>
              <a:rPr lang="en-US" dirty="0"/>
              <a:t>a duplicated </a:t>
            </a:r>
            <a:r>
              <a:rPr lang="en-US" dirty="0" smtClean="0"/>
              <a:t>script</a:t>
            </a:r>
          </a:p>
          <a:p>
            <a:r>
              <a:rPr lang="en-US" dirty="0" smtClean="0"/>
              <a:t>Another tip: include versions in script names to prevent the use of old cached files when you ship new version of your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7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DOM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DOM elements with JavaScript is slow so in order to have a more responsive page, you </a:t>
            </a:r>
            <a:r>
              <a:rPr lang="en-US" dirty="0" smtClean="0"/>
              <a:t>should:</a:t>
            </a:r>
          </a:p>
          <a:p>
            <a:pPr lvl="1"/>
            <a:r>
              <a:rPr lang="en-US" dirty="0"/>
              <a:t>Cache references to accessed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/>
              <a:t>Update nodes "offline" and then add them to the </a:t>
            </a:r>
            <a:r>
              <a:rPr lang="en-US" dirty="0" smtClean="0"/>
              <a:t>DOM tree</a:t>
            </a:r>
          </a:p>
          <a:p>
            <a:pPr lvl="1"/>
            <a:r>
              <a:rPr lang="en-US" dirty="0"/>
              <a:t>Avoid fixing layout with </a:t>
            </a:r>
            <a:r>
              <a:rPr lang="en-US" dirty="0" smtClean="0"/>
              <a:t>JavaScript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://yuiblog.com/blog/2007/12/20/video-lecomte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5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Smart Event </a:t>
            </a:r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pages feel </a:t>
            </a:r>
            <a:r>
              <a:rPr lang="en-US" dirty="0"/>
              <a:t>less responsive because of too many event handlers attached to different </a:t>
            </a:r>
            <a:r>
              <a:rPr lang="en-US" dirty="0" smtClean="0"/>
              <a:t>elements</a:t>
            </a:r>
          </a:p>
          <a:p>
            <a:r>
              <a:rPr lang="en-US" dirty="0"/>
              <a:t>That's why using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event delegation </a:t>
            </a:r>
            <a:r>
              <a:rPr lang="en-US" dirty="0"/>
              <a:t>is a good </a:t>
            </a:r>
            <a:r>
              <a:rPr lang="en-US" dirty="0" smtClean="0"/>
              <a:t>approach:</a:t>
            </a:r>
          </a:p>
          <a:p>
            <a:pPr lvl="1"/>
            <a:r>
              <a:rPr lang="en-US" dirty="0"/>
              <a:t> If you have 10 buttons inside a div, attach only one event handler to the div wrapper, instead of one handler for each </a:t>
            </a:r>
            <a:r>
              <a:rPr lang="en-US" dirty="0" smtClean="0"/>
              <a:t>button</a:t>
            </a:r>
          </a:p>
          <a:p>
            <a:pPr lvl="1"/>
            <a:r>
              <a:rPr lang="en-US" dirty="0"/>
              <a:t>Events bubble up so you'll be able to catch the event and </a:t>
            </a:r>
            <a:r>
              <a:rPr lang="en-US" dirty="0" smtClean="0"/>
              <a:t>get the button </a:t>
            </a:r>
            <a:r>
              <a:rPr lang="en-US" dirty="0"/>
              <a:t>it originated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50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Content tips</a:t>
            </a:r>
            <a:endParaRPr lang="en-US" dirty="0"/>
          </a:p>
        </p:txBody>
      </p:sp>
      <p:pic>
        <p:nvPicPr>
          <p:cNvPr id="32770" name="Picture 2" descr="http://blog.monitis.com/wp-content/uploads/2012/07/content-management-system-c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00300"/>
            <a:ext cx="381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08801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DNS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Domain Name System (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dirty="0"/>
              <a:t>) maps hostnames to IP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takes 20-120 milliseconds 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dirty="0"/>
              <a:t> to lookup the IP address for a given </a:t>
            </a:r>
            <a:r>
              <a:rPr lang="en-US" dirty="0" smtClean="0"/>
              <a:t>hostname</a:t>
            </a:r>
            <a:endParaRPr lang="bg-BG" dirty="0" smtClean="0"/>
          </a:p>
          <a:p>
            <a:pPr lvl="1"/>
            <a:r>
              <a:rPr lang="en-US" dirty="0"/>
              <a:t>The browser can't download anything from this hostname until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dirty="0"/>
              <a:t> lookup is </a:t>
            </a:r>
            <a:r>
              <a:rPr lang="en-US" dirty="0" smtClean="0"/>
              <a:t>completed</a:t>
            </a:r>
            <a:endParaRPr lang="bg-BG" dirty="0" smtClean="0"/>
          </a:p>
          <a:p>
            <a:pPr lvl="1"/>
            <a:r>
              <a:rPr lang="en-US" dirty="0"/>
              <a:t>DNS lookups are cached for better </a:t>
            </a:r>
            <a:r>
              <a:rPr lang="en-US" dirty="0" smtClean="0"/>
              <a:t>performance</a:t>
            </a:r>
            <a:endParaRPr lang="bg-BG" dirty="0" smtClean="0"/>
          </a:p>
          <a:p>
            <a:r>
              <a:rPr lang="en-US" dirty="0"/>
              <a:t>Reducing the number of unique hostnames reduces the number of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dirty="0"/>
              <a:t> lookups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5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Minimize HTTP Requests</a:t>
            </a:r>
          </a:p>
        </p:txBody>
      </p:sp>
      <p:pic>
        <p:nvPicPr>
          <p:cNvPr id="27650" name="Picture 2" descr="https://developers.google.com/speed/docs/insights/images/parallel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133600"/>
            <a:ext cx="7686675" cy="4238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870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smtClean="0"/>
              <a:t>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Redirects are accomplished using the 301 and 302 status </a:t>
            </a:r>
            <a:r>
              <a:rPr lang="en-US" dirty="0" smtClean="0"/>
              <a:t>codes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HTTP/1.1 301 Moved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Permanently</a:t>
            </a:r>
            <a:b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Location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http://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example.com/newuri/</a:t>
            </a:r>
          </a:p>
          <a:p>
            <a:r>
              <a:rPr lang="en-US" dirty="0" smtClean="0"/>
              <a:t>When </a:t>
            </a:r>
            <a:r>
              <a:rPr lang="en-US" dirty="0"/>
              <a:t>a trailing slash (/) is missing from a </a:t>
            </a:r>
            <a:r>
              <a:rPr lang="en-US" dirty="0" smtClean="0"/>
              <a:t>URL some web servers (applications) redirect</a:t>
            </a:r>
          </a:p>
          <a:p>
            <a:r>
              <a:rPr lang="en-US" dirty="0" smtClean="0"/>
              <a:t>Prefer HTTP </a:t>
            </a:r>
            <a:r>
              <a:rPr lang="en-US" dirty="0"/>
              <a:t>redirects </a:t>
            </a:r>
            <a:r>
              <a:rPr lang="en-US" dirty="0" smtClean="0"/>
              <a:t>instead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meta refresh tag </a:t>
            </a: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JavaScript to </a:t>
            </a:r>
            <a:r>
              <a:rPr lang="en-US" dirty="0"/>
              <a:t>ensure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back button works </a:t>
            </a:r>
            <a:r>
              <a:rPr lang="en-US" dirty="0"/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149304"/>
            <a:ext cx="292608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Ajax </a:t>
            </a:r>
            <a:r>
              <a:rPr lang="en-US" dirty="0" smtClean="0"/>
              <a:t>Cacheable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your Ajax responses are created dynamically, and might only be applicable to a single user, they can still be </a:t>
            </a:r>
            <a:r>
              <a:rPr lang="en-US" dirty="0" smtClean="0"/>
              <a:t>cached</a:t>
            </a:r>
          </a:p>
          <a:p>
            <a:r>
              <a:rPr lang="en-US" dirty="0"/>
              <a:t>Some of the other rules also apply to </a:t>
            </a:r>
            <a:r>
              <a:rPr lang="en-US" dirty="0" smtClean="0"/>
              <a:t>Ajax:</a:t>
            </a:r>
          </a:p>
          <a:p>
            <a:pPr lvl="1"/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en-US" dirty="0"/>
              <a:t>Components</a:t>
            </a:r>
          </a:p>
          <a:p>
            <a:pPr lvl="1"/>
            <a:r>
              <a:rPr lang="en-US" dirty="0"/>
              <a:t>Reduce DNS Lookups</a:t>
            </a:r>
          </a:p>
          <a:p>
            <a:pPr lvl="1"/>
            <a:r>
              <a:rPr lang="en-US" dirty="0"/>
              <a:t>Minify JavaScript</a:t>
            </a:r>
          </a:p>
          <a:p>
            <a:pPr lvl="1"/>
            <a:r>
              <a:rPr lang="en-US" dirty="0"/>
              <a:t>Avoid Redirects</a:t>
            </a:r>
          </a:p>
          <a:p>
            <a:pPr lvl="1"/>
            <a:r>
              <a:rPr lang="en-US" dirty="0"/>
              <a:t>Configure </a:t>
            </a:r>
            <a:r>
              <a:rPr lang="en-US" dirty="0" err="1"/>
              <a:t>ETags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2291" name="Picture 3" descr="http://i.qkme.me/3s0xe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53" y="3352800"/>
            <a:ext cx="2514600" cy="309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 smtClean="0"/>
              <a:t>Pre-load/Post-load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6019800"/>
          </a:xfrm>
        </p:spPr>
        <p:txBody>
          <a:bodyPr/>
          <a:lstStyle/>
          <a:p>
            <a:r>
              <a:rPr lang="en-US" dirty="0"/>
              <a:t>What's absolutely required in order to render the page </a:t>
            </a:r>
            <a:r>
              <a:rPr lang="en-US" dirty="0" smtClean="0"/>
              <a:t>initially?</a:t>
            </a:r>
          </a:p>
          <a:p>
            <a:pPr lvl="1"/>
            <a:r>
              <a:rPr lang="en-US" dirty="0"/>
              <a:t>The rest of the content and components can </a:t>
            </a:r>
            <a:r>
              <a:rPr lang="en-US" dirty="0" smtClean="0"/>
              <a:t>wait</a:t>
            </a:r>
          </a:p>
          <a:p>
            <a:r>
              <a:rPr lang="en-US" dirty="0"/>
              <a:t>By preloading components you can take advantage of the time the browser is idle and request </a:t>
            </a:r>
            <a:r>
              <a:rPr lang="en-US" dirty="0" smtClean="0"/>
              <a:t>components for the next pages</a:t>
            </a:r>
          </a:p>
          <a:p>
            <a:r>
              <a:rPr lang="en-US" dirty="0" smtClean="0"/>
              <a:t>Tools:</a:t>
            </a:r>
          </a:p>
          <a:p>
            <a:pPr lvl="1"/>
            <a:r>
              <a:rPr lang="en-US" dirty="0">
                <a:hlinkClick r:id="rId2"/>
              </a:rPr>
              <a:t>YUI Image </a:t>
            </a:r>
            <a:r>
              <a:rPr lang="en-US" dirty="0" smtClean="0">
                <a:hlinkClick r:id="rId2"/>
              </a:rPr>
              <a:t>Loader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YUI Get </a:t>
            </a:r>
            <a:r>
              <a:rPr lang="en-US" dirty="0" smtClean="0">
                <a:hlinkClick r:id="rId3"/>
              </a:rPr>
              <a:t>utility</a:t>
            </a:r>
            <a:endParaRPr lang="en-US" dirty="0" smtClean="0"/>
          </a:p>
          <a:p>
            <a:pPr lvl="1"/>
            <a:r>
              <a:rPr lang="en-US" dirty="0" smtClean="0"/>
              <a:t>Lazy loading of JavaScript: </a:t>
            </a:r>
            <a:r>
              <a:rPr lang="en-US" dirty="0">
                <a:hlinkClick r:id="rId4"/>
              </a:rPr>
              <a:t>RequireJS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Reduce the Number of DOM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r>
              <a:rPr lang="en-US" dirty="0"/>
              <a:t>It makes a difference if you loop through 500 or 5000 DOM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How many DOM elements do I have?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document.getElementsByTagName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('*').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length</a:t>
            </a:r>
          </a:p>
          <a:p>
            <a:r>
              <a:rPr lang="en-US" dirty="0"/>
              <a:t>Are you throwing in more &lt;div&gt;s only to fix layout </a:t>
            </a:r>
            <a:r>
              <a:rPr lang="en-US" dirty="0" smtClean="0"/>
              <a:t>issues?</a:t>
            </a:r>
          </a:p>
          <a:p>
            <a:pPr lvl="1"/>
            <a:r>
              <a:rPr lang="en-US" dirty="0" smtClean="0"/>
              <a:t>Maybe </a:t>
            </a:r>
            <a:r>
              <a:rPr lang="en-US" dirty="0"/>
              <a:t>there's a better and more semantically correct way to do your </a:t>
            </a:r>
            <a:r>
              <a:rPr lang="en-US" dirty="0" smtClean="0"/>
              <a:t>markup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Split Components Across </a:t>
            </a:r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Splitting components allows you to maximize parallel </a:t>
            </a:r>
            <a:r>
              <a:rPr lang="en-US" dirty="0" smtClean="0"/>
              <a:t>downloads</a:t>
            </a:r>
          </a:p>
          <a:p>
            <a:r>
              <a:rPr lang="en-US" dirty="0"/>
              <a:t>Make sure you're using not more than 2-4 domains because of the DNS lookup </a:t>
            </a:r>
            <a:r>
              <a:rPr lang="en-US" dirty="0" smtClean="0"/>
              <a:t>penalty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dynamic content on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www.example.org</a:t>
            </a:r>
          </a:p>
          <a:p>
            <a:pPr lvl="1"/>
            <a:r>
              <a:rPr lang="en-US" dirty="0"/>
              <a:t>split static components </a:t>
            </a:r>
            <a:r>
              <a:rPr lang="en-US" dirty="0" smtClean="0"/>
              <a:t>between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static1.example.org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static2.example.org</a:t>
            </a:r>
          </a:p>
          <a:p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Maximizing </a:t>
            </a:r>
            <a:r>
              <a:rPr lang="en-US" dirty="0">
                <a:hlinkClick r:id="rId2"/>
              </a:rPr>
              <a:t>Parallel </a:t>
            </a:r>
            <a:r>
              <a:rPr lang="en-US" dirty="0" smtClean="0">
                <a:hlinkClick r:id="rId2"/>
              </a:rPr>
              <a:t>Downloads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278" y="76200"/>
            <a:ext cx="7315200" cy="838200"/>
          </a:xfrm>
        </p:spPr>
        <p:txBody>
          <a:bodyPr/>
          <a:lstStyle/>
          <a:p>
            <a:r>
              <a:rPr lang="en-US" dirty="0"/>
              <a:t>Minimize the Number of </a:t>
            </a:r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err="1" smtClean="0"/>
              <a:t>iframes</a:t>
            </a:r>
            <a:r>
              <a:rPr lang="en-US" dirty="0" smtClean="0"/>
              <a:t> </a:t>
            </a:r>
            <a:r>
              <a:rPr lang="en-US" dirty="0"/>
              <a:t>allow an HTML document to be inserted in the parent </a:t>
            </a:r>
            <a:r>
              <a:rPr lang="en-US" dirty="0" smtClean="0"/>
              <a:t>document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iframe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 pros</a:t>
            </a:r>
            <a:r>
              <a:rPr lang="en-US" dirty="0" smtClean="0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Helps with slow third-party content like </a:t>
            </a:r>
            <a:r>
              <a:rPr lang="en-US" dirty="0" smtClean="0"/>
              <a:t>ads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Download scripts in parallel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Security </a:t>
            </a:r>
            <a:r>
              <a:rPr lang="en-US" dirty="0"/>
              <a:t>sandbox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iframe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cons: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Costly even if blank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Blocks page </a:t>
            </a:r>
            <a:r>
              <a:rPr lang="en-US" dirty="0" err="1"/>
              <a:t>onload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Non-semantic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8436" name="Picture 4" descr="http://www.snegidhi.com/images/wallpapers/Animals/cat_fram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88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404s (Not Found)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requests are </a:t>
            </a:r>
            <a:r>
              <a:rPr lang="en-US" dirty="0" smtClean="0"/>
              <a:t>expensive</a:t>
            </a:r>
          </a:p>
          <a:p>
            <a:r>
              <a:rPr lang="en-US" dirty="0" smtClean="0"/>
              <a:t>Making </a:t>
            </a:r>
            <a:r>
              <a:rPr lang="en-US" dirty="0"/>
              <a:t>an HTTP request and getting a useless response (i.e.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404 Not Found</a:t>
            </a:r>
            <a:r>
              <a:rPr lang="en-US" dirty="0"/>
              <a:t>) is </a:t>
            </a:r>
            <a:r>
              <a:rPr lang="en-US" dirty="0" smtClean="0"/>
              <a:t>unnecessary</a:t>
            </a:r>
          </a:p>
          <a:p>
            <a:r>
              <a:rPr lang="en-US" dirty="0"/>
              <a:t>Particularly bad is when the link to an external JavaScript is wrong and the result is a </a:t>
            </a:r>
            <a:r>
              <a:rPr lang="en-US" dirty="0" smtClean="0"/>
              <a:t>404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browser may try to </a:t>
            </a:r>
            <a:r>
              <a:rPr lang="en-US" dirty="0" smtClean="0"/>
              <a:t>parse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404 response body as if </a:t>
            </a:r>
            <a:r>
              <a:rPr lang="en-US" dirty="0" smtClean="0"/>
              <a:t>it</a:t>
            </a:r>
            <a:br>
              <a:rPr lang="en-US" dirty="0" smtClean="0"/>
            </a:br>
            <a:r>
              <a:rPr lang="en-US" dirty="0" smtClean="0"/>
              <a:t>were </a:t>
            </a:r>
            <a:r>
              <a:rPr lang="en-US" dirty="0"/>
              <a:t>JavaScript code</a:t>
            </a:r>
            <a:endParaRPr lang="en-US" dirty="0" smtClean="0"/>
          </a:p>
          <a:p>
            <a:r>
              <a:rPr lang="en-US" dirty="0" smtClean="0"/>
              <a:t>Check all your links and only</a:t>
            </a:r>
            <a:br>
              <a:rPr lang="en-US" dirty="0" smtClean="0"/>
            </a:br>
            <a:r>
              <a:rPr lang="en-US" dirty="0" smtClean="0"/>
              <a:t>show valid links!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34" y="3946056"/>
            <a:ext cx="3069566" cy="25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21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r>
              <a:rPr lang="en-US" dirty="0"/>
              <a:t>Keep Components under </a:t>
            </a:r>
            <a:r>
              <a:rPr lang="en-US" dirty="0" smtClean="0"/>
              <a:t>25K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iPhone won't cache components bigger than 25K </a:t>
            </a:r>
            <a:r>
              <a:rPr lang="en-US" dirty="0" smtClean="0"/>
              <a:t>(uncompressed size, </a:t>
            </a:r>
            <a:r>
              <a:rPr lang="en-US" dirty="0" err="1" smtClean="0"/>
              <a:t>gzip</a:t>
            </a:r>
            <a:r>
              <a:rPr lang="en-US" dirty="0" smtClean="0"/>
              <a:t> can help here)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http://yuiblog.com/blog/2008/02/06/iphone-cacheability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Pack </a:t>
            </a:r>
            <a:r>
              <a:rPr lang="en-US" dirty="0"/>
              <a:t>Components into a Multipart Document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Packing components into a multipart document is like an email with </a:t>
            </a:r>
            <a:r>
              <a:rPr lang="en-US" dirty="0" smtClean="0"/>
              <a:t>attachments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fetch several components with one HTTP </a:t>
            </a:r>
            <a:r>
              <a:rPr lang="en-US" dirty="0" smtClean="0"/>
              <a:t>request (iPhone doesn’t support it)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en.wikipedia.org/wiki/MHTML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Images Tips</a:t>
            </a:r>
            <a:endParaRPr lang="en-US" dirty="0"/>
          </a:p>
        </p:txBody>
      </p:sp>
      <p:pic>
        <p:nvPicPr>
          <p:cNvPr id="33794" name="Picture 2" descr="http://www.com2go.com/assets/images/services/web_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238375"/>
            <a:ext cx="4095750" cy="3019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490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hlinkClick r:id="rId2"/>
              </a:rPr>
              <a:t>imagemagick</a:t>
            </a:r>
            <a:r>
              <a:rPr lang="en-US" dirty="0" smtClean="0"/>
              <a:t> to check if image is using less color than the palette in it (optimize it)</a:t>
            </a:r>
          </a:p>
          <a:p>
            <a:r>
              <a:rPr lang="en-US" dirty="0" smtClean="0"/>
              <a:t>Try </a:t>
            </a:r>
            <a:r>
              <a:rPr lang="en-US" dirty="0"/>
              <a:t>converting GIFs to </a:t>
            </a:r>
            <a:r>
              <a:rPr lang="en-US" dirty="0" smtClean="0"/>
              <a:t>PNGs</a:t>
            </a:r>
          </a:p>
          <a:p>
            <a:pPr lvl="1"/>
            <a:r>
              <a:rPr lang="en-US" dirty="0"/>
              <a:t>anything a GIF can do, a palette PNG (PNG8) can do </a:t>
            </a:r>
            <a:r>
              <a:rPr lang="en-US" dirty="0" smtClean="0"/>
              <a:t>too (except animations)</a:t>
            </a:r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>
                <a:hlinkClick r:id="rId3"/>
              </a:rPr>
              <a:t>pngcrush</a:t>
            </a:r>
            <a:r>
              <a:rPr lang="en-US" dirty="0"/>
              <a:t> (or any other PNG optimizer tool) on all your </a:t>
            </a:r>
            <a:r>
              <a:rPr lang="en-US" dirty="0" smtClean="0"/>
              <a:t>PNGs</a:t>
            </a:r>
          </a:p>
          <a:p>
            <a:r>
              <a:rPr lang="en-US" dirty="0"/>
              <a:t>Run </a:t>
            </a:r>
            <a:r>
              <a:rPr lang="en-US" dirty="0" err="1"/>
              <a:t>jpegtran</a:t>
            </a:r>
            <a:r>
              <a:rPr lang="en-US" dirty="0"/>
              <a:t> on all your </a:t>
            </a:r>
            <a:r>
              <a:rPr lang="en-US" dirty="0" smtClean="0"/>
              <a:t>JPEGs</a:t>
            </a:r>
          </a:p>
          <a:p>
            <a:pPr lvl="1"/>
            <a:r>
              <a:rPr lang="en-US" dirty="0"/>
              <a:t>lossless JPEG operations (</a:t>
            </a:r>
            <a:r>
              <a:rPr lang="en-US" dirty="0" smtClean="0"/>
              <a:t>rotation, optimization, removing </a:t>
            </a:r>
            <a:r>
              <a:rPr lang="en-US" dirty="0"/>
              <a:t>of useless </a:t>
            </a:r>
            <a:r>
              <a:rPr lang="en-US" dirty="0" smtClean="0"/>
              <a:t>information)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1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HTTP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80%</a:t>
            </a:r>
            <a:r>
              <a:rPr lang="en-US" dirty="0"/>
              <a:t> of the end-user response time is spent on the </a:t>
            </a:r>
            <a:r>
              <a:rPr lang="en-US" dirty="0" smtClean="0"/>
              <a:t>front-end</a:t>
            </a:r>
          </a:p>
          <a:p>
            <a:pPr lvl="1"/>
            <a:r>
              <a:rPr lang="en-US" dirty="0"/>
              <a:t>Most of this time is tied up in downloading all the components in the </a:t>
            </a:r>
            <a:r>
              <a:rPr lang="en-US" dirty="0" smtClean="0"/>
              <a:t>page</a:t>
            </a:r>
          </a:p>
          <a:p>
            <a:pPr lvl="2"/>
            <a:r>
              <a:rPr lang="en-US" dirty="0"/>
              <a:t>images, </a:t>
            </a:r>
            <a:r>
              <a:rPr lang="en-US" dirty="0" err="1"/>
              <a:t>stylesheets</a:t>
            </a:r>
            <a:r>
              <a:rPr lang="en-US" dirty="0"/>
              <a:t>, scripts, Flash,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40-60%</a:t>
            </a:r>
            <a:r>
              <a:rPr lang="en-US" dirty="0"/>
              <a:t> of daily visitors to your site come in with an empty </a:t>
            </a:r>
            <a:r>
              <a:rPr lang="en-US" dirty="0" smtClean="0"/>
              <a:t>cache</a:t>
            </a:r>
          </a:p>
          <a:p>
            <a:r>
              <a:rPr lang="en-US" dirty="0"/>
              <a:t>This is the most important guideline for improving performance for first time visitors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0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CSS Sprites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Arranging the images in the sprite horizontally as opposed to vertically usually results in a smaller file </a:t>
            </a:r>
            <a:r>
              <a:rPr lang="en-US" dirty="0" smtClean="0"/>
              <a:t>size</a:t>
            </a:r>
          </a:p>
          <a:p>
            <a:r>
              <a:rPr lang="en-US" dirty="0"/>
              <a:t>Combining similar colors in a sprite helps you keep the color count low, ideally under 256 colors so to fit 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PNG8</a:t>
            </a:r>
          </a:p>
          <a:p>
            <a:r>
              <a:rPr lang="en-US" dirty="0" smtClean="0"/>
              <a:t>Don't </a:t>
            </a:r>
            <a:r>
              <a:rPr lang="en-US" dirty="0"/>
              <a:t>leave big gaps between the images in a </a:t>
            </a:r>
            <a:r>
              <a:rPr lang="en-US" dirty="0" smtClean="0"/>
              <a:t>sprite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less memory for the user agent to decompress the image into a pixel map</a:t>
            </a:r>
          </a:p>
        </p:txBody>
      </p:sp>
    </p:spTree>
    <p:extLst>
      <p:ext uri="{BB962C8B-B14F-4D97-AF65-F5344CB8AC3E}">
        <p14:creationId xmlns:p14="http://schemas.microsoft.com/office/powerpoint/2010/main" val="905093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Scale Images in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 a bigger image than you need just because you can set the width and </a:t>
            </a:r>
            <a:r>
              <a:rPr lang="en-US" dirty="0" smtClean="0"/>
              <a:t>height</a:t>
            </a:r>
          </a:p>
          <a:p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 smtClean="0"/>
              <a:t>need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width="100" height="100"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="mycat.jpg" alt="My Cat"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then your image (mycat.jpg) should be 100x100px </a:t>
            </a:r>
            <a:r>
              <a:rPr lang="en-US" dirty="0" smtClean="0"/>
              <a:t>rather</a:t>
            </a:r>
            <a:br>
              <a:rPr lang="en-US" dirty="0" smtClean="0"/>
            </a:br>
            <a:r>
              <a:rPr lang="en-US" dirty="0" smtClean="0"/>
              <a:t>than a </a:t>
            </a:r>
            <a:r>
              <a:rPr lang="en-US" dirty="0"/>
              <a:t>scaled </a:t>
            </a:r>
            <a:r>
              <a:rPr lang="en-US" dirty="0" smtClean="0"/>
              <a:t>down</a:t>
            </a:r>
            <a:br>
              <a:rPr lang="en-US" dirty="0" smtClean="0"/>
            </a:br>
            <a:r>
              <a:rPr lang="en-US" dirty="0" smtClean="0"/>
              <a:t>500x500px </a:t>
            </a:r>
            <a:r>
              <a:rPr lang="en-US" dirty="0"/>
              <a:t>image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24579" name="Picture 3" descr="http://farm8.staticflickr.com/7033/6509400929_fb5b84f761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76357"/>
            <a:ext cx="35052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96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838200"/>
          </a:xfrm>
        </p:spPr>
        <p:txBody>
          <a:bodyPr/>
          <a:lstStyle/>
          <a:p>
            <a:r>
              <a:rPr lang="en-US" dirty="0"/>
              <a:t>Make favicon.ico Small and </a:t>
            </a:r>
            <a:r>
              <a:rPr lang="en-US" dirty="0" smtClean="0"/>
              <a:t>Cacheable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029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favicon.ico</a:t>
            </a:r>
            <a:r>
              <a:rPr lang="en-US" dirty="0"/>
              <a:t> is an image that stays in the root of your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don't </a:t>
            </a:r>
            <a:r>
              <a:rPr lang="en-US" dirty="0" smtClean="0"/>
              <a:t>have it </a:t>
            </a:r>
            <a:r>
              <a:rPr lang="en-US" dirty="0"/>
              <a:t>the browser will still request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better not to respond with a 404 Not </a:t>
            </a:r>
            <a:r>
              <a:rPr lang="en-US" dirty="0" smtClean="0"/>
              <a:t>Found</a:t>
            </a:r>
          </a:p>
          <a:p>
            <a:r>
              <a:rPr lang="en-US" dirty="0" err="1">
                <a:hlinkClick r:id="rId2"/>
              </a:rPr>
              <a:t>Imagemagick</a:t>
            </a:r>
            <a:r>
              <a:rPr lang="en-US" dirty="0"/>
              <a:t> can help </a:t>
            </a:r>
            <a:r>
              <a:rPr lang="en-US" dirty="0" smtClean="0"/>
              <a:t>you</a:t>
            </a:r>
            <a:br>
              <a:rPr lang="en-US" dirty="0" smtClean="0"/>
            </a:br>
            <a:r>
              <a:rPr lang="en-US" dirty="0" smtClean="0"/>
              <a:t>create </a:t>
            </a:r>
            <a:r>
              <a:rPr lang="en-US" dirty="0"/>
              <a:t>small </a:t>
            </a:r>
            <a:r>
              <a:rPr lang="en-US" dirty="0" smtClean="0"/>
              <a:t>favicons</a:t>
            </a:r>
          </a:p>
          <a:p>
            <a:r>
              <a:rPr lang="en-US" dirty="0" smtClean="0"/>
              <a:t>Make it cacheable </a:t>
            </a:r>
            <a:r>
              <a:rPr lang="en-US" dirty="0"/>
              <a:t>by </a:t>
            </a:r>
            <a:r>
              <a:rPr lang="en-US" dirty="0" smtClean="0"/>
              <a:t>using</a:t>
            </a:r>
            <a:br>
              <a:rPr lang="en-US" dirty="0" smtClean="0"/>
            </a:br>
            <a:r>
              <a:rPr lang="en-US" dirty="0" smtClean="0"/>
              <a:t>Expires and Last-Modified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5603" name="Picture 3" descr="http://furlongdesign.com/wp-content/uploads/favicons_collec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0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13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Cookies Tips</a:t>
            </a:r>
            <a:endParaRPr lang="en-US" dirty="0"/>
          </a:p>
        </p:txBody>
      </p:sp>
      <p:pic>
        <p:nvPicPr>
          <p:cNvPr id="20482" name="Picture 2" descr="http://1.bp.blogspot.com/-0wLKeCIIt5Q/T6T9GLPq5ZI/AAAAAAAACKU/1DAgDRn-0G4/s1600/jQuery%2BCook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926" y="2133600"/>
            <a:ext cx="5312149" cy="3436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79121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Cookie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cookies are used for a variety of reasons such as authentication and </a:t>
            </a:r>
            <a:r>
              <a:rPr lang="en-US" dirty="0" smtClean="0"/>
              <a:t>personalization</a:t>
            </a:r>
          </a:p>
          <a:p>
            <a:r>
              <a:rPr lang="en-US" dirty="0"/>
              <a:t>Information about cookies is exchanged in the HTTP headers between web servers and </a:t>
            </a:r>
            <a:r>
              <a:rPr lang="en-US" dirty="0" smtClean="0"/>
              <a:t>browsers in EVERY request</a:t>
            </a:r>
          </a:p>
          <a:p>
            <a:r>
              <a:rPr lang="en-US" dirty="0"/>
              <a:t>It's important to keep the size of cookies as low as possible to </a:t>
            </a:r>
            <a:r>
              <a:rPr lang="en-US" dirty="0" smtClean="0"/>
              <a:t>minimize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impact on the </a:t>
            </a:r>
            <a:r>
              <a:rPr lang="en-US" dirty="0" smtClean="0"/>
              <a:t>user's</a:t>
            </a:r>
            <a:br>
              <a:rPr lang="en-US" dirty="0" smtClean="0"/>
            </a:br>
            <a:r>
              <a:rPr lang="en-US" dirty="0" smtClean="0"/>
              <a:t>response </a:t>
            </a:r>
            <a:r>
              <a:rPr lang="en-US" dirty="0"/>
              <a:t>time</a:t>
            </a:r>
          </a:p>
        </p:txBody>
      </p:sp>
      <p:pic>
        <p:nvPicPr>
          <p:cNvPr id="26626" name="Picture 2" descr="http://t2.gstatic.com/images?q=tbn:ANd9GcStBHQpDuPbO8iJw126gJp58HKy1H2f6MxvijcKXlR9MDjAZv1Sz0yzxQ7T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95800"/>
            <a:ext cx="2466975" cy="1847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07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Cookie </a:t>
            </a:r>
            <a:r>
              <a:rPr lang="en-US" dirty="0" smtClean="0"/>
              <a:t>Size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Tips:</a:t>
            </a:r>
          </a:p>
          <a:p>
            <a:pPr lvl="1"/>
            <a:r>
              <a:rPr lang="en-US" dirty="0"/>
              <a:t>Eliminate unnecessary </a:t>
            </a:r>
            <a:r>
              <a:rPr lang="en-US" dirty="0" smtClean="0"/>
              <a:t>cookies</a:t>
            </a:r>
          </a:p>
          <a:p>
            <a:pPr lvl="1"/>
            <a:r>
              <a:rPr lang="en-US" dirty="0"/>
              <a:t>Keep cookie sizes as low as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/>
              <a:t>Be mindful of setting cookies at the appropriate domain level so other sub-domains are not </a:t>
            </a:r>
            <a:r>
              <a:rPr lang="en-US" dirty="0" smtClean="0"/>
              <a:t>affected</a:t>
            </a:r>
          </a:p>
          <a:p>
            <a:pPr lvl="1"/>
            <a:r>
              <a:rPr lang="en-US" dirty="0"/>
              <a:t>Set an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Expires</a:t>
            </a:r>
            <a:r>
              <a:rPr lang="en-US" dirty="0"/>
              <a:t> date </a:t>
            </a:r>
            <a:r>
              <a:rPr lang="en-US" dirty="0" smtClean="0"/>
              <a:t>appropriately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earlier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Expires</a:t>
            </a:r>
            <a:r>
              <a:rPr lang="en-US" dirty="0"/>
              <a:t> date or none removes the cookie sooner, improving the user response time</a:t>
            </a:r>
          </a:p>
        </p:txBody>
      </p:sp>
    </p:spTree>
    <p:extLst>
      <p:ext uri="{BB962C8B-B14F-4D97-AF65-F5344CB8AC3E}">
        <p14:creationId xmlns:p14="http://schemas.microsoft.com/office/powerpoint/2010/main" val="2343815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467600" cy="838200"/>
          </a:xfrm>
        </p:spPr>
        <p:txBody>
          <a:bodyPr/>
          <a:lstStyle/>
          <a:p>
            <a:r>
              <a:rPr lang="en-US" dirty="0"/>
              <a:t>Cookie-free </a:t>
            </a:r>
            <a:r>
              <a:rPr lang="en-US" dirty="0" smtClean="0"/>
              <a:t>Domains for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browser makes a request for a static image and sends cookies together with the request, the server doesn't have any use for those </a:t>
            </a:r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only create </a:t>
            </a:r>
            <a:r>
              <a:rPr lang="en-US" dirty="0" smtClean="0"/>
              <a:t>traffic </a:t>
            </a:r>
            <a:r>
              <a:rPr lang="en-US" dirty="0"/>
              <a:t>for no good </a:t>
            </a:r>
            <a:r>
              <a:rPr lang="en-US" dirty="0" smtClean="0"/>
              <a:t>reason</a:t>
            </a:r>
          </a:p>
          <a:p>
            <a:r>
              <a:rPr lang="en-US" dirty="0"/>
              <a:t>If your domain is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www.site.org</a:t>
            </a:r>
            <a:r>
              <a:rPr lang="en-US" dirty="0" smtClean="0"/>
              <a:t> </a:t>
            </a:r>
            <a:r>
              <a:rPr lang="en-US" dirty="0"/>
              <a:t>you can host your static components on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static.site.org</a:t>
            </a:r>
          </a:p>
          <a:p>
            <a:r>
              <a:rPr lang="en-US" dirty="0" smtClean="0"/>
              <a:t>Don’t set cookies for *.site.org or use different domain for static content</a:t>
            </a:r>
          </a:p>
          <a:p>
            <a:pPr lvl="1"/>
            <a:r>
              <a:rPr lang="en-US" dirty="0"/>
              <a:t>YouTube uses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ytimg.com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83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- 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Yslow</a:t>
            </a:r>
            <a:r>
              <a:rPr lang="en-US" dirty="0" smtClean="0"/>
              <a:t> – analyzes </a:t>
            </a:r>
            <a:r>
              <a:rPr lang="en-US" dirty="0"/>
              <a:t>web pages and suggests ways to improve their </a:t>
            </a:r>
            <a:r>
              <a:rPr lang="en-US" dirty="0" smtClean="0"/>
              <a:t>performance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://developer.yahoo.com/yslow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Yahoo </a:t>
            </a:r>
            <a:r>
              <a:rPr lang="en-US" dirty="0"/>
              <a:t>Best </a:t>
            </a:r>
            <a:r>
              <a:rPr lang="en-US" dirty="0" smtClean="0"/>
              <a:t>Practices – The main source for this presentation:</a:t>
            </a:r>
          </a:p>
          <a:p>
            <a:pPr lvl="1"/>
            <a:r>
              <a:rPr lang="en-US" dirty="0" smtClean="0">
                <a:hlinkClick r:id="rId3"/>
              </a:rPr>
              <a:t>developer.yahoo.com/performance/rules.html</a:t>
            </a:r>
            <a:endParaRPr lang="en-US" dirty="0" smtClean="0"/>
          </a:p>
          <a:p>
            <a:r>
              <a:rPr lang="en-US" dirty="0"/>
              <a:t>Response Times: The 3 Important Limits</a:t>
            </a:r>
          </a:p>
          <a:p>
            <a:pPr lvl="1"/>
            <a:r>
              <a:rPr lang="en-US" dirty="0">
                <a:hlinkClick r:id="rId4"/>
              </a:rPr>
              <a:t>http://www.nngroup.com/articles/response-times-3-important-limits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066800"/>
            <a:ext cx="6553200" cy="1295401"/>
          </a:xfrm>
        </p:spPr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6248399" cy="797720"/>
          </a:xfrm>
        </p:spPr>
        <p:txBody>
          <a:bodyPr/>
          <a:lstStyle/>
          <a:p>
            <a:r>
              <a:rPr lang="en-US" i="1" dirty="0" smtClean="0"/>
              <a:t>“A person’s a person,</a:t>
            </a:r>
            <a:br>
              <a:rPr lang="en-US" i="1" dirty="0" smtClean="0"/>
            </a:br>
            <a:r>
              <a:rPr lang="en-US" i="1" dirty="0" smtClean="0"/>
              <a:t>no matter how small”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3159920"/>
            <a:ext cx="1599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Dr. Seuss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59135"/>
            <a:ext cx="5486400" cy="208032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4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Craft content minding disabled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Blind - include text equivalents of images, use labels in forms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Colorblind - do not convey information using color only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Visually impaired - avoid small font sizes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Epileptic - avoid flashing content (3Hz or more)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Physical disabilities - avoid functionality that relies only on the mouse or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5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</a:t>
            </a:r>
            <a:r>
              <a:rPr lang="en-US" dirty="0"/>
              <a:t>all scripts into a single script</a:t>
            </a:r>
          </a:p>
          <a:p>
            <a:pPr lvl="1"/>
            <a:r>
              <a:rPr lang="en-US" dirty="0"/>
              <a:t>For scripts that are used in all pages</a:t>
            </a:r>
          </a:p>
          <a:p>
            <a:r>
              <a:rPr lang="en-US" dirty="0"/>
              <a:t>Combining all CSS into a single </a:t>
            </a:r>
            <a:r>
              <a:rPr lang="en-US" dirty="0" err="1"/>
              <a:t>stylesheet</a:t>
            </a:r>
            <a:endParaRPr lang="en-US" dirty="0"/>
          </a:p>
          <a:p>
            <a:pPr lvl="1"/>
            <a:r>
              <a:rPr lang="en-US" dirty="0"/>
              <a:t>For styles that are used in all </a:t>
            </a:r>
            <a:r>
              <a:rPr lang="en-US" dirty="0" smtClean="0"/>
              <a:t>pages</a:t>
            </a:r>
          </a:p>
          <a:p>
            <a:r>
              <a:rPr lang="en-US" dirty="0"/>
              <a:t>Combining files is more challenging when the scripts and </a:t>
            </a:r>
            <a:r>
              <a:rPr lang="en-US" dirty="0" err="1"/>
              <a:t>stylesheets</a:t>
            </a:r>
            <a:r>
              <a:rPr lang="en-US" dirty="0"/>
              <a:t> vary from page to page</a:t>
            </a:r>
          </a:p>
          <a:p>
            <a:r>
              <a:rPr lang="en-US" dirty="0" smtClean="0"/>
              <a:t>ASP.NET MVC has bundling features which combines scripts and styles into one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50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implement accessibility?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accessibility features are mandatory for government sites in some countries (US, NL, SW)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“Everyone gets visited by a very important blind user, named Google”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SEO and accessibility considerations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331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Accessibility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Content Accessibility Guidelines (WCAG) - </a:t>
            </a:r>
            <a:r>
              <a:rPr lang="en-US" dirty="0" smtClean="0">
                <a:hlinkClick r:id="rId2"/>
              </a:rPr>
              <a:t>http://www.w3.org/WAI/intro/wcag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 508 - </a:t>
            </a:r>
            <a:r>
              <a:rPr lang="en-US" dirty="0" smtClean="0">
                <a:hlinkClick r:id="rId3"/>
              </a:rPr>
              <a:t>http://www.section508.gov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Will never replace manual testing, but may help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WAVE - </a:t>
            </a:r>
            <a:r>
              <a:rPr lang="en-US" dirty="0" smtClean="0">
                <a:hlinkClick r:id="rId4"/>
              </a:rPr>
              <a:t>http://wave.webaim.org/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553200" cy="1295401"/>
          </a:xfrm>
        </p:spPr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6248399" cy="797720"/>
          </a:xfrm>
        </p:spPr>
        <p:txBody>
          <a:bodyPr/>
          <a:lstStyle/>
          <a:p>
            <a:r>
              <a:rPr lang="en-US" dirty="0" smtClean="0"/>
              <a:t>Getting ahead in search engines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389">
            <a:off x="756631" y="4224556"/>
            <a:ext cx="3309239" cy="154982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9235">
            <a:off x="4669169" y="4200134"/>
            <a:ext cx="3822122" cy="119946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8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Search engines use so-called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crawlers</a:t>
            </a:r>
            <a:r>
              <a:rPr lang="en-US" dirty="0" smtClean="0"/>
              <a:t>” to get the content of the page and index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crawlers weigh the data on the page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 URL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headings</a:t>
            </a:r>
            <a:r>
              <a:rPr lang="en-US" dirty="0" smtClean="0"/>
              <a:t> have great weight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Links from highly valued pages to your page increase its value (Google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 Rank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alt text to images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relevant keywords in the content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  <a:r>
              <a:rPr lang="en-US" dirty="0" smtClean="0"/>
              <a:t>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6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Optimization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Search engines love good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Learn to write for the web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Inverted pyramid (bottom line goes first)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Meaningful link text (no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here</a:t>
            </a:r>
            <a:r>
              <a:rPr lang="en-US" dirty="0" smtClean="0"/>
              <a:t>”)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 SEO technique will replace good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is king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Build sites for people, not search engines</a:t>
            </a:r>
            <a:r>
              <a:rPr lang="en-US" dirty="0" smtClean="0"/>
              <a:t>"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hlinkClick r:id="rId3"/>
              </a:rPr>
              <a:t>https://www.google.com/support/webmasters/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make your page loads faster:</a:t>
            </a:r>
          </a:p>
          <a:p>
            <a:pPr lvl="1"/>
            <a:r>
              <a:rPr lang="en-US" dirty="0"/>
              <a:t>Minimize HTTP </a:t>
            </a:r>
            <a:r>
              <a:rPr lang="en-US" dirty="0" smtClean="0"/>
              <a:t>Requests and Use CDN</a:t>
            </a:r>
          </a:p>
          <a:p>
            <a:pPr lvl="1"/>
            <a:r>
              <a:rPr lang="en-US" dirty="0" smtClean="0"/>
              <a:t>Cache and compress your content</a:t>
            </a:r>
          </a:p>
          <a:p>
            <a:pPr lvl="1"/>
            <a:r>
              <a:rPr lang="en-US" dirty="0" smtClean="0"/>
              <a:t>Minify, combine and optimize CSS, JS, Images</a:t>
            </a:r>
          </a:p>
          <a:p>
            <a:pPr lvl="1"/>
            <a:r>
              <a:rPr lang="en-US" dirty="0" smtClean="0"/>
              <a:t>Move CSS files at the top and JS at the bottom</a:t>
            </a:r>
          </a:p>
          <a:p>
            <a:pPr lvl="1"/>
            <a:r>
              <a:rPr lang="en-US" dirty="0" smtClean="0"/>
              <a:t>Minimize DOM elements and DOM access</a:t>
            </a:r>
          </a:p>
          <a:p>
            <a:pPr lvl="1"/>
            <a:r>
              <a:rPr lang="en-US" dirty="0" smtClean="0"/>
              <a:t>Split your content into cookie-less domains</a:t>
            </a:r>
          </a:p>
          <a:p>
            <a:pPr lvl="1"/>
            <a:r>
              <a:rPr lang="en-US" dirty="0" smtClean="0"/>
              <a:t>Use all other small advices and tips to improve the performance of your web application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73176" y="6400800"/>
            <a:ext cx="355251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Optimize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given HTML and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CSS code (see </a:t>
            </a:r>
            <a:r>
              <a:rPr lang="en-US" sz="2800" u="sng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Apply a CSS style to given HTML page (see </a:t>
            </a:r>
            <a:r>
              <a:rPr lang="en-US" sz="2800" u="sng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Combine given CSS files (see </a:t>
            </a:r>
            <a:r>
              <a:rPr lang="en-US" sz="2800" u="sng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sprite with set of icons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(see </a:t>
            </a:r>
            <a:r>
              <a:rPr lang="en-US" sz="2800" u="sng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and publish few SEO articles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(see </a:t>
            </a:r>
            <a:r>
              <a:rPr lang="en-US" sz="2800" u="sng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for reducing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number </a:t>
            </a:r>
            <a:r>
              <a:rPr lang="en-US" dirty="0"/>
              <a:t>of image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Combine background </a:t>
            </a:r>
            <a:r>
              <a:rPr lang="en-US" dirty="0"/>
              <a:t>images into a single </a:t>
            </a:r>
            <a:r>
              <a:rPr lang="en-US" dirty="0" smtClean="0"/>
              <a:t>image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the CSS </a:t>
            </a:r>
            <a:r>
              <a:rPr lang="en-US" dirty="0" smtClean="0"/>
              <a:t>background-image for the image</a:t>
            </a:r>
          </a:p>
          <a:p>
            <a:pPr lvl="1"/>
            <a:r>
              <a:rPr lang="en-US" dirty="0" smtClean="0"/>
              <a:t>Use background-position, width and height to cut the image you need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alistapart.com/articles/sprites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2" descr="example spri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76223"/>
            <a:ext cx="2133600" cy="136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50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Combine </a:t>
            </a:r>
            <a:r>
              <a:rPr lang="en-US" dirty="0"/>
              <a:t>multiple images into a single image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work if the images are contiguous in the page, such as a navigation </a:t>
            </a:r>
            <a:r>
              <a:rPr lang="en-US" dirty="0" smtClean="0"/>
              <a:t>bar</a:t>
            </a:r>
          </a:p>
          <a:p>
            <a:r>
              <a:rPr lang="en-US" dirty="0" smtClean="0"/>
              <a:t>Not recommended but still an option</a:t>
            </a:r>
          </a:p>
          <a:p>
            <a:r>
              <a:rPr lang="en-US" dirty="0" smtClean="0"/>
              <a:t>CSS Sprites do better job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www.w3.org/TR/html401/struct/objects.html#h-13.6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data: URL scheme </a:t>
            </a:r>
            <a:r>
              <a:rPr lang="en-US" dirty="0"/>
              <a:t>to embed the image data in the actual </a:t>
            </a:r>
            <a:r>
              <a:rPr lang="en-US" dirty="0" smtClean="0"/>
              <a:t>page (using base64)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tools.ietf.org/html/rfc2397</a:t>
            </a:r>
            <a:endParaRPr lang="en-US" dirty="0" smtClean="0"/>
          </a:p>
          <a:p>
            <a:r>
              <a:rPr lang="en-US" dirty="0"/>
              <a:t>This can increase the </a:t>
            </a:r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the HTML document</a:t>
            </a:r>
          </a:p>
          <a:p>
            <a:r>
              <a:rPr lang="en-US" dirty="0"/>
              <a:t>Combining inline images into your (cached) </a:t>
            </a:r>
            <a:r>
              <a:rPr lang="en-US" dirty="0" smtClean="0"/>
              <a:t>style sheets </a:t>
            </a:r>
            <a:r>
              <a:rPr lang="en-US" dirty="0"/>
              <a:t>is a way to reduce HTTP requests and avoid increasing the size of your </a:t>
            </a:r>
            <a:r>
              <a:rPr lang="en-US" dirty="0" smtClean="0"/>
              <a:t>pages</a:t>
            </a:r>
          </a:p>
          <a:p>
            <a:r>
              <a:rPr lang="en-US" dirty="0"/>
              <a:t>Inline images are not yet supported across all major browsers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8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Server Performance Tips</a:t>
            </a:r>
            <a:endParaRPr lang="en-US" dirty="0"/>
          </a:p>
        </p:txBody>
      </p:sp>
      <p:pic>
        <p:nvPicPr>
          <p:cNvPr id="29698" name="Picture 2" descr="http://www.metron-athene.com/images/solutions/server_perform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209800"/>
            <a:ext cx="523875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445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4682</TotalTime>
  <Words>2672</Words>
  <Application>Microsoft Office PowerPoint</Application>
  <PresentationFormat>On-screen Show (4:3)</PresentationFormat>
  <Paragraphs>378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Calibri</vt:lpstr>
      <vt:lpstr>Cambria</vt:lpstr>
      <vt:lpstr>Consolas</vt:lpstr>
      <vt:lpstr>Corbel</vt:lpstr>
      <vt:lpstr>Wingdings 2</vt:lpstr>
      <vt:lpstr>Telerik Academy</vt:lpstr>
      <vt:lpstr>Advanced Web</vt:lpstr>
      <vt:lpstr>Table of Contents</vt:lpstr>
      <vt:lpstr>Minimize HTTP Requests</vt:lpstr>
      <vt:lpstr>Minimize HTTP Requests</vt:lpstr>
      <vt:lpstr>Combined files</vt:lpstr>
      <vt:lpstr>CSS Sprites</vt:lpstr>
      <vt:lpstr>Image maps</vt:lpstr>
      <vt:lpstr>Inline images</vt:lpstr>
      <vt:lpstr>Server Performance Tips</vt:lpstr>
      <vt:lpstr>Use a Content Delivery Network</vt:lpstr>
      <vt:lpstr>Expires and Cache-Control</vt:lpstr>
      <vt:lpstr>Gzip Components</vt:lpstr>
      <vt:lpstr>Configure ETags</vt:lpstr>
      <vt:lpstr>Flush the Buffer Early</vt:lpstr>
      <vt:lpstr>Use GET for AJAX Requests</vt:lpstr>
      <vt:lpstr>Avoid Empty Image src</vt:lpstr>
      <vt:lpstr>CSS Tips</vt:lpstr>
      <vt:lpstr>Put Stylesheets at the Top</vt:lpstr>
      <vt:lpstr>Avoid CSS Expressions</vt:lpstr>
      <vt:lpstr>Make JS and CSS External</vt:lpstr>
      <vt:lpstr>Minify JavaScript and CSS</vt:lpstr>
      <vt:lpstr>Other CSS Tips </vt:lpstr>
      <vt:lpstr>JavaScript Tips</vt:lpstr>
      <vt:lpstr>Put Scripts at the Bottom</vt:lpstr>
      <vt:lpstr>Remove Duplicate Scripts</vt:lpstr>
      <vt:lpstr>Minimize DOM Access</vt:lpstr>
      <vt:lpstr>Develop Smart Event Handlers</vt:lpstr>
      <vt:lpstr>Content tips</vt:lpstr>
      <vt:lpstr>Reduce DNS Lookups</vt:lpstr>
      <vt:lpstr>Avoid Redirects</vt:lpstr>
      <vt:lpstr>Make Ajax Cacheable</vt:lpstr>
      <vt:lpstr>Pre-load/Post-load Components</vt:lpstr>
      <vt:lpstr>Reduce the Number of DOM Elements</vt:lpstr>
      <vt:lpstr>Split Components Across Domains</vt:lpstr>
      <vt:lpstr>Minimize the Number of iframes</vt:lpstr>
      <vt:lpstr>No 404s (Not Found)</vt:lpstr>
      <vt:lpstr>Mobile tips</vt:lpstr>
      <vt:lpstr>Images Tips</vt:lpstr>
      <vt:lpstr>Optimize Images</vt:lpstr>
      <vt:lpstr>Optimize CSS Sprites</vt:lpstr>
      <vt:lpstr>Don't Scale Images in HTML</vt:lpstr>
      <vt:lpstr>Make favicon.ico Small and Cacheable</vt:lpstr>
      <vt:lpstr>Cookies Tips</vt:lpstr>
      <vt:lpstr>Reduce Cookie Size</vt:lpstr>
      <vt:lpstr>Reduce Cookie Size (2)</vt:lpstr>
      <vt:lpstr>Cookie-free Domains for Content</vt:lpstr>
      <vt:lpstr>Performance - Useful links</vt:lpstr>
      <vt:lpstr>Accessibility</vt:lpstr>
      <vt:lpstr>Accessibility</vt:lpstr>
      <vt:lpstr>Accessibility (2)</vt:lpstr>
      <vt:lpstr>Accessibility (3)</vt:lpstr>
      <vt:lpstr>Search Engine Optimization</vt:lpstr>
      <vt:lpstr>Search Engine Optimization</vt:lpstr>
      <vt:lpstr>Search Engine Optimization (2)</vt:lpstr>
      <vt:lpstr>Summary</vt:lpstr>
      <vt:lpstr>Web Performance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Doncho Minkov</cp:lastModifiedBy>
  <cp:revision>574</cp:revision>
  <dcterms:created xsi:type="dcterms:W3CDTF">2007-12-08T16:03:35Z</dcterms:created>
  <dcterms:modified xsi:type="dcterms:W3CDTF">2013-12-16T07:46:34Z</dcterms:modified>
  <cp:category>software engineering</cp:category>
</cp:coreProperties>
</file>