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8" r:id="rId4"/>
    <p:sldId id="279" r:id="rId5"/>
    <p:sldId id="280" r:id="rId6"/>
    <p:sldId id="284" r:id="rId7"/>
    <p:sldId id="285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4A7EBB"/>
    <a:srgbClr val="FF5050"/>
    <a:srgbClr val="FFFFFF"/>
    <a:srgbClr val="0070C0"/>
    <a:srgbClr val="FF000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</a:t>
            </a:r>
            <a:r>
              <a:rPr lang="bg-BG" dirty="0" smtClean="0"/>
              <a:t>2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Решения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S02 E0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Размери</a:t>
            </a:r>
          </a:p>
          <a:p>
            <a:pPr lvl="1"/>
            <a:r>
              <a:rPr lang="bg-BG" dirty="0" smtClean="0"/>
              <a:t>Малките кубчета са със страна 1/3</a:t>
            </a:r>
          </a:p>
          <a:p>
            <a:pPr lvl="1"/>
            <a:r>
              <a:rPr lang="bg-BG" dirty="0" smtClean="0"/>
              <a:t>Големият куб е със страна 2</a:t>
            </a:r>
          </a:p>
          <a:p>
            <a:r>
              <a:rPr lang="bg-BG" dirty="0" smtClean="0"/>
              <a:t>Координати</a:t>
            </a:r>
          </a:p>
          <a:p>
            <a:pPr lvl="1"/>
            <a:r>
              <a:rPr lang="bg-BG" dirty="0" smtClean="0"/>
              <a:t>Малките кубчета са на (</a:t>
            </a:r>
            <a:r>
              <a:rPr lang="bg-BG" dirty="0" smtClean="0">
                <a:sym typeface="Symbol"/>
              </a:rPr>
              <a:t></a:t>
            </a:r>
            <a:r>
              <a:rPr lang="bg-BG" dirty="0" smtClean="0"/>
              <a:t>1,</a:t>
            </a:r>
            <a:r>
              <a:rPr lang="bg-BG" dirty="0">
                <a:sym typeface="Symbol"/>
              </a:rPr>
              <a:t>  </a:t>
            </a:r>
            <a:r>
              <a:rPr lang="bg-BG" dirty="0" err="1" smtClean="0"/>
              <a:t>1</a:t>
            </a:r>
            <a:r>
              <a:rPr lang="bg-BG" dirty="0" smtClean="0"/>
              <a:t>,</a:t>
            </a:r>
            <a:r>
              <a:rPr lang="bg-BG" dirty="0">
                <a:sym typeface="Symbol"/>
              </a:rPr>
              <a:t>  </a:t>
            </a:r>
            <a:r>
              <a:rPr lang="bg-BG" dirty="0" err="1" smtClean="0"/>
              <a:t>1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Без първото, останалите са създадени като клонинги с метода </a:t>
            </a:r>
            <a:r>
              <a:rPr lang="en-US" dirty="0" smtClean="0">
                <a:solidFill>
                  <a:schemeClr val="tx1"/>
                </a:solidFill>
              </a:rPr>
              <a:t>clone(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S02 E02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Координати на върховете</a:t>
            </a:r>
          </a:p>
          <a:p>
            <a:pPr lvl="1"/>
            <a:r>
              <a:rPr lang="bg-BG" dirty="0" smtClean="0"/>
              <a:t>Всички възможни тройки от +1 и -1: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-1, -1, -1)</a:t>
            </a: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(-1, -1, +1)</a:t>
            </a: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bg-BG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(-1, +1, -1)</a:t>
            </a: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(-1, +1, +1)</a:t>
            </a: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bg-BG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(+1, -1, -1)</a:t>
            </a: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(+1, -1, +1)</a:t>
            </a: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bg-BG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(+1, +1, -1)</a:t>
            </a:r>
            <a:r>
              <a:rPr lang="bg-BG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(+1, +1, +1)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S02 E03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кубовете</a:t>
            </a:r>
          </a:p>
          <a:p>
            <a:pPr lvl="1"/>
            <a:r>
              <a:rPr lang="bg-BG" dirty="0" smtClean="0"/>
              <a:t>В цикъл от 0 до </a:t>
            </a:r>
            <a:r>
              <a:rPr lang="en-US" dirty="0" smtClean="0"/>
              <a:t>N-1</a:t>
            </a:r>
            <a:r>
              <a:rPr lang="bg-BG" dirty="0" smtClean="0"/>
              <a:t> по осите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Z</a:t>
            </a:r>
          </a:p>
          <a:p>
            <a:pPr lvl="1"/>
            <a:r>
              <a:rPr lang="bg-BG" dirty="0" smtClean="0"/>
              <a:t>Разстояние 1 между центровете им, а размер 0.9 – за да не се допират</a:t>
            </a:r>
            <a:endParaRPr lang="en-US" dirty="0" smtClean="0"/>
          </a:p>
          <a:p>
            <a:pPr lvl="1"/>
            <a:r>
              <a:rPr lang="bg-BG" dirty="0" smtClean="0"/>
              <a:t>От край до край разстоянието е </a:t>
            </a:r>
            <a:r>
              <a:rPr lang="en-US" dirty="0" smtClean="0"/>
              <a:t>N-1, </a:t>
            </a:r>
            <a:r>
              <a:rPr lang="bg-BG" dirty="0" smtClean="0"/>
              <a:t>т.е. центрираме с отместване</a:t>
            </a:r>
            <a:r>
              <a:rPr lang="en-US" dirty="0"/>
              <a:t> (N-1)/2</a:t>
            </a:r>
            <a:endParaRPr lang="bg-BG" dirty="0" smtClean="0"/>
          </a:p>
        </p:txBody>
      </p:sp>
      <p:sp>
        <p:nvSpPr>
          <p:cNvPr id="13" name="Right Brace 12"/>
          <p:cNvSpPr/>
          <p:nvPr/>
        </p:nvSpPr>
        <p:spPr>
          <a:xfrm rot="16200000" flipH="1">
            <a:off x="4401349" y="4448748"/>
            <a:ext cx="246503" cy="3657600"/>
          </a:xfrm>
          <a:prstGeom prst="rightBrace">
            <a:avLst>
              <a:gd name="adj1" fmla="val 3288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4193418" y="63362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(N-1)</a:t>
            </a:r>
            <a:endParaRPr lang="bg-BG" sz="24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95800" y="5104285"/>
            <a:ext cx="0" cy="991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10200" y="5104285"/>
            <a:ext cx="0" cy="991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24600" y="5104285"/>
            <a:ext cx="0" cy="991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53400" y="5104285"/>
            <a:ext cx="0" cy="991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86000" y="5104285"/>
            <a:ext cx="819599" cy="81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2000" b="1" dirty="0" smtClean="0"/>
              <a:t>№0</a:t>
            </a:r>
            <a:endParaRPr lang="bg-BG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200400" y="5104285"/>
            <a:ext cx="819599" cy="81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2000" b="1" dirty="0" smtClean="0"/>
              <a:t>№1</a:t>
            </a:r>
            <a:endParaRPr lang="bg-B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114800" y="5104285"/>
            <a:ext cx="819599" cy="81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2000" b="1" dirty="0" smtClean="0"/>
              <a:t>№2</a:t>
            </a:r>
            <a:endParaRPr lang="bg-BG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943600" y="5104285"/>
            <a:ext cx="819599" cy="81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2000" b="1" dirty="0" smtClean="0"/>
              <a:t>№</a:t>
            </a:r>
            <a:r>
              <a:rPr lang="en-US" sz="2000" b="1" dirty="0" smtClean="0"/>
              <a:t>N-1</a:t>
            </a:r>
            <a:endParaRPr lang="bg-BG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S02 E04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Случайни координати</a:t>
            </a:r>
          </a:p>
          <a:p>
            <a:pPr lvl="1"/>
            <a:r>
              <a:rPr lang="bg-BG" dirty="0" smtClean="0"/>
              <a:t>Функция </a:t>
            </a:r>
            <a:r>
              <a:rPr lang="en-US" dirty="0" smtClean="0">
                <a:solidFill>
                  <a:schemeClr val="tx1"/>
                </a:solidFill>
              </a:rPr>
              <a:t>random</a:t>
            </a:r>
            <a:r>
              <a:rPr lang="en-US" dirty="0" smtClean="0"/>
              <a:t> </a:t>
            </a:r>
            <a:r>
              <a:rPr lang="bg-BG" dirty="0" smtClean="0"/>
              <a:t>в библиотеката </a:t>
            </a:r>
            <a:r>
              <a:rPr lang="en-US" dirty="0" smtClean="0">
                <a:solidFill>
                  <a:schemeClr val="tx1"/>
                </a:solidFill>
              </a:rPr>
              <a:t>Math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en-US" dirty="0" smtClean="0"/>
              <a:t>JavaScript</a:t>
            </a:r>
            <a:r>
              <a:rPr lang="bg-BG" dirty="0" smtClean="0"/>
              <a:t> връща случайно число </a:t>
            </a:r>
            <a:r>
              <a:rPr lang="bg-BG" dirty="0" smtClean="0">
                <a:sym typeface="Symbol"/>
              </a:rPr>
              <a:t>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[0,1)</a:t>
            </a:r>
          </a:p>
          <a:p>
            <a:pPr lvl="1"/>
            <a:r>
              <a:rPr lang="bg-BG" dirty="0" smtClean="0"/>
              <a:t>Въображаемият куб е от -4 до 4</a:t>
            </a:r>
          </a:p>
          <a:p>
            <a:pPr lvl="1"/>
            <a:r>
              <a:rPr lang="bg-BG" dirty="0" smtClean="0"/>
              <a:t>Затова центровете на кубчетата са с координати случайни числа</a:t>
            </a:r>
            <a:r>
              <a:rPr lang="bg-BG" dirty="0">
                <a:sym typeface="Symbol"/>
              </a:rPr>
              <a:t> </a:t>
            </a:r>
            <a:r>
              <a:rPr lang="en-US" dirty="0">
                <a:sym typeface="Symbol"/>
              </a:rPr>
              <a:t> </a:t>
            </a:r>
            <a:r>
              <a:rPr lang="en-US" dirty="0" smtClean="0"/>
              <a:t>[</a:t>
            </a:r>
            <a:r>
              <a:rPr lang="bg-BG" dirty="0" smtClean="0"/>
              <a:t>-4</a:t>
            </a:r>
            <a:r>
              <a:rPr lang="en-US" dirty="0" smtClean="0"/>
              <a:t>,</a:t>
            </a:r>
            <a:r>
              <a:rPr lang="bg-BG" dirty="0" smtClean="0"/>
              <a:t>4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S02 E0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Подравняване отдолу</a:t>
            </a:r>
          </a:p>
          <a:p>
            <a:pPr lvl="1"/>
            <a:r>
              <a:rPr lang="bg-BG" dirty="0" smtClean="0"/>
              <a:t>Сградите са случайни паралелепипеди</a:t>
            </a:r>
          </a:p>
          <a:p>
            <a:pPr lvl="1"/>
            <a:r>
              <a:rPr lang="bg-BG" dirty="0" smtClean="0"/>
              <a:t>Отместени нагоре с половината височина</a:t>
            </a:r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1017906" y="5253314"/>
            <a:ext cx="409799" cy="819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1739857" y="5117670"/>
            <a:ext cx="279898" cy="109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2189413" y="4696826"/>
            <a:ext cx="599987" cy="1932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2997613" y="5253314"/>
            <a:ext cx="659987" cy="819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" y="5663113"/>
            <a:ext cx="3429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346010" y="4850491"/>
            <a:ext cx="902964" cy="819599"/>
            <a:chOff x="7346010" y="4844892"/>
            <a:chExt cx="902964" cy="819599"/>
          </a:xfrm>
        </p:grpSpPr>
        <p:sp>
          <p:nvSpPr>
            <p:cNvPr id="42" name="Rectangle 41"/>
            <p:cNvSpPr/>
            <p:nvPr/>
          </p:nvSpPr>
          <p:spPr>
            <a:xfrm>
              <a:off x="7466519" y="4844892"/>
              <a:ext cx="659987" cy="8195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bg-BG" sz="2000" b="1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346010" y="5261668"/>
              <a:ext cx="90296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553188" y="3737516"/>
            <a:ext cx="820876" cy="1932574"/>
            <a:chOff x="6553188" y="3737516"/>
            <a:chExt cx="820876" cy="1932574"/>
          </a:xfrm>
        </p:grpSpPr>
        <p:sp>
          <p:nvSpPr>
            <p:cNvPr id="40" name="Rectangle 39"/>
            <p:cNvSpPr/>
            <p:nvPr/>
          </p:nvSpPr>
          <p:spPr>
            <a:xfrm>
              <a:off x="6658319" y="3737516"/>
              <a:ext cx="599987" cy="1932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bg-BG" sz="2000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553188" y="4710780"/>
              <a:ext cx="82087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117670" y="4579203"/>
            <a:ext cx="463363" cy="1090887"/>
            <a:chOff x="6117670" y="4579203"/>
            <a:chExt cx="463363" cy="1090887"/>
          </a:xfrm>
        </p:grpSpPr>
        <p:sp>
          <p:nvSpPr>
            <p:cNvPr id="39" name="Rectangle 38"/>
            <p:cNvSpPr/>
            <p:nvPr/>
          </p:nvSpPr>
          <p:spPr>
            <a:xfrm>
              <a:off x="6208763" y="4579203"/>
              <a:ext cx="279898" cy="109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bg-BG" sz="2000" b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117670" y="5131623"/>
              <a:ext cx="463363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377060" y="4850491"/>
            <a:ext cx="616736" cy="819599"/>
            <a:chOff x="5377060" y="4844892"/>
            <a:chExt cx="616736" cy="819599"/>
          </a:xfrm>
        </p:grpSpPr>
        <p:sp>
          <p:nvSpPr>
            <p:cNvPr id="34" name="Rectangle 33"/>
            <p:cNvSpPr/>
            <p:nvPr/>
          </p:nvSpPr>
          <p:spPr>
            <a:xfrm>
              <a:off x="5486812" y="4844892"/>
              <a:ext cx="409799" cy="8195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bg-BG" sz="20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377060" y="5261668"/>
              <a:ext cx="61673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ight Arrow 17"/>
          <p:cNvSpPr/>
          <p:nvPr/>
        </p:nvSpPr>
        <p:spPr>
          <a:xfrm>
            <a:off x="4343400" y="5410200"/>
            <a:ext cx="515127" cy="51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78506" y="5670090"/>
            <a:ext cx="3429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S02 E0</a:t>
            </a:r>
            <a:r>
              <a:rPr lang="bg-BG" dirty="0" smtClean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3+1 припокриващи се обекта</a:t>
            </a:r>
          </a:p>
          <a:p>
            <a:pPr lvl="1"/>
            <a:r>
              <a:rPr lang="bg-BG" dirty="0" smtClean="0"/>
              <a:t>Три паралелепипеда правят куб с изрязани кубчета във върховете</a:t>
            </a:r>
          </a:p>
          <a:p>
            <a:pPr lvl="1"/>
            <a:r>
              <a:rPr lang="bg-BG" dirty="0" smtClean="0"/>
              <a:t>Осемте добавени още-по-малки кубчета са върховете на четвъртия обект</a:t>
            </a:r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Илюстрация с 2</a:t>
            </a:r>
            <a:r>
              <a:rPr lang="en-US" dirty="0" smtClean="0"/>
              <a:t>D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вариант</a:t>
            </a:r>
            <a:r>
              <a:rPr lang="en-US" dirty="0" smtClean="0"/>
              <a:t> </a:t>
            </a:r>
            <a:r>
              <a:rPr lang="bg-BG" dirty="0" smtClean="0"/>
              <a:t>и само с</a:t>
            </a:r>
            <a:br>
              <a:rPr lang="bg-BG" dirty="0" smtClean="0"/>
            </a:br>
            <a:r>
              <a:rPr lang="bg-BG" dirty="0" smtClean="0"/>
              <a:t>2+1 обекта: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5669280" y="4632960"/>
            <a:ext cx="1280160" cy="2011680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5532120" y="4861560"/>
            <a:ext cx="1554480" cy="155448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5303520" y="4998720"/>
            <a:ext cx="2011680" cy="1280160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Решение на S02 E01</vt:lpstr>
      <vt:lpstr>Решение на S02 E02</vt:lpstr>
      <vt:lpstr>Решение на S02 E03</vt:lpstr>
      <vt:lpstr>Решение на S02 E04</vt:lpstr>
      <vt:lpstr>Решение на S02 E05</vt:lpstr>
      <vt:lpstr>Решение на S02 E06*</vt:lpstr>
      <vt:lpstr>Край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2016-06-27T03:48:22Z</dcterms:modified>
</cp:coreProperties>
</file>