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91" r:id="rId4"/>
    <p:sldId id="292" r:id="rId5"/>
    <p:sldId id="278" r:id="rId6"/>
    <p:sldId id="293" r:id="rId7"/>
    <p:sldId id="279" r:id="rId8"/>
    <p:sldId id="287" r:id="rId9"/>
    <p:sldId id="280" r:id="rId10"/>
    <p:sldId id="284" r:id="rId11"/>
    <p:sldId id="288" r:id="rId12"/>
    <p:sldId id="294" r:id="rId13"/>
    <p:sldId id="285" r:id="rId14"/>
    <p:sldId id="289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lors/colors_hsl.as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S04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Промени по </a:t>
            </a:r>
            <a:r>
              <a:rPr lang="en-US" dirty="0" smtClean="0"/>
              <a:t>renderer</a:t>
            </a:r>
            <a:endParaRPr lang="bg-BG" dirty="0" smtClean="0"/>
          </a:p>
          <a:p>
            <a:pPr lvl="1"/>
            <a:r>
              <a:rPr lang="bg-BG" dirty="0" smtClean="0"/>
              <a:t>Използване на алгоритъм с карта на сянката – не е най-точен, но е бърз</a:t>
            </a:r>
          </a:p>
          <a:p>
            <a:pPr lvl="1"/>
            <a:r>
              <a:rPr lang="bg-BG" dirty="0" smtClean="0"/>
              <a:t>Включваме алгоритъма с</a:t>
            </a:r>
            <a:br>
              <a:rPr lang="bg-BG" dirty="0" smtClean="0"/>
            </a:br>
            <a:r>
              <a:rPr lang="en-GB" dirty="0" err="1" smtClean="0">
                <a:solidFill>
                  <a:schemeClr val="tx1"/>
                </a:solidFill>
              </a:rPr>
              <a:t>renderer.shadowMap.enabled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true;</a:t>
            </a:r>
          </a:p>
          <a:p>
            <a:pPr lvl="1"/>
            <a:r>
              <a:rPr lang="bg-BG" dirty="0" smtClean="0"/>
              <a:t>Използваме </a:t>
            </a:r>
            <a:r>
              <a:rPr lang="en-US" dirty="0" err="1" smtClean="0"/>
              <a:t>PCF</a:t>
            </a:r>
            <a:r>
              <a:rPr lang="en-US" dirty="0"/>
              <a:t> (Percentage-close </a:t>
            </a:r>
            <a:r>
              <a:rPr lang="en-US" dirty="0" smtClean="0"/>
              <a:t>filtering)</a:t>
            </a:r>
            <a:r>
              <a:rPr lang="bg-BG" dirty="0" smtClean="0"/>
              <a:t> с меки сенки по контура</a:t>
            </a:r>
            <a:br>
              <a:rPr lang="bg-BG" dirty="0" smtClean="0"/>
            </a:br>
            <a:r>
              <a:rPr lang="en-GB" dirty="0" smtClean="0">
                <a:solidFill>
                  <a:schemeClr val="tx1"/>
                </a:solidFill>
              </a:rPr>
              <a:t>….type = </a:t>
            </a:r>
            <a:r>
              <a:rPr lang="en-GB" dirty="0" err="1" smtClean="0">
                <a:solidFill>
                  <a:schemeClr val="tx1"/>
                </a:solidFill>
              </a:rPr>
              <a:t>THREE.PCFSoftShadowMap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Промени по платформата</a:t>
            </a:r>
          </a:p>
          <a:p>
            <a:pPr lvl="1"/>
            <a:r>
              <a:rPr lang="bg-BG" dirty="0" smtClean="0"/>
              <a:t>Съгласна е върху ѝ да има сянка</a:t>
            </a:r>
            <a:br>
              <a:rPr lang="bg-BG" dirty="0" smtClean="0"/>
            </a:br>
            <a:r>
              <a:rPr lang="en-GB" dirty="0" err="1">
                <a:solidFill>
                  <a:schemeClr val="tx1"/>
                </a:solidFill>
              </a:rPr>
              <a:t>platform.receiveShadow</a:t>
            </a:r>
            <a:r>
              <a:rPr lang="en-GB" dirty="0">
                <a:solidFill>
                  <a:schemeClr val="tx1"/>
                </a:solidFill>
              </a:rPr>
              <a:t> = true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/>
              <a:t>Промени по тора</a:t>
            </a:r>
          </a:p>
          <a:p>
            <a:pPr lvl="1"/>
            <a:r>
              <a:rPr lang="bg-BG" dirty="0" smtClean="0"/>
              <a:t>Убеден е, да хвърля сянка</a:t>
            </a:r>
            <a:br>
              <a:rPr lang="bg-BG" dirty="0" smtClean="0"/>
            </a:br>
            <a:r>
              <a:rPr lang="en-GB" dirty="0" err="1">
                <a:solidFill>
                  <a:schemeClr val="tx1"/>
                </a:solidFill>
              </a:rPr>
              <a:t>torus.castShadow</a:t>
            </a:r>
            <a:r>
              <a:rPr lang="en-GB" dirty="0">
                <a:solidFill>
                  <a:schemeClr val="tx1"/>
                </a:solidFill>
              </a:rPr>
              <a:t> = true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>
                <a:solidFill>
                  <a:schemeClr val="tx1"/>
                </a:solidFill>
              </a:rPr>
              <a:t>Действие на </a:t>
            </a:r>
            <a:r>
              <a:rPr lang="en-US" dirty="0" smtClean="0">
                <a:solidFill>
                  <a:schemeClr val="tx1"/>
                </a:solidFill>
              </a:rPr>
              <a:t>Three.js</a:t>
            </a:r>
          </a:p>
          <a:p>
            <a:pPr lvl="1"/>
            <a:r>
              <a:rPr lang="bg-BG" dirty="0"/>
              <a:t>Ако </a:t>
            </a:r>
            <a:r>
              <a:rPr lang="bg-BG" dirty="0" smtClean="0"/>
              <a:t>трябва да има сенки, проверява само за сенки на обектите с </a:t>
            </a:r>
            <a:r>
              <a:rPr lang="en-GB" dirty="0" err="1" smtClean="0">
                <a:solidFill>
                  <a:schemeClr val="tx1"/>
                </a:solidFill>
              </a:rPr>
              <a:t>castShadow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върху обектите с </a:t>
            </a:r>
            <a:r>
              <a:rPr lang="en-GB" dirty="0" err="1">
                <a:solidFill>
                  <a:schemeClr val="tx1"/>
                </a:solidFill>
              </a:rPr>
              <a:t>receiveShadow</a:t>
            </a:r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3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Промени по светлината</a:t>
            </a:r>
          </a:p>
          <a:p>
            <a:pPr lvl="1"/>
            <a:r>
              <a:rPr lang="bg-BG" dirty="0"/>
              <a:t>Сменена е от </a:t>
            </a:r>
            <a:r>
              <a:rPr lang="en-US" dirty="0" err="1">
                <a:solidFill>
                  <a:schemeClr val="tx1"/>
                </a:solidFill>
              </a:rPr>
              <a:t>PointLight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на </a:t>
            </a:r>
            <a:r>
              <a:rPr lang="en-US" dirty="0" err="1">
                <a:solidFill>
                  <a:schemeClr val="tx1"/>
                </a:solidFill>
              </a:rPr>
              <a:t>SpotLight</a:t>
            </a:r>
            <a:r>
              <a:rPr lang="en-US" dirty="0"/>
              <a:t>,</a:t>
            </a:r>
            <a:r>
              <a:rPr lang="bg-BG" dirty="0"/>
              <a:t> понеже първата не поддържа </a:t>
            </a:r>
            <a:r>
              <a:rPr lang="bg-BG" dirty="0" smtClean="0"/>
              <a:t>сенки</a:t>
            </a:r>
            <a:br>
              <a:rPr lang="bg-BG" dirty="0" smtClean="0"/>
            </a:br>
            <a:r>
              <a:rPr lang="en-GB" dirty="0">
                <a:solidFill>
                  <a:schemeClr val="tx1"/>
                </a:solidFill>
              </a:rPr>
              <a:t>light = new </a:t>
            </a:r>
            <a:r>
              <a:rPr lang="en-GB" dirty="0" err="1">
                <a:solidFill>
                  <a:schemeClr val="tx1"/>
                </a:solidFill>
              </a:rPr>
              <a:t>THREE.SpotLight</a:t>
            </a:r>
            <a:r>
              <a:rPr lang="en-GB" dirty="0" smtClean="0">
                <a:solidFill>
                  <a:schemeClr val="tx1"/>
                </a:solidFill>
              </a:rPr>
              <a:t>();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err="1" smtClean="0"/>
              <a:t>Спотовата</a:t>
            </a:r>
            <a:r>
              <a:rPr lang="bg-BG" dirty="0" smtClean="0"/>
              <a:t> светлина е като светлина от прожектор – генерира светлинен конус</a:t>
            </a:r>
          </a:p>
          <a:p>
            <a:pPr lvl="1"/>
            <a:r>
              <a:rPr lang="bg-BG" dirty="0" smtClean="0"/>
              <a:t>Параметърът </a:t>
            </a:r>
            <a:r>
              <a:rPr lang="en-GB" dirty="0" smtClean="0">
                <a:solidFill>
                  <a:schemeClr val="tx1"/>
                </a:solidFill>
              </a:rPr>
              <a:t>penumbra</a:t>
            </a:r>
            <a:r>
              <a:rPr lang="bg-BG" dirty="0" smtClean="0"/>
              <a:t> (полусянка) определя рязкостта на контура на светлинния конус – искаме мек контур</a:t>
            </a:r>
            <a:br>
              <a:rPr lang="bg-BG" dirty="0" smtClean="0"/>
            </a:br>
            <a:r>
              <a:rPr lang="en-GB" dirty="0" err="1" smtClean="0">
                <a:solidFill>
                  <a:schemeClr val="tx1"/>
                </a:solidFill>
              </a:rPr>
              <a:t>light.penumbra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0.9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Светлината също </a:t>
            </a:r>
            <a:r>
              <a:rPr lang="bg-BG" dirty="0"/>
              <a:t>хвърля </a:t>
            </a:r>
            <a:r>
              <a:rPr lang="bg-BG" dirty="0" smtClean="0"/>
              <a:t>сянка</a:t>
            </a:r>
            <a:br>
              <a:rPr lang="bg-BG" dirty="0" smtClean="0"/>
            </a:br>
            <a:r>
              <a:rPr lang="en-GB" dirty="0" err="1" smtClean="0">
                <a:solidFill>
                  <a:schemeClr val="tx1"/>
                </a:solidFill>
              </a:rPr>
              <a:t>light.castShadow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true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339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</a:t>
            </a:r>
            <a:r>
              <a:rPr lang="bg-BG" dirty="0" smtClean="0"/>
              <a:t>6**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 на планетата</a:t>
            </a:r>
          </a:p>
          <a:p>
            <a:pPr lvl="1"/>
            <a:r>
              <a:rPr lang="bg-BG" dirty="0" smtClean="0"/>
              <a:t>Използваме </a:t>
            </a:r>
            <a:r>
              <a:rPr lang="bg-BG" dirty="0" err="1" smtClean="0"/>
              <a:t>икосаедър</a:t>
            </a:r>
            <a:r>
              <a:rPr lang="bg-BG" dirty="0" smtClean="0"/>
              <a:t> с втори параметър 5, за да раздроби стените</a:t>
            </a:r>
            <a:br>
              <a:rPr lang="bg-BG" dirty="0" smtClean="0"/>
            </a:br>
            <a:r>
              <a:rPr lang="en-GB" dirty="0">
                <a:solidFill>
                  <a:schemeClr val="tx1"/>
                </a:solidFill>
              </a:rPr>
              <a:t>new </a:t>
            </a:r>
            <a:r>
              <a:rPr lang="en-GB" dirty="0" err="1">
                <a:solidFill>
                  <a:schemeClr val="tx1"/>
                </a:solidFill>
              </a:rPr>
              <a:t>THREE.IcosahedronGeometry</a:t>
            </a:r>
            <a:r>
              <a:rPr lang="en-GB" dirty="0">
                <a:solidFill>
                  <a:schemeClr val="tx1"/>
                </a:solidFill>
              </a:rPr>
              <a:t>( 40, 5 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Обхождаме върховете, които са записани в масива </a:t>
            </a:r>
            <a:r>
              <a:rPr lang="en-GB" dirty="0" err="1" smtClean="0">
                <a:solidFill>
                  <a:schemeClr val="tx1"/>
                </a:solidFill>
              </a:rPr>
              <a:t>geometry.vertices</a:t>
            </a:r>
            <a:r>
              <a:rPr lang="en-US" dirty="0" smtClean="0">
                <a:solidFill>
                  <a:schemeClr val="tx1"/>
                </a:solidFill>
              </a:rPr>
              <a:t>[…]</a:t>
            </a:r>
          </a:p>
          <a:p>
            <a:pPr lvl="1"/>
            <a:r>
              <a:rPr lang="bg-BG" dirty="0" smtClean="0"/>
              <a:t>Всеки връх умножаваме с число </a:t>
            </a:r>
            <a:r>
              <a:rPr lang="en-US" dirty="0" smtClean="0"/>
              <a:t>(0.9, 1]</a:t>
            </a:r>
            <a:r>
              <a:rPr lang="bg-BG" dirty="0" smtClean="0"/>
              <a:t> с метода </a:t>
            </a:r>
            <a:r>
              <a:rPr lang="en-GB" dirty="0" err="1" smtClean="0">
                <a:solidFill>
                  <a:schemeClr val="tx1"/>
                </a:solidFill>
              </a:rPr>
              <a:t>multiplyScalar</a:t>
            </a:r>
            <a:r>
              <a:rPr lang="bg-BG" dirty="0" smtClean="0">
                <a:solidFill>
                  <a:schemeClr val="tx1"/>
                </a:solidFill>
              </a:rPr>
              <a:t>(…) </a:t>
            </a:r>
            <a:r>
              <a:rPr lang="bg-BG" dirty="0"/>
              <a:t>Защо?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4" t="31345" r="40776" b="38370"/>
          <a:stretch/>
        </p:blipFill>
        <p:spPr bwMode="auto">
          <a:xfrm rot="20700000" flipH="1">
            <a:off x="5855765" y="4461178"/>
            <a:ext cx="976743" cy="914400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72"/>
          <p:cNvSpPr/>
          <p:nvPr/>
        </p:nvSpPr>
        <p:spPr>
          <a:xfrm>
            <a:off x="5316514" y="1562052"/>
            <a:ext cx="1745343" cy="1589314"/>
          </a:xfrm>
          <a:custGeom>
            <a:avLst/>
            <a:gdLst>
              <a:gd name="connsiteX0" fmla="*/ 1153886 w 1745343"/>
              <a:gd name="connsiteY0" fmla="*/ 0 h 1589314"/>
              <a:gd name="connsiteX1" fmla="*/ 1375229 w 1745343"/>
              <a:gd name="connsiteY1" fmla="*/ 217714 h 1589314"/>
              <a:gd name="connsiteX2" fmla="*/ 1367972 w 1745343"/>
              <a:gd name="connsiteY2" fmla="*/ 537028 h 1589314"/>
              <a:gd name="connsiteX3" fmla="*/ 1745343 w 1745343"/>
              <a:gd name="connsiteY3" fmla="*/ 754743 h 1589314"/>
              <a:gd name="connsiteX4" fmla="*/ 1476829 w 1745343"/>
              <a:gd name="connsiteY4" fmla="*/ 1008743 h 1589314"/>
              <a:gd name="connsiteX5" fmla="*/ 1371600 w 1745343"/>
              <a:gd name="connsiteY5" fmla="*/ 1273628 h 1589314"/>
              <a:gd name="connsiteX6" fmla="*/ 1193800 w 1745343"/>
              <a:gd name="connsiteY6" fmla="*/ 1589314 h 1589314"/>
              <a:gd name="connsiteX7" fmla="*/ 838200 w 1745343"/>
              <a:gd name="connsiteY7" fmla="*/ 1426028 h 1589314"/>
              <a:gd name="connsiteX8" fmla="*/ 537029 w 1745343"/>
              <a:gd name="connsiteY8" fmla="*/ 1476828 h 1589314"/>
              <a:gd name="connsiteX9" fmla="*/ 315686 w 1745343"/>
              <a:gd name="connsiteY9" fmla="*/ 1277257 h 1589314"/>
              <a:gd name="connsiteX10" fmla="*/ 0 w 1745343"/>
              <a:gd name="connsiteY10" fmla="*/ 1099457 h 1589314"/>
              <a:gd name="connsiteX11" fmla="*/ 239486 w 1745343"/>
              <a:gd name="connsiteY11" fmla="*/ 747485 h 1589314"/>
              <a:gd name="connsiteX12" fmla="*/ 108858 w 1745343"/>
              <a:gd name="connsiteY12" fmla="*/ 449943 h 1589314"/>
              <a:gd name="connsiteX13" fmla="*/ 203200 w 1745343"/>
              <a:gd name="connsiteY13" fmla="*/ 112485 h 1589314"/>
              <a:gd name="connsiteX14" fmla="*/ 569686 w 1745343"/>
              <a:gd name="connsiteY14" fmla="*/ 94343 h 1589314"/>
              <a:gd name="connsiteX15" fmla="*/ 841829 w 1745343"/>
              <a:gd name="connsiteY15" fmla="*/ 148771 h 1589314"/>
              <a:gd name="connsiteX16" fmla="*/ 1153886 w 1745343"/>
              <a:gd name="connsiteY16" fmla="*/ 0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5343" h="1589314">
                <a:moveTo>
                  <a:pt x="1153886" y="0"/>
                </a:moveTo>
                <a:lnTo>
                  <a:pt x="1375229" y="217714"/>
                </a:lnTo>
                <a:lnTo>
                  <a:pt x="1367972" y="537028"/>
                </a:lnTo>
                <a:lnTo>
                  <a:pt x="1745343" y="754743"/>
                </a:lnTo>
                <a:lnTo>
                  <a:pt x="1476829" y="1008743"/>
                </a:lnTo>
                <a:lnTo>
                  <a:pt x="1371600" y="1273628"/>
                </a:lnTo>
                <a:lnTo>
                  <a:pt x="1193800" y="1589314"/>
                </a:lnTo>
                <a:lnTo>
                  <a:pt x="838200" y="1426028"/>
                </a:lnTo>
                <a:lnTo>
                  <a:pt x="537029" y="1476828"/>
                </a:lnTo>
                <a:lnTo>
                  <a:pt x="315686" y="1277257"/>
                </a:lnTo>
                <a:lnTo>
                  <a:pt x="0" y="1099457"/>
                </a:lnTo>
                <a:lnTo>
                  <a:pt x="239486" y="747485"/>
                </a:lnTo>
                <a:lnTo>
                  <a:pt x="108858" y="449943"/>
                </a:lnTo>
                <a:lnTo>
                  <a:pt x="203200" y="112485"/>
                </a:lnTo>
                <a:lnTo>
                  <a:pt x="569686" y="94343"/>
                </a:lnTo>
                <a:lnTo>
                  <a:pt x="841829" y="148771"/>
                </a:lnTo>
                <a:lnTo>
                  <a:pt x="11538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/>
              <a:t>Защото така скъсяваме радиус-векторите със случайна дължина от 0 до 10%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marL="457200" lvl="1" indent="0">
              <a:buNone/>
            </a:pPr>
            <a:endParaRPr lang="bg-BG" dirty="0" smtClean="0"/>
          </a:p>
          <a:p>
            <a:r>
              <a:rPr lang="bg-BG" dirty="0" smtClean="0"/>
              <a:t>Полет</a:t>
            </a:r>
          </a:p>
          <a:p>
            <a:pPr lvl="1"/>
            <a:r>
              <a:rPr lang="bg-BG" dirty="0" smtClean="0"/>
              <a:t>Гледната точка е фиксирана</a:t>
            </a:r>
          </a:p>
          <a:p>
            <a:pPr lvl="1"/>
            <a:r>
              <a:rPr lang="bg-BG" dirty="0" smtClean="0"/>
              <a:t>Въртим планетата</a:t>
            </a:r>
            <a:br>
              <a:rPr lang="bg-BG" dirty="0" smtClean="0"/>
            </a:br>
            <a:endParaRPr lang="bg-B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5511765" y="1666588"/>
            <a:ext cx="1560978" cy="1332378"/>
            <a:chOff x="3925422" y="2782422"/>
            <a:chExt cx="1560978" cy="133237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572000" y="2819400"/>
              <a:ext cx="0" cy="1295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62400" y="3429000"/>
              <a:ext cx="15240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25422" y="2782422"/>
              <a:ext cx="1179978" cy="11799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038600" y="2895600"/>
              <a:ext cx="1066800" cy="10668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247172">
            <a:off x="5328622" y="1600363"/>
            <a:ext cx="1508782" cy="1600539"/>
            <a:chOff x="3714498" y="2680626"/>
            <a:chExt cx="1508782" cy="1600539"/>
          </a:xfrm>
        </p:grpSpPr>
        <p:cxnSp>
          <p:nvCxnSpPr>
            <p:cNvPr id="40" name="Straight Connector 39"/>
            <p:cNvCxnSpPr/>
            <p:nvPr/>
          </p:nvCxnSpPr>
          <p:spPr>
            <a:xfrm rot="1352828">
              <a:off x="4259795" y="2777205"/>
              <a:ext cx="624411" cy="150396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352828" flipV="1">
              <a:off x="3714498" y="3143572"/>
              <a:ext cx="1374968" cy="5708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352828">
              <a:off x="3845915" y="3106999"/>
              <a:ext cx="1377365" cy="56919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352828" flipH="1">
              <a:off x="4269354" y="2680626"/>
              <a:ext cx="614660" cy="148738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657882" y="1392644"/>
            <a:ext cx="1828800" cy="1828800"/>
            <a:chOff x="403486" y="1950821"/>
            <a:chExt cx="1828800" cy="1828800"/>
          </a:xfrm>
        </p:grpSpPr>
        <p:sp>
          <p:nvSpPr>
            <p:cNvPr id="55" name="Oval 54"/>
            <p:cNvSpPr/>
            <p:nvPr/>
          </p:nvSpPr>
          <p:spPr>
            <a:xfrm>
              <a:off x="403486" y="1950821"/>
              <a:ext cx="1828800" cy="182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3486" y="1950821"/>
              <a:ext cx="1828800" cy="1828800"/>
              <a:chOff x="3657600" y="2514600"/>
              <a:chExt cx="1828800" cy="1828800"/>
            </a:xfrm>
          </p:grpSpPr>
          <p:cxnSp>
            <p:nvCxnSpPr>
              <p:cNvPr id="57" name="Straight Connector 56"/>
              <p:cNvCxnSpPr>
                <a:stCxn id="55" idx="0"/>
                <a:endCxn id="55" idx="4"/>
              </p:cNvCxnSpPr>
              <p:nvPr/>
            </p:nvCxnSpPr>
            <p:spPr>
              <a:xfrm>
                <a:off x="4572000" y="251460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2"/>
                <a:endCxn id="55" idx="6"/>
              </p:cNvCxnSpPr>
              <p:nvPr/>
            </p:nvCxnSpPr>
            <p:spPr>
              <a:xfrm>
                <a:off x="3657600" y="3429000"/>
                <a:ext cx="18288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1"/>
                <a:endCxn id="55" idx="5"/>
              </p:cNvCxnSpPr>
              <p:nvPr/>
            </p:nvCxnSpPr>
            <p:spPr>
              <a:xfrm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7"/>
                <a:endCxn id="55" idx="3"/>
              </p:cNvCxnSpPr>
              <p:nvPr/>
            </p:nvCxnSpPr>
            <p:spPr>
              <a:xfrm flipH="1"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rot="20247172">
              <a:off x="403486" y="1950821"/>
              <a:ext cx="1828800" cy="1828800"/>
              <a:chOff x="3657600" y="2514600"/>
              <a:chExt cx="1828800" cy="18288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572000" y="251460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657600" y="3429000"/>
                <a:ext cx="18288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Freeform 74"/>
          <p:cNvSpPr/>
          <p:nvPr/>
        </p:nvSpPr>
        <p:spPr>
          <a:xfrm>
            <a:off x="3730171" y="5040086"/>
            <a:ext cx="1745343" cy="1589314"/>
          </a:xfrm>
          <a:custGeom>
            <a:avLst/>
            <a:gdLst>
              <a:gd name="connsiteX0" fmla="*/ 1153886 w 1745343"/>
              <a:gd name="connsiteY0" fmla="*/ 0 h 1589314"/>
              <a:gd name="connsiteX1" fmla="*/ 1375229 w 1745343"/>
              <a:gd name="connsiteY1" fmla="*/ 217714 h 1589314"/>
              <a:gd name="connsiteX2" fmla="*/ 1367972 w 1745343"/>
              <a:gd name="connsiteY2" fmla="*/ 537028 h 1589314"/>
              <a:gd name="connsiteX3" fmla="*/ 1745343 w 1745343"/>
              <a:gd name="connsiteY3" fmla="*/ 754743 h 1589314"/>
              <a:gd name="connsiteX4" fmla="*/ 1476829 w 1745343"/>
              <a:gd name="connsiteY4" fmla="*/ 1008743 h 1589314"/>
              <a:gd name="connsiteX5" fmla="*/ 1371600 w 1745343"/>
              <a:gd name="connsiteY5" fmla="*/ 1273628 h 1589314"/>
              <a:gd name="connsiteX6" fmla="*/ 1193800 w 1745343"/>
              <a:gd name="connsiteY6" fmla="*/ 1589314 h 1589314"/>
              <a:gd name="connsiteX7" fmla="*/ 838200 w 1745343"/>
              <a:gd name="connsiteY7" fmla="*/ 1426028 h 1589314"/>
              <a:gd name="connsiteX8" fmla="*/ 537029 w 1745343"/>
              <a:gd name="connsiteY8" fmla="*/ 1476828 h 1589314"/>
              <a:gd name="connsiteX9" fmla="*/ 315686 w 1745343"/>
              <a:gd name="connsiteY9" fmla="*/ 1277257 h 1589314"/>
              <a:gd name="connsiteX10" fmla="*/ 0 w 1745343"/>
              <a:gd name="connsiteY10" fmla="*/ 1099457 h 1589314"/>
              <a:gd name="connsiteX11" fmla="*/ 239486 w 1745343"/>
              <a:gd name="connsiteY11" fmla="*/ 747485 h 1589314"/>
              <a:gd name="connsiteX12" fmla="*/ 108858 w 1745343"/>
              <a:gd name="connsiteY12" fmla="*/ 449943 h 1589314"/>
              <a:gd name="connsiteX13" fmla="*/ 203200 w 1745343"/>
              <a:gd name="connsiteY13" fmla="*/ 112485 h 1589314"/>
              <a:gd name="connsiteX14" fmla="*/ 569686 w 1745343"/>
              <a:gd name="connsiteY14" fmla="*/ 94343 h 1589314"/>
              <a:gd name="connsiteX15" fmla="*/ 841829 w 1745343"/>
              <a:gd name="connsiteY15" fmla="*/ 148771 h 1589314"/>
              <a:gd name="connsiteX16" fmla="*/ 1153886 w 1745343"/>
              <a:gd name="connsiteY16" fmla="*/ 0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5343" h="1589314">
                <a:moveTo>
                  <a:pt x="1153886" y="0"/>
                </a:moveTo>
                <a:lnTo>
                  <a:pt x="1375229" y="217714"/>
                </a:lnTo>
                <a:lnTo>
                  <a:pt x="1367972" y="537028"/>
                </a:lnTo>
                <a:lnTo>
                  <a:pt x="1745343" y="754743"/>
                </a:lnTo>
                <a:lnTo>
                  <a:pt x="1476829" y="1008743"/>
                </a:lnTo>
                <a:lnTo>
                  <a:pt x="1371600" y="1273628"/>
                </a:lnTo>
                <a:lnTo>
                  <a:pt x="1193800" y="1589314"/>
                </a:lnTo>
                <a:lnTo>
                  <a:pt x="838200" y="1426028"/>
                </a:lnTo>
                <a:lnTo>
                  <a:pt x="537029" y="1476828"/>
                </a:lnTo>
                <a:lnTo>
                  <a:pt x="315686" y="1277257"/>
                </a:lnTo>
                <a:lnTo>
                  <a:pt x="0" y="1099457"/>
                </a:lnTo>
                <a:lnTo>
                  <a:pt x="239486" y="747485"/>
                </a:lnTo>
                <a:lnTo>
                  <a:pt x="108858" y="449943"/>
                </a:lnTo>
                <a:lnTo>
                  <a:pt x="203200" y="112485"/>
                </a:lnTo>
                <a:lnTo>
                  <a:pt x="569686" y="94343"/>
                </a:lnTo>
                <a:lnTo>
                  <a:pt x="841829" y="148771"/>
                </a:lnTo>
                <a:lnTo>
                  <a:pt x="11538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>
            <a:off x="4123300" y="5371843"/>
            <a:ext cx="860597" cy="860597"/>
          </a:xfrm>
          <a:prstGeom prst="arc">
            <a:avLst>
              <a:gd name="adj1" fmla="val 2632519"/>
              <a:gd name="adj2" fmla="val 20009661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313837" y="4953000"/>
            <a:ext cx="687484" cy="2286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866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Чрез име на цвят</a:t>
            </a:r>
          </a:p>
          <a:p>
            <a:pPr lvl="1"/>
            <a:r>
              <a:rPr lang="bg-BG" dirty="0" smtClean="0"/>
              <a:t>Името е взето от списъка с цветове на </a:t>
            </a:r>
            <a:r>
              <a:rPr lang="en-GB" spc="-150" dirty="0" smtClean="0">
                <a:hlinkClick r:id="rId2"/>
              </a:rPr>
              <a:t>www.w3schools.com/colors/colors_names.asp</a:t>
            </a:r>
            <a:endParaRPr lang="bg-BG" spc="-150" dirty="0" smtClean="0"/>
          </a:p>
          <a:p>
            <a:pPr lvl="1"/>
            <a:r>
              <a:rPr lang="bg-BG" dirty="0" smtClean="0"/>
              <a:t>Намерен чрез търсене в мрежата на</a:t>
            </a:r>
            <a:br>
              <a:rPr lang="bg-BG" dirty="0" smtClean="0"/>
            </a:b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html color names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color names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Имената в </a:t>
            </a:r>
            <a:r>
              <a:rPr lang="en-US" dirty="0" smtClean="0"/>
              <a:t>Three.js</a:t>
            </a:r>
            <a:r>
              <a:rPr lang="bg-BG" dirty="0" smtClean="0"/>
              <a:t> са само с малки букви</a:t>
            </a:r>
            <a:br>
              <a:rPr lang="bg-BG" dirty="0" smtClean="0"/>
            </a:br>
            <a:r>
              <a:rPr lang="en-GB" dirty="0" err="1" smtClean="0">
                <a:solidFill>
                  <a:schemeClr val="tx1"/>
                </a:solidFill>
              </a:rPr>
              <a:t>renderer.setClearColor</a:t>
            </a:r>
            <a:r>
              <a:rPr lang="en-GB" dirty="0">
                <a:solidFill>
                  <a:schemeClr val="tx1"/>
                </a:solidFill>
              </a:rPr>
              <a:t>( '</a:t>
            </a:r>
            <a:r>
              <a:rPr lang="en-GB" dirty="0" err="1">
                <a:solidFill>
                  <a:schemeClr val="tx1"/>
                </a:solidFill>
              </a:rPr>
              <a:t>peachpuff</a:t>
            </a:r>
            <a:r>
              <a:rPr lang="en-GB" dirty="0">
                <a:solidFill>
                  <a:schemeClr val="tx1"/>
                </a:solidFill>
              </a:rPr>
              <a:t>' 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</a:t>
            </a:r>
            <a:r>
              <a:rPr lang="bg-BG" dirty="0" smtClean="0"/>
              <a:t>рез </a:t>
            </a:r>
            <a:r>
              <a:rPr lang="bg-BG" dirty="0"/>
              <a:t>числа от 0 до </a:t>
            </a:r>
            <a:r>
              <a:rPr lang="bg-BG" dirty="0" smtClean="0"/>
              <a:t>1</a:t>
            </a:r>
          </a:p>
          <a:p>
            <a:pPr lvl="1"/>
            <a:r>
              <a:rPr lang="bg-BG" dirty="0" smtClean="0"/>
              <a:t>Понеже трябва да се подаде една стойност, а трите числа са три, те се „пакетират“ с конструктора за цвят</a:t>
            </a:r>
          </a:p>
          <a:p>
            <a:pPr lvl="1"/>
            <a:r>
              <a:rPr lang="bg-BG" dirty="0"/>
              <a:t>Отляво-надясно: червено, зелено, синьо</a:t>
            </a:r>
            <a:br>
              <a:rPr lang="bg-BG" dirty="0"/>
            </a:b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THREE.Color</a:t>
            </a:r>
            <a:r>
              <a:rPr lang="en-US" dirty="0">
                <a:solidFill>
                  <a:schemeClr val="tx1"/>
                </a:solidFill>
              </a:rPr>
              <a:t>(1,0.5,0)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 smtClean="0"/>
              <a:t>Чрез шестнадесетично число</a:t>
            </a:r>
          </a:p>
          <a:p>
            <a:pPr lvl="1"/>
            <a:r>
              <a:rPr lang="bg-BG" dirty="0"/>
              <a:t>Задължителен префикс </a:t>
            </a:r>
            <a:r>
              <a:rPr lang="en-US" dirty="0" smtClean="0"/>
              <a:t>0x</a:t>
            </a:r>
            <a:endParaRPr lang="bg-BG" dirty="0" smtClean="0"/>
          </a:p>
          <a:p>
            <a:pPr lvl="1"/>
            <a:r>
              <a:rPr lang="bg-BG" dirty="0" smtClean="0"/>
              <a:t>Три числа в 16-на бройна система</a:t>
            </a:r>
            <a:br>
              <a:rPr lang="bg-BG" dirty="0" smtClean="0"/>
            </a:br>
            <a:r>
              <a:rPr lang="en-GB" dirty="0" smtClean="0">
                <a:solidFill>
                  <a:schemeClr val="tx1"/>
                </a:solidFill>
              </a:rPr>
              <a:t>0xFF007F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1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стринг от </a:t>
            </a:r>
            <a:r>
              <a:rPr lang="bg-BG" dirty="0" err="1"/>
              <a:t>RGB</a:t>
            </a:r>
            <a:r>
              <a:rPr lang="bg-BG" dirty="0"/>
              <a:t> </a:t>
            </a:r>
            <a:r>
              <a:rPr lang="bg-BG" dirty="0" smtClean="0"/>
              <a:t>байтове</a:t>
            </a:r>
          </a:p>
          <a:p>
            <a:pPr lvl="1"/>
            <a:r>
              <a:rPr lang="bg-BG" dirty="0" smtClean="0"/>
              <a:t>Цели числа от 0 до 255</a:t>
            </a:r>
            <a:br>
              <a:rPr lang="bg-BG" dirty="0" smtClean="0"/>
            </a:br>
            <a:r>
              <a:rPr lang="en-GB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rgb</a:t>
            </a:r>
            <a:r>
              <a:rPr lang="en-GB" dirty="0" smtClean="0">
                <a:solidFill>
                  <a:schemeClr val="tx1"/>
                </a:solidFill>
              </a:rPr>
              <a:t>(0,127,255</a:t>
            </a:r>
            <a:r>
              <a:rPr lang="en-GB" dirty="0">
                <a:solidFill>
                  <a:schemeClr val="tx1"/>
                </a:solidFill>
              </a:rPr>
              <a:t>)'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Чрез стринг от </a:t>
            </a:r>
            <a:r>
              <a:rPr lang="bg-BG" dirty="0" err="1"/>
              <a:t>RGB</a:t>
            </a:r>
            <a:r>
              <a:rPr lang="bg-BG" dirty="0"/>
              <a:t> </a:t>
            </a:r>
            <a:r>
              <a:rPr lang="bg-BG" dirty="0" smtClean="0"/>
              <a:t>проценти</a:t>
            </a:r>
          </a:p>
          <a:p>
            <a:pPr lvl="1"/>
            <a:r>
              <a:rPr lang="bg-BG" dirty="0" smtClean="0"/>
              <a:t>Числа-проценти от 0% до 100%</a:t>
            </a:r>
            <a:br>
              <a:rPr lang="bg-BG" dirty="0" smtClean="0"/>
            </a:b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rgb</a:t>
            </a:r>
            <a:r>
              <a:rPr lang="en-GB" dirty="0" smtClean="0">
                <a:solidFill>
                  <a:schemeClr val="tx1"/>
                </a:solidFill>
              </a:rPr>
              <a:t>(50</a:t>
            </a:r>
            <a:r>
              <a:rPr lang="en-GB" dirty="0">
                <a:solidFill>
                  <a:schemeClr val="tx1"/>
                </a:solidFill>
              </a:rPr>
              <a:t>%,100%,0</a:t>
            </a:r>
            <a:r>
              <a:rPr lang="en-GB" dirty="0" smtClean="0">
                <a:solidFill>
                  <a:schemeClr val="tx1"/>
                </a:solidFill>
              </a:rPr>
              <a:t>%)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9852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</a:t>
            </a:r>
            <a:r>
              <a:rPr lang="en-US" dirty="0" err="1" smtClean="0"/>
              <a:t>HSL</a:t>
            </a:r>
            <a:r>
              <a:rPr lang="bg-BG" dirty="0" smtClean="0"/>
              <a:t> цветове</a:t>
            </a:r>
          </a:p>
          <a:p>
            <a:pPr lvl="1"/>
            <a:r>
              <a:rPr lang="en-US" dirty="0" smtClean="0"/>
              <a:t>H (hew)</a:t>
            </a:r>
            <a:r>
              <a:rPr lang="bg-BG" dirty="0" smtClean="0"/>
              <a:t> е за цвят – ъгъл от 0</a:t>
            </a:r>
            <a:r>
              <a:rPr lang="bg-BG" dirty="0" smtClean="0">
                <a:sym typeface="Symbol"/>
              </a:rPr>
              <a:t> до 36</a:t>
            </a:r>
            <a:r>
              <a:rPr lang="bg-BG" dirty="0" smtClean="0"/>
              <a:t>0</a:t>
            </a:r>
            <a:r>
              <a:rPr lang="bg-BG" dirty="0" smtClean="0">
                <a:sym typeface="Symbol"/>
              </a:rPr>
              <a:t></a:t>
            </a:r>
          </a:p>
          <a:p>
            <a:pPr lvl="1"/>
            <a:r>
              <a:rPr lang="en-US" dirty="0" smtClean="0"/>
              <a:t>S (saturation)</a:t>
            </a:r>
            <a:r>
              <a:rPr lang="bg-BG" dirty="0" smtClean="0"/>
              <a:t> е за наситеност – 0% за черно-бял цвят до 100% за пълноцветен</a:t>
            </a:r>
          </a:p>
          <a:p>
            <a:pPr lvl="1"/>
            <a:r>
              <a:rPr lang="en-US" dirty="0" smtClean="0"/>
              <a:t>L (lightness)</a:t>
            </a:r>
            <a:r>
              <a:rPr lang="bg-BG" dirty="0" smtClean="0"/>
              <a:t> е за осветеност – 0% е черно, 50% е нормална осветеност, 100% е бяло</a:t>
            </a: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Конкатенация на стрингове с</a:t>
            </a:r>
            <a:r>
              <a:rPr lang="en-US" dirty="0" smtClean="0"/>
              <a:t> “+”</a:t>
            </a:r>
            <a:endParaRPr lang="bg-BG" dirty="0" smtClean="0"/>
          </a:p>
          <a:p>
            <a:pPr lvl="1"/>
            <a:r>
              <a:rPr lang="bg-BG" dirty="0" smtClean="0"/>
              <a:t>Брой сфери </a:t>
            </a:r>
            <a:r>
              <a:rPr lang="en-US" dirty="0" smtClean="0"/>
              <a:t>N, </a:t>
            </a:r>
            <a:r>
              <a:rPr lang="bg-BG" dirty="0" smtClean="0"/>
              <a:t>текущ индекс </a:t>
            </a:r>
            <a:r>
              <a:rPr lang="en-US" dirty="0" err="1" smtClean="0"/>
              <a:t>i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[0,N-1]</a:t>
            </a:r>
          </a:p>
          <a:p>
            <a:pPr lvl="1"/>
            <a:r>
              <a:rPr lang="bg-BG" dirty="0" smtClean="0"/>
              <a:t>Градусът на цвета е </a:t>
            </a:r>
            <a:r>
              <a:rPr lang="en-US" dirty="0" smtClean="0"/>
              <a:t>360*</a:t>
            </a:r>
            <a:r>
              <a:rPr lang="en-US" dirty="0" err="1" smtClean="0"/>
              <a:t>i</a:t>
            </a:r>
            <a:r>
              <a:rPr lang="en-US" dirty="0" smtClean="0"/>
              <a:t>/N</a:t>
            </a:r>
          </a:p>
          <a:p>
            <a:pPr lvl="1"/>
            <a:r>
              <a:rPr lang="bg-BG" dirty="0" smtClean="0"/>
              <a:t>Задаване на цвета чрез композиране на стринг от </a:t>
            </a:r>
            <a:r>
              <a:rPr lang="en-US" dirty="0" err="1" smtClean="0"/>
              <a:t>HSL</a:t>
            </a:r>
            <a:r>
              <a:rPr lang="bg-BG" dirty="0" smtClean="0"/>
              <a:t> цвят:</a:t>
            </a:r>
            <a:br>
              <a:rPr lang="bg-BG" dirty="0" smtClean="0"/>
            </a:br>
            <a:r>
              <a:rPr lang="en-GB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hsl</a:t>
            </a:r>
            <a:r>
              <a:rPr lang="en-GB" dirty="0">
                <a:solidFill>
                  <a:schemeClr val="tx1"/>
                </a:solidFill>
              </a:rPr>
              <a:t>('+360*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/N+',100%,50%)'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/>
              <a:t>Интерактивна </a:t>
            </a:r>
            <a:r>
              <a:rPr lang="bg-BG" dirty="0"/>
              <a:t>проба</a:t>
            </a:r>
          </a:p>
          <a:p>
            <a:pPr lvl="1"/>
            <a:r>
              <a:rPr lang="en-US" dirty="0">
                <a:hlinkClick r:id="rId2"/>
              </a:rPr>
              <a:t>www.w3schools.com/colors/colors_hsl.asp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67127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Стени на куб</a:t>
            </a:r>
          </a:p>
          <a:p>
            <a:pPr lvl="1"/>
            <a:r>
              <a:rPr lang="bg-BG" dirty="0" smtClean="0"/>
              <a:t>Има 6 четириъгълни стени</a:t>
            </a:r>
          </a:p>
          <a:p>
            <a:pPr lvl="1"/>
            <a:r>
              <a:rPr lang="bg-BG" dirty="0" smtClean="0"/>
              <a:t>Но всяка е изградена от 2 триъгълника, затова кубът има 12 стени; за проверка: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geometry.faces.length</a:t>
            </a:r>
            <a:r>
              <a:rPr lang="en-US" dirty="0" smtClean="0">
                <a:solidFill>
                  <a:schemeClr val="tx1"/>
                </a:solidFill>
              </a:rPr>
              <a:t> = 12</a:t>
            </a:r>
          </a:p>
          <a:p>
            <a:r>
              <a:rPr lang="bg-BG" dirty="0" smtClean="0"/>
              <a:t>Индексиране</a:t>
            </a:r>
          </a:p>
          <a:p>
            <a:pPr lvl="1"/>
            <a:r>
              <a:rPr lang="bg-BG" dirty="0" smtClean="0"/>
              <a:t>От </a:t>
            </a:r>
            <a:r>
              <a:rPr lang="en-US" dirty="0" err="1" smtClean="0">
                <a:solidFill>
                  <a:schemeClr val="tx1"/>
                </a:solidFill>
              </a:rPr>
              <a:t>geometry.faces</a:t>
            </a:r>
            <a:r>
              <a:rPr lang="en-US" dirty="0" smtClean="0">
                <a:solidFill>
                  <a:schemeClr val="tx1"/>
                </a:solidFill>
              </a:rPr>
              <a:t>[0]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geometry.faces</a:t>
            </a:r>
            <a:r>
              <a:rPr lang="en-US" dirty="0" smtClean="0">
                <a:solidFill>
                  <a:schemeClr val="tx1"/>
                </a:solidFill>
              </a:rPr>
              <a:t>[11]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Оцветяване</a:t>
            </a:r>
          </a:p>
          <a:p>
            <a:pPr lvl="1"/>
            <a:r>
              <a:rPr lang="bg-BG" dirty="0" smtClean="0"/>
              <a:t>Два-по-два триъгълниците трябва да са с еднакъв цвят, понеже правят една геометрична стена</a:t>
            </a:r>
          </a:p>
          <a:p>
            <a:pPr lvl="1"/>
            <a:r>
              <a:rPr lang="bg-BG" dirty="0" smtClean="0"/>
              <a:t>Код за задаване на цвета</a:t>
            </a:r>
            <a:br>
              <a:rPr lang="bg-BG" dirty="0" smtClean="0"/>
            </a:br>
            <a:r>
              <a:rPr lang="bg-BG" dirty="0" smtClean="0"/>
              <a:t>     </a:t>
            </a:r>
            <a:r>
              <a:rPr lang="en-GB" dirty="0" err="1" smtClean="0">
                <a:solidFill>
                  <a:schemeClr val="tx1"/>
                </a:solidFill>
              </a:rPr>
              <a:t>geometry.faces</a:t>
            </a:r>
            <a:r>
              <a:rPr lang="en-GB" dirty="0" smtClean="0">
                <a:solidFill>
                  <a:schemeClr val="tx1"/>
                </a:solidFill>
              </a:rPr>
              <a:t>[0</a:t>
            </a:r>
            <a:r>
              <a:rPr lang="en-GB" dirty="0">
                <a:solidFill>
                  <a:schemeClr val="tx1"/>
                </a:solidFill>
              </a:rPr>
              <a:t>].</a:t>
            </a:r>
            <a:r>
              <a:rPr lang="en-GB" dirty="0" err="1">
                <a:solidFill>
                  <a:schemeClr val="tx1"/>
                </a:solidFill>
              </a:rPr>
              <a:t>color.set</a:t>
            </a:r>
            <a:r>
              <a:rPr lang="en-GB" dirty="0">
                <a:solidFill>
                  <a:schemeClr val="tx1"/>
                </a:solidFill>
              </a:rPr>
              <a:t>('red</a:t>
            </a:r>
            <a:r>
              <a:rPr lang="en-GB" dirty="0" smtClean="0">
                <a:solidFill>
                  <a:schemeClr val="tx1"/>
                </a:solidFill>
              </a:rPr>
              <a:t>');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</a:t>
            </a:r>
            <a:r>
              <a:rPr lang="bg-BG" dirty="0" smtClean="0"/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geometry.faces</a:t>
            </a:r>
            <a:r>
              <a:rPr lang="en-GB" dirty="0" smtClean="0">
                <a:solidFill>
                  <a:schemeClr val="tx1"/>
                </a:solidFill>
              </a:rPr>
              <a:t>[1</a:t>
            </a:r>
            <a:r>
              <a:rPr lang="en-GB" dirty="0">
                <a:solidFill>
                  <a:schemeClr val="tx1"/>
                </a:solidFill>
              </a:rPr>
              <a:t>].</a:t>
            </a:r>
            <a:r>
              <a:rPr lang="en-GB" dirty="0" err="1">
                <a:solidFill>
                  <a:schemeClr val="tx1"/>
                </a:solidFill>
              </a:rPr>
              <a:t>color.set</a:t>
            </a:r>
            <a:r>
              <a:rPr lang="en-GB" dirty="0">
                <a:solidFill>
                  <a:schemeClr val="tx1"/>
                </a:solidFill>
              </a:rPr>
              <a:t>('red</a:t>
            </a:r>
            <a:r>
              <a:rPr lang="en-GB" dirty="0" smtClean="0">
                <a:solidFill>
                  <a:schemeClr val="tx1"/>
                </a:solidFill>
              </a:rPr>
              <a:t>');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</a:t>
            </a:r>
            <a:r>
              <a:rPr lang="en-GB" dirty="0" err="1" smtClean="0">
                <a:solidFill>
                  <a:schemeClr val="tx1"/>
                </a:solidFill>
              </a:rPr>
              <a:t>geometry.faces</a:t>
            </a:r>
            <a:r>
              <a:rPr lang="en-GB" dirty="0" smtClean="0">
                <a:solidFill>
                  <a:schemeClr val="tx1"/>
                </a:solidFill>
              </a:rPr>
              <a:t>[2</a:t>
            </a:r>
            <a:r>
              <a:rPr lang="en-GB" dirty="0">
                <a:solidFill>
                  <a:schemeClr val="tx1"/>
                </a:solidFill>
              </a:rPr>
              <a:t>].</a:t>
            </a:r>
            <a:r>
              <a:rPr lang="en-GB" dirty="0" err="1">
                <a:solidFill>
                  <a:schemeClr val="tx1"/>
                </a:solidFill>
              </a:rPr>
              <a:t>color.set</a:t>
            </a:r>
            <a:r>
              <a:rPr lang="en-GB" dirty="0">
                <a:solidFill>
                  <a:schemeClr val="tx1"/>
                </a:solidFill>
              </a:rPr>
              <a:t>('violet</a:t>
            </a:r>
            <a:r>
              <a:rPr lang="en-GB" dirty="0" smtClean="0">
                <a:solidFill>
                  <a:schemeClr val="tx1"/>
                </a:solidFill>
              </a:rPr>
              <a:t>');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</a:t>
            </a:r>
            <a:r>
              <a:rPr lang="en-GB" dirty="0" err="1" smtClean="0">
                <a:solidFill>
                  <a:schemeClr val="tx1"/>
                </a:solidFill>
              </a:rPr>
              <a:t>geometry.faces</a:t>
            </a:r>
            <a:r>
              <a:rPr lang="en-GB" dirty="0" smtClean="0">
                <a:solidFill>
                  <a:schemeClr val="tx1"/>
                </a:solidFill>
              </a:rPr>
              <a:t>[3</a:t>
            </a:r>
            <a:r>
              <a:rPr lang="en-GB" dirty="0">
                <a:solidFill>
                  <a:schemeClr val="tx1"/>
                </a:solidFill>
              </a:rPr>
              <a:t>].</a:t>
            </a:r>
            <a:r>
              <a:rPr lang="en-GB" dirty="0" err="1">
                <a:solidFill>
                  <a:schemeClr val="tx1"/>
                </a:solidFill>
              </a:rPr>
              <a:t>color.set</a:t>
            </a:r>
            <a:r>
              <a:rPr lang="en-GB" dirty="0">
                <a:solidFill>
                  <a:schemeClr val="tx1"/>
                </a:solidFill>
              </a:rPr>
              <a:t>('violet</a:t>
            </a:r>
            <a:r>
              <a:rPr lang="en-GB" dirty="0" smtClean="0">
                <a:solidFill>
                  <a:schemeClr val="tx1"/>
                </a:solidFill>
              </a:rPr>
              <a:t>');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/>
              <a:t>и т.н.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33297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Решение на </a:t>
            </a:r>
            <a:r>
              <a:rPr lang="en-US" smtClean="0"/>
              <a:t>S0</a:t>
            </a:r>
            <a:r>
              <a:rPr lang="bg-BG" smtClean="0"/>
              <a:t>4</a:t>
            </a:r>
            <a:r>
              <a:rPr lang="en-US" smtClean="0"/>
              <a:t>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Светлини</a:t>
            </a:r>
          </a:p>
          <a:p>
            <a:pPr lvl="1"/>
            <a:r>
              <a:rPr lang="bg-BG" dirty="0" smtClean="0"/>
              <a:t>Масив от три светлини</a:t>
            </a:r>
          </a:p>
          <a:p>
            <a:pPr lvl="1"/>
            <a:r>
              <a:rPr lang="bg-BG" dirty="0" smtClean="0"/>
              <a:t>Цветът се дава на конструктора</a:t>
            </a:r>
          </a:p>
          <a:p>
            <a:r>
              <a:rPr lang="bg-BG" dirty="0" smtClean="0"/>
              <a:t>Движение на светлините</a:t>
            </a:r>
          </a:p>
          <a:p>
            <a:pPr lvl="1"/>
            <a:r>
              <a:rPr lang="bg-BG" dirty="0" smtClean="0"/>
              <a:t>Светлините копират позицията си от позицията на сферите</a:t>
            </a:r>
          </a:p>
          <a:p>
            <a:pPr lvl="1"/>
            <a:r>
              <a:rPr lang="bg-BG" dirty="0" smtClean="0"/>
              <a:t>Илюзия, че сферите са светлините</a:t>
            </a:r>
          </a:p>
          <a:p>
            <a:pPr lvl="1"/>
            <a:r>
              <a:rPr lang="bg-BG" dirty="0" smtClean="0"/>
              <a:t>А как да махнем тъмната им страна?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Решение на S04 E01</vt:lpstr>
      <vt:lpstr>PowerPoint Presentation</vt:lpstr>
      <vt:lpstr>PowerPoint Presentation</vt:lpstr>
      <vt:lpstr>Решение на S04 E02</vt:lpstr>
      <vt:lpstr>PowerPoint Presentation</vt:lpstr>
      <vt:lpstr>Решение на S04 E03</vt:lpstr>
      <vt:lpstr>PowerPoint Presentation</vt:lpstr>
      <vt:lpstr>Решение на S04 E04</vt:lpstr>
      <vt:lpstr>Решение на S04 E05</vt:lpstr>
      <vt:lpstr>PowerPoint Presentation</vt:lpstr>
      <vt:lpstr>PowerPoint Presentation</vt:lpstr>
      <vt:lpstr>Решение на S04 E06**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2016-06-27T04:11:37Z</dcterms:modified>
</cp:coreProperties>
</file>