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8" r:id="rId4"/>
    <p:sldId id="279" r:id="rId5"/>
    <p:sldId id="284" r:id="rId6"/>
    <p:sldId id="280" r:id="rId7"/>
    <p:sldId id="285" r:id="rId8"/>
    <p:sldId id="28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FFFF99"/>
    <a:srgbClr val="FF0000"/>
    <a:srgbClr val="4F81BD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S05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Решения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S05 E0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Тръба с дебела стена</a:t>
            </a:r>
          </a:p>
          <a:p>
            <a:pPr lvl="1"/>
            <a:r>
              <a:rPr lang="bg-BG" dirty="0" smtClean="0"/>
              <a:t>Цилиндър </a:t>
            </a:r>
            <a:r>
              <a:rPr lang="en-US" dirty="0" smtClean="0"/>
              <a:t>A</a:t>
            </a:r>
            <a:r>
              <a:rPr lang="bg-BG" dirty="0" smtClean="0"/>
              <a:t> за външната част</a:t>
            </a:r>
          </a:p>
          <a:p>
            <a:pPr lvl="1"/>
            <a:r>
              <a:rPr lang="bg-BG" dirty="0" smtClean="0"/>
              <a:t>Цилиндър </a:t>
            </a:r>
            <a:r>
              <a:rPr lang="en-US" dirty="0" smtClean="0"/>
              <a:t>B</a:t>
            </a:r>
            <a:r>
              <a:rPr lang="bg-BG" dirty="0" smtClean="0"/>
              <a:t> за вътрешната</a:t>
            </a:r>
          </a:p>
          <a:p>
            <a:pPr lvl="1"/>
            <a:r>
              <a:rPr lang="bg-BG" dirty="0" smtClean="0"/>
              <a:t>Тръба = </a:t>
            </a: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>
                <a:sym typeface="Symbol"/>
              </a:rPr>
              <a:t></a:t>
            </a:r>
            <a:r>
              <a:rPr lang="bg-BG" dirty="0" smtClean="0">
                <a:sym typeface="Symbol"/>
              </a:rPr>
              <a:t> </a:t>
            </a:r>
            <a:r>
              <a:rPr lang="en-US" dirty="0" smtClean="0"/>
              <a:t>B</a:t>
            </a:r>
            <a:endParaRPr 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82688" y="4191000"/>
            <a:ext cx="3778623" cy="23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9290" y="38100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2235" y="482783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Решение на </a:t>
            </a:r>
            <a:r>
              <a:rPr lang="en-US" smtClean="0"/>
              <a:t>S05 E02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Осмоъгълен пепелник за четирима</a:t>
            </a:r>
          </a:p>
          <a:p>
            <a:pPr lvl="1"/>
            <a:r>
              <a:rPr lang="bg-BG" dirty="0" smtClean="0"/>
              <a:t>Тяло </a:t>
            </a: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 smtClean="0"/>
              <a:t> </a:t>
            </a:r>
            <a:r>
              <a:rPr lang="bg-BG" dirty="0" smtClean="0"/>
              <a:t>и дупка в него </a:t>
            </a:r>
            <a:r>
              <a:rPr lang="en-US" dirty="0" smtClean="0"/>
              <a:t>B</a:t>
            </a:r>
            <a:endParaRPr lang="bg-BG" dirty="0"/>
          </a:p>
          <a:p>
            <a:pPr lvl="1"/>
            <a:r>
              <a:rPr lang="bg-BG" dirty="0" smtClean="0"/>
              <a:t>Четири улея чрез два цилиндъра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bg-BG" dirty="0" smtClean="0"/>
              <a:t> и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bg-BG" baseline="-25000" dirty="0"/>
          </a:p>
          <a:p>
            <a:pPr lvl="1"/>
            <a:r>
              <a:rPr lang="bg-BG" dirty="0" smtClean="0"/>
              <a:t>Пепелник </a:t>
            </a:r>
            <a:r>
              <a:rPr lang="bg-BG" dirty="0"/>
              <a:t>= </a:t>
            </a: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>
                <a:sym typeface="Symbol"/>
              </a:rPr>
              <a:t></a:t>
            </a:r>
            <a:r>
              <a:rPr lang="bg-BG" dirty="0" smtClean="0">
                <a:sym typeface="Symbol"/>
              </a:rPr>
              <a:t> </a:t>
            </a:r>
            <a:r>
              <a:rPr lang="en-US" dirty="0" smtClean="0"/>
              <a:t>B</a:t>
            </a:r>
            <a:r>
              <a:rPr lang="bg-BG" dirty="0" smtClean="0"/>
              <a:t> </a:t>
            </a:r>
            <a:r>
              <a:rPr lang="en-US" dirty="0" smtClean="0">
                <a:sym typeface="Symbol"/>
              </a:rPr>
              <a:t></a:t>
            </a:r>
            <a:r>
              <a:rPr lang="bg-BG" dirty="0" smtClean="0">
                <a:sym typeface="Symbol"/>
              </a:rPr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bg-BG" dirty="0" smtClean="0"/>
              <a:t> </a:t>
            </a:r>
            <a:r>
              <a:rPr lang="en-US" dirty="0" smtClean="0">
                <a:sym typeface="Symbol"/>
              </a:rPr>
              <a:t></a:t>
            </a:r>
            <a:r>
              <a:rPr lang="bg-BG" dirty="0" smtClean="0">
                <a:sym typeface="Symbol"/>
              </a:rPr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bg-BG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29753" y="4397065"/>
            <a:ext cx="3671047" cy="21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81400" y="62732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158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8930" y="4397065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063425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S05 E03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Елементи с </a:t>
            </a:r>
            <a:r>
              <a:rPr lang="en-US" dirty="0" err="1" smtClean="0"/>
              <a:t>CSG</a:t>
            </a:r>
            <a:endParaRPr lang="bg-BG" dirty="0" smtClean="0"/>
          </a:p>
          <a:p>
            <a:pPr lvl="1"/>
            <a:r>
              <a:rPr lang="bg-BG" dirty="0" smtClean="0"/>
              <a:t>Само стената </a:t>
            </a:r>
            <a:r>
              <a:rPr lang="en-US" dirty="0" smtClean="0"/>
              <a:t>A</a:t>
            </a:r>
            <a:r>
              <a:rPr lang="bg-BG" dirty="0" smtClean="0"/>
              <a:t> и дупката </a:t>
            </a:r>
            <a:r>
              <a:rPr lang="en-US" dirty="0" smtClean="0"/>
              <a:t>B</a:t>
            </a:r>
            <a:endParaRPr lang="bg-BG" dirty="0" smtClean="0"/>
          </a:p>
          <a:p>
            <a:r>
              <a:rPr lang="bg-BG" dirty="0" smtClean="0"/>
              <a:t>Елементи без </a:t>
            </a:r>
            <a:r>
              <a:rPr lang="en-US" dirty="0" err="1" smtClean="0"/>
              <a:t>CSG</a:t>
            </a:r>
            <a:endParaRPr lang="en-US" dirty="0" smtClean="0"/>
          </a:p>
          <a:p>
            <a:pPr lvl="1"/>
            <a:r>
              <a:rPr lang="bg-BG" dirty="0" smtClean="0"/>
              <a:t>Горният </a:t>
            </a:r>
            <a:r>
              <a:rPr lang="en-US" dirty="0" smtClean="0"/>
              <a:t>C1 </a:t>
            </a:r>
            <a:r>
              <a:rPr lang="bg-BG" dirty="0" smtClean="0"/>
              <a:t>и долният </a:t>
            </a:r>
            <a:r>
              <a:rPr lang="en-US" dirty="0" smtClean="0"/>
              <a:t>C2 </a:t>
            </a:r>
            <a:r>
              <a:rPr lang="bg-BG" dirty="0" smtClean="0"/>
              <a:t>ръб</a:t>
            </a:r>
            <a:endParaRPr lang="en-US" dirty="0" smtClean="0"/>
          </a:p>
          <a:p>
            <a:pPr lvl="1"/>
            <a:r>
              <a:rPr lang="bg-BG" dirty="0" smtClean="0"/>
              <a:t>Дъното </a:t>
            </a:r>
            <a:r>
              <a:rPr lang="en-US" dirty="0" smtClean="0"/>
              <a:t>D</a:t>
            </a:r>
            <a:r>
              <a:rPr lang="bg-BG" dirty="0" smtClean="0"/>
              <a:t> и дръжката </a:t>
            </a:r>
            <a:r>
              <a:rPr lang="en-US" dirty="0" smtClean="0"/>
              <a:t>E</a:t>
            </a:r>
            <a:endParaRPr lang="bg-BG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59741" y="5020235"/>
            <a:ext cx="3922059" cy="162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93910" y="5181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6847" y="472233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1860" y="60198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861" y="49530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349425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D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9632" y="5054025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E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S05 E0</a:t>
            </a:r>
            <a:r>
              <a:rPr lang="bg-BG" dirty="0" smtClean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Конично сечение</a:t>
            </a:r>
          </a:p>
          <a:p>
            <a:pPr lvl="1"/>
            <a:r>
              <a:rPr lang="bg-BG" dirty="0" smtClean="0"/>
              <a:t>Правим конуси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bg-BG" dirty="0" smtClean="0"/>
              <a:t> и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bg-BG" dirty="0" smtClean="0"/>
              <a:t> един срещу друг</a:t>
            </a:r>
            <a:endParaRPr lang="en-US" dirty="0" smtClean="0"/>
          </a:p>
          <a:p>
            <a:pPr lvl="1"/>
            <a:r>
              <a:rPr lang="bg-BG" dirty="0" smtClean="0"/>
              <a:t>Сечем ги с отместена равнина </a:t>
            </a:r>
            <a:r>
              <a:rPr lang="en-US" dirty="0" smtClean="0"/>
              <a:t>P</a:t>
            </a:r>
            <a:endParaRPr lang="bg-BG" dirty="0" smtClean="0"/>
          </a:p>
          <a:p>
            <a:pPr lvl="1"/>
            <a:r>
              <a:rPr lang="bg-BG" dirty="0" smtClean="0"/>
              <a:t>Хипербола = </a:t>
            </a:r>
            <a:r>
              <a:rPr lang="en-US" dirty="0" smtClean="0"/>
              <a:t>(C</a:t>
            </a:r>
            <a:r>
              <a:rPr lang="en-US" baseline="-25000" dirty="0" smtClean="0"/>
              <a:t>1</a:t>
            </a:r>
            <a:r>
              <a:rPr lang="bg-BG" baseline="-25000" dirty="0" smtClean="0"/>
              <a:t> </a:t>
            </a:r>
            <a:r>
              <a:rPr lang="en-US" dirty="0" smtClean="0">
                <a:sym typeface="Symbol"/>
              </a:rPr>
              <a:t></a:t>
            </a:r>
            <a:r>
              <a:rPr lang="bg-BG" dirty="0" smtClean="0">
                <a:sym typeface="Symbol"/>
              </a:rPr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>
                <a:sym typeface="Symbol"/>
              </a:rPr>
              <a:t></a:t>
            </a:r>
            <a:r>
              <a:rPr lang="bg-BG" dirty="0" smtClean="0">
                <a:sym typeface="Symbol"/>
              </a:rPr>
              <a:t> </a:t>
            </a:r>
            <a:r>
              <a:rPr lang="en-US" dirty="0" smtClean="0"/>
              <a:t>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3198173" y="4203568"/>
            <a:ext cx="2743199" cy="256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3869" y="60960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7402" y="5105399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51054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S05 E0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Перфорации</a:t>
            </a:r>
          </a:p>
          <a:p>
            <a:pPr lvl="1"/>
            <a:r>
              <a:rPr lang="bg-BG" dirty="0" smtClean="0"/>
              <a:t>С малки </a:t>
            </a:r>
            <a:r>
              <a:rPr lang="bg-BG" dirty="0" err="1" smtClean="0"/>
              <a:t>цилиндърчета</a:t>
            </a:r>
            <a:r>
              <a:rPr lang="bg-BG" dirty="0" smtClean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bg-BG" dirty="0" smtClean="0"/>
              <a:t>, едно по едно</a:t>
            </a:r>
          </a:p>
          <a:p>
            <a:pPr lvl="1"/>
            <a:r>
              <a:rPr lang="bg-BG" dirty="0" smtClean="0"/>
              <a:t>При пускане има малка пауза, заради </a:t>
            </a:r>
            <a:r>
              <a:rPr lang="en-US" dirty="0" err="1" smtClean="0"/>
              <a:t>CSG</a:t>
            </a:r>
            <a:endParaRPr lang="bg-BG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77217" y="3648075"/>
            <a:ext cx="3018783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3633" y="33528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4694" y="3556575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bg-BG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3770349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bg-BG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3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S05 E0</a:t>
            </a:r>
            <a:r>
              <a:rPr lang="bg-BG" dirty="0" smtClean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Започваме с тръба Т като в Е01</a:t>
            </a:r>
          </a:p>
          <a:p>
            <a:pPr lvl="1"/>
            <a:r>
              <a:rPr lang="bg-BG" dirty="0" smtClean="0"/>
              <a:t>Изрязваме я с две П-образни форми</a:t>
            </a:r>
            <a:endParaRPr lang="en-US" dirty="0" smtClean="0"/>
          </a:p>
          <a:p>
            <a:pPr lvl="1"/>
            <a:r>
              <a:rPr lang="bg-BG" dirty="0" smtClean="0"/>
              <a:t>Дупката на П-то е стърчащ елемент</a:t>
            </a: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3165" y="3556575"/>
            <a:ext cx="2859741" cy="279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84703" y="4045152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505200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3200" baseline="-250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5930" y="422203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T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88659" y="4542693"/>
            <a:ext cx="268941" cy="872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32" y="632012"/>
            <a:ext cx="3858768" cy="267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32013"/>
            <a:ext cx="3858768" cy="267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32" y="3517294"/>
            <a:ext cx="3858768" cy="267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517294"/>
            <a:ext cx="3858768" cy="267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Решение на S05 E01</vt:lpstr>
      <vt:lpstr>Решение на S05 E02</vt:lpstr>
      <vt:lpstr>Решение на S05 E03</vt:lpstr>
      <vt:lpstr>Решение на S05 E04</vt:lpstr>
      <vt:lpstr>Решение на S05 E05</vt:lpstr>
      <vt:lpstr>Решение на S05 E06*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2016-06-27T04:19:04Z</dcterms:modified>
</cp:coreProperties>
</file>