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3" r:id="rId8"/>
    <p:sldId id="281" r:id="rId9"/>
    <p:sldId id="284" r:id="rId10"/>
    <p:sldId id="285" r:id="rId11"/>
    <p:sldId id="271" r:id="rId12"/>
    <p:sldId id="272" r:id="rId13"/>
    <p:sldId id="286" r:id="rId14"/>
    <p:sldId id="287" r:id="rId15"/>
    <p:sldId id="288" r:id="rId16"/>
    <p:sldId id="289" r:id="rId17"/>
    <p:sldId id="290"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599" autoAdjust="0"/>
  </p:normalViewPr>
  <p:slideViewPr>
    <p:cSldViewPr>
      <p:cViewPr varScale="1">
        <p:scale>
          <a:sx n="67" d="100"/>
          <a:sy n="67" d="100"/>
        </p:scale>
        <p:origin x="90" y="46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9/7/2020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9/7/2020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9/7/2020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9/7/2020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9/7/2020</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9/7/2020</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9/7/2020</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9/7/2020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9/7/2020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9/7/2020</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Accident Severity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9E21-242B-47A3-8737-24D51F06F679}"/>
              </a:ext>
            </a:extLst>
          </p:cNvPr>
          <p:cNvSpPr>
            <a:spLocks noGrp="1"/>
          </p:cNvSpPr>
          <p:nvPr>
            <p:ph type="title"/>
          </p:nvPr>
        </p:nvSpPr>
        <p:spPr/>
        <p:txBody>
          <a:bodyPr/>
          <a:lstStyle/>
          <a:p>
            <a:r>
              <a:rPr lang="en-IN" dirty="0"/>
              <a:t>KNN Model</a:t>
            </a:r>
          </a:p>
        </p:txBody>
      </p:sp>
      <p:sp>
        <p:nvSpPr>
          <p:cNvPr id="7" name="Content Placeholder 6">
            <a:extLst>
              <a:ext uri="{FF2B5EF4-FFF2-40B4-BE49-F238E27FC236}">
                <a16:creationId xmlns:a16="http://schemas.microsoft.com/office/drawing/2014/main" id="{F12C9BFE-57C1-47DD-8DE8-B636AA9D99FB}"/>
              </a:ext>
            </a:extLst>
          </p:cNvPr>
          <p:cNvSpPr>
            <a:spLocks noGrp="1"/>
          </p:cNvSpPr>
          <p:nvPr>
            <p:ph idx="1"/>
          </p:nvPr>
        </p:nvSpPr>
        <p:spPr/>
        <p:txBody>
          <a:bodyPr/>
          <a:lstStyle/>
          <a:p>
            <a:r>
              <a:rPr lang="en-IN" dirty="0"/>
              <a:t>KNN yielded:</a:t>
            </a:r>
          </a:p>
          <a:p>
            <a:r>
              <a:rPr lang="en-IN" dirty="0"/>
              <a:t> Jaccard Score: 0.528</a:t>
            </a:r>
          </a:p>
          <a:p>
            <a:r>
              <a:rPr lang="en-IN" dirty="0"/>
              <a:t>F1 Score: 0.64</a:t>
            </a:r>
          </a:p>
          <a:p>
            <a:r>
              <a:rPr lang="en-IN" dirty="0"/>
              <a:t>K for best Accuracy: 11</a:t>
            </a:r>
          </a:p>
          <a:p>
            <a:endParaRPr lang="en-IN" dirty="0"/>
          </a:p>
        </p:txBody>
      </p:sp>
      <p:pic>
        <p:nvPicPr>
          <p:cNvPr id="8" name="Picture 7">
            <a:extLst>
              <a:ext uri="{FF2B5EF4-FFF2-40B4-BE49-F238E27FC236}">
                <a16:creationId xmlns:a16="http://schemas.microsoft.com/office/drawing/2014/main" id="{166249C3-80B0-4DB0-AED3-7C48BA1AB410}"/>
              </a:ext>
            </a:extLst>
          </p:cNvPr>
          <p:cNvPicPr/>
          <p:nvPr/>
        </p:nvPicPr>
        <p:blipFill>
          <a:blip r:embed="rId2"/>
          <a:stretch>
            <a:fillRect/>
          </a:stretch>
        </p:blipFill>
        <p:spPr>
          <a:xfrm>
            <a:off x="5374332" y="1916832"/>
            <a:ext cx="5595610" cy="3384376"/>
          </a:xfrm>
          <a:prstGeom prst="rect">
            <a:avLst/>
          </a:prstGeom>
        </p:spPr>
      </p:pic>
    </p:spTree>
    <p:extLst>
      <p:ext uri="{BB962C8B-B14F-4D97-AF65-F5344CB8AC3E}">
        <p14:creationId xmlns:p14="http://schemas.microsoft.com/office/powerpoint/2010/main" val="382348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794D-3AF2-4701-841C-36855A1A38B1}"/>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14AB8EA4-99B0-4CFE-9BAA-6489AAAD2405}"/>
              </a:ext>
            </a:extLst>
          </p:cNvPr>
          <p:cNvSpPr>
            <a:spLocks noGrp="1"/>
          </p:cNvSpPr>
          <p:nvPr>
            <p:ph idx="1"/>
          </p:nvPr>
        </p:nvSpPr>
        <p:spPr/>
        <p:txBody>
          <a:bodyPr/>
          <a:lstStyle/>
          <a:p>
            <a:r>
              <a:rPr lang="en-IN" dirty="0"/>
              <a:t>Decision Tree yielded:</a:t>
            </a:r>
          </a:p>
          <a:p>
            <a:r>
              <a:rPr lang="en-IN" dirty="0"/>
              <a:t>Jaccard Score: 0.563</a:t>
            </a:r>
          </a:p>
          <a:p>
            <a:r>
              <a:rPr lang="en-IN" dirty="0"/>
              <a:t>F1 Score: 0.676</a:t>
            </a:r>
          </a:p>
          <a:p>
            <a:pPr marL="0" indent="0">
              <a:buNone/>
            </a:pPr>
            <a:endParaRPr lang="en-IN" dirty="0"/>
          </a:p>
        </p:txBody>
      </p:sp>
      <p:pic>
        <p:nvPicPr>
          <p:cNvPr id="4" name="Picture 3">
            <a:extLst>
              <a:ext uri="{FF2B5EF4-FFF2-40B4-BE49-F238E27FC236}">
                <a16:creationId xmlns:a16="http://schemas.microsoft.com/office/drawing/2014/main" id="{D42F2905-358C-43EE-B410-E88476C292C1}"/>
              </a:ext>
            </a:extLst>
          </p:cNvPr>
          <p:cNvPicPr/>
          <p:nvPr/>
        </p:nvPicPr>
        <p:blipFill>
          <a:blip r:embed="rId2"/>
          <a:stretch>
            <a:fillRect/>
          </a:stretch>
        </p:blipFill>
        <p:spPr>
          <a:xfrm>
            <a:off x="5158308" y="2420889"/>
            <a:ext cx="5811634" cy="2448272"/>
          </a:xfrm>
          <a:prstGeom prst="rect">
            <a:avLst/>
          </a:prstGeom>
        </p:spPr>
      </p:pic>
    </p:spTree>
    <p:extLst>
      <p:ext uri="{BB962C8B-B14F-4D97-AF65-F5344CB8AC3E}">
        <p14:creationId xmlns:p14="http://schemas.microsoft.com/office/powerpoint/2010/main" val="14146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6964-2938-45BD-BA52-1E0A46EAF15E}"/>
              </a:ext>
            </a:extLst>
          </p:cNvPr>
          <p:cNvSpPr>
            <a:spLocks noGrp="1"/>
          </p:cNvSpPr>
          <p:nvPr>
            <p:ph type="title"/>
          </p:nvPr>
        </p:nvSpPr>
        <p:spPr/>
        <p:txBody>
          <a:bodyPr/>
          <a:lstStyle/>
          <a:p>
            <a:r>
              <a:rPr lang="en-IN" dirty="0"/>
              <a:t>Support Vector Machine(SVM):</a:t>
            </a:r>
          </a:p>
        </p:txBody>
      </p:sp>
      <p:sp>
        <p:nvSpPr>
          <p:cNvPr id="3" name="Content Placeholder 2">
            <a:extLst>
              <a:ext uri="{FF2B5EF4-FFF2-40B4-BE49-F238E27FC236}">
                <a16:creationId xmlns:a16="http://schemas.microsoft.com/office/drawing/2014/main" id="{15BC1C9E-2750-405E-B979-962C9027F85B}"/>
              </a:ext>
            </a:extLst>
          </p:cNvPr>
          <p:cNvSpPr>
            <a:spLocks noGrp="1"/>
          </p:cNvSpPr>
          <p:nvPr>
            <p:ph idx="1"/>
          </p:nvPr>
        </p:nvSpPr>
        <p:spPr/>
        <p:txBody>
          <a:bodyPr/>
          <a:lstStyle/>
          <a:p>
            <a:r>
              <a:rPr lang="en-IN" dirty="0"/>
              <a:t>SVM yielded:</a:t>
            </a:r>
          </a:p>
          <a:p>
            <a:r>
              <a:rPr lang="en-IN" dirty="0"/>
              <a:t>Jaccard Score: 0.547</a:t>
            </a:r>
          </a:p>
          <a:p>
            <a:r>
              <a:rPr lang="en-IN" dirty="0"/>
              <a:t>F1 Score: 0.501</a:t>
            </a:r>
          </a:p>
        </p:txBody>
      </p:sp>
      <p:pic>
        <p:nvPicPr>
          <p:cNvPr id="4" name="Picture 3">
            <a:extLst>
              <a:ext uri="{FF2B5EF4-FFF2-40B4-BE49-F238E27FC236}">
                <a16:creationId xmlns:a16="http://schemas.microsoft.com/office/drawing/2014/main" id="{FA406BD7-E47A-4203-A05B-20E58AD5862B}"/>
              </a:ext>
            </a:extLst>
          </p:cNvPr>
          <p:cNvPicPr/>
          <p:nvPr/>
        </p:nvPicPr>
        <p:blipFill>
          <a:blip r:embed="rId2"/>
          <a:stretch>
            <a:fillRect/>
          </a:stretch>
        </p:blipFill>
        <p:spPr>
          <a:xfrm>
            <a:off x="4780896" y="2420888"/>
            <a:ext cx="6570099" cy="2808312"/>
          </a:xfrm>
          <a:prstGeom prst="rect">
            <a:avLst/>
          </a:prstGeom>
        </p:spPr>
      </p:pic>
    </p:spTree>
    <p:extLst>
      <p:ext uri="{BB962C8B-B14F-4D97-AF65-F5344CB8AC3E}">
        <p14:creationId xmlns:p14="http://schemas.microsoft.com/office/powerpoint/2010/main" val="138653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75F2-66F3-4A3C-A382-5CCD4E580F75}"/>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BE740693-A246-4974-A570-6125622A8EEC}"/>
              </a:ext>
            </a:extLst>
          </p:cNvPr>
          <p:cNvSpPr>
            <a:spLocks noGrp="1"/>
          </p:cNvSpPr>
          <p:nvPr>
            <p:ph idx="1"/>
          </p:nvPr>
        </p:nvSpPr>
        <p:spPr/>
        <p:txBody>
          <a:bodyPr/>
          <a:lstStyle/>
          <a:p>
            <a:r>
              <a:rPr lang="en-IN" dirty="0"/>
              <a:t>Logistic Regression Yielded:</a:t>
            </a:r>
          </a:p>
          <a:p>
            <a:r>
              <a:rPr lang="en-IN" dirty="0"/>
              <a:t>Jaccard Score: 0.5712</a:t>
            </a:r>
          </a:p>
          <a:p>
            <a:r>
              <a:rPr lang="en-IN" dirty="0"/>
              <a:t>F1 Score: 0.6417</a:t>
            </a:r>
          </a:p>
          <a:p>
            <a:r>
              <a:rPr lang="en-IN" dirty="0"/>
              <a:t>Log Loss: 0.678</a:t>
            </a:r>
          </a:p>
          <a:p>
            <a:endParaRPr lang="en-IN" dirty="0"/>
          </a:p>
        </p:txBody>
      </p:sp>
      <p:pic>
        <p:nvPicPr>
          <p:cNvPr id="4" name="Picture 3">
            <a:extLst>
              <a:ext uri="{FF2B5EF4-FFF2-40B4-BE49-F238E27FC236}">
                <a16:creationId xmlns:a16="http://schemas.microsoft.com/office/drawing/2014/main" id="{052B8AC5-D5FF-497A-877E-1C2ECF51DBFD}"/>
              </a:ext>
            </a:extLst>
          </p:cNvPr>
          <p:cNvPicPr>
            <a:picLocks noChangeAspect="1"/>
          </p:cNvPicPr>
          <p:nvPr/>
        </p:nvPicPr>
        <p:blipFill>
          <a:blip r:embed="rId2"/>
          <a:stretch>
            <a:fillRect/>
          </a:stretch>
        </p:blipFill>
        <p:spPr>
          <a:xfrm>
            <a:off x="5662364" y="1584201"/>
            <a:ext cx="5464546" cy="4060461"/>
          </a:xfrm>
          <a:prstGeom prst="rect">
            <a:avLst/>
          </a:prstGeom>
        </p:spPr>
      </p:pic>
    </p:spTree>
    <p:extLst>
      <p:ext uri="{BB962C8B-B14F-4D97-AF65-F5344CB8AC3E}">
        <p14:creationId xmlns:p14="http://schemas.microsoft.com/office/powerpoint/2010/main" val="20513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3B5-788C-4F21-ADBC-D6AB524FA5DE}"/>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E515C613-F90B-4593-8F25-83B4646B3F30}"/>
              </a:ext>
            </a:extLst>
          </p:cNvPr>
          <p:cNvSpPr>
            <a:spLocks noGrp="1"/>
          </p:cNvSpPr>
          <p:nvPr>
            <p:ph type="body" idx="1"/>
          </p:nvPr>
        </p:nvSpPr>
        <p:spPr>
          <a:xfrm>
            <a:off x="1422030" y="3733800"/>
            <a:ext cx="9928966" cy="1783432"/>
          </a:xfrm>
        </p:spPr>
        <p:txBody>
          <a:bodyPr>
            <a:normAutofit/>
          </a:bodyPr>
          <a:lstStyle/>
          <a:p>
            <a:r>
              <a:rPr lang="en-US" sz="1800" dirty="0"/>
              <a:t>Using the existing dataset of the course, some remarkable insights have been obtained. At the beginning it was guessed, that the severity of an accident could be predicted by the weather or speeding conditions. Using different methods for estimation of the severity based on the existing dataset it could be observed, that only small amount of information can be gained by predictions.</a:t>
            </a:r>
            <a:endParaRPr lang="en-IN" sz="1800" dirty="0"/>
          </a:p>
        </p:txBody>
      </p:sp>
    </p:spTree>
    <p:extLst>
      <p:ext uri="{BB962C8B-B14F-4D97-AF65-F5344CB8AC3E}">
        <p14:creationId xmlns:p14="http://schemas.microsoft.com/office/powerpoint/2010/main" val="182916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to the Problem </a:t>
            </a:r>
          </a:p>
        </p:txBody>
      </p:sp>
      <p:sp>
        <p:nvSpPr>
          <p:cNvPr id="14" name="Content Placeholder 13"/>
          <p:cNvSpPr>
            <a:spLocks noGrp="1"/>
          </p:cNvSpPr>
          <p:nvPr>
            <p:ph idx="1"/>
          </p:nvPr>
        </p:nvSpPr>
        <p:spPr/>
        <p:txBody>
          <a:bodyPr>
            <a:normAutofit lnSpcReduction="10000"/>
          </a:bodyPr>
          <a:lstStyle/>
          <a:p>
            <a:r>
              <a:rPr lang="en-US" dirty="0"/>
              <a:t>Weather acts through visibility impairments, precipitation, high winds, and temperature extremes to affect driver capabilities, vehicle performance. </a:t>
            </a:r>
          </a:p>
          <a:p>
            <a:r>
              <a:rPr lang="en-US" dirty="0"/>
              <a:t>This study tries to determine the correlation between weather conditions and traffic accident occurrences by analyzing collected data. Data analysis is one of the activities of data science focused on obtaining important information from collected data</a:t>
            </a:r>
          </a:p>
          <a:p>
            <a:r>
              <a:rPr lang="en-US" dirty="0"/>
              <a:t>To reduce the frequency of car collisions in a community, an algorithm must be developed to predict the severity of an accident given the current weather, road and visibility conditions. When conditions are bad, this model will alert drivers to remind them to be more careful or possible change travel date, mode or time, so that it would be safer.</a:t>
            </a:r>
          </a:p>
          <a:p>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a:t>
            </a:r>
          </a:p>
        </p:txBody>
      </p:sp>
      <p:sp>
        <p:nvSpPr>
          <p:cNvPr id="4" name="Content Placeholder 3">
            <a:extLst>
              <a:ext uri="{FF2B5EF4-FFF2-40B4-BE49-F238E27FC236}">
                <a16:creationId xmlns:a16="http://schemas.microsoft.com/office/drawing/2014/main" id="{93FCB72C-83DD-46C6-AD07-72C571278442}"/>
              </a:ext>
            </a:extLst>
          </p:cNvPr>
          <p:cNvSpPr>
            <a:spLocks noGrp="1"/>
          </p:cNvSpPr>
          <p:nvPr>
            <p:ph idx="1"/>
          </p:nvPr>
        </p:nvSpPr>
        <p:spPr/>
        <p:txBody>
          <a:bodyPr/>
          <a:lstStyle/>
          <a:p>
            <a:r>
              <a:rPr lang="en-US" dirty="0"/>
              <a:t>Daily commuters, who have travel on a regular basis for work. This project would warn them of possible dangers while driving based on the weather condition, road conditions and the time of the day</a:t>
            </a:r>
          </a:p>
          <a:p>
            <a:r>
              <a:rPr lang="en-US" dirty="0"/>
              <a:t>It would also help the first responders like ambulance and firefighter services. The system could help them stay prepared in advance by indicating them of high chances of accidents that could take place.</a:t>
            </a:r>
          </a:p>
          <a:p>
            <a:r>
              <a:rPr lang="en-US" dirty="0"/>
              <a:t>Thus, ensuring anyone in need could receive their help without much delay</a:t>
            </a:r>
          </a:p>
          <a:p>
            <a:endParaRPr lang="en-IN"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1E14-3848-4643-969F-C891CCDEF6E2}"/>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203E5E28-FE19-44C7-A412-B85F86D0533D}"/>
              </a:ext>
            </a:extLst>
          </p:cNvPr>
          <p:cNvSpPr>
            <a:spLocks noGrp="1"/>
          </p:cNvSpPr>
          <p:nvPr>
            <p:ph idx="1"/>
          </p:nvPr>
        </p:nvSpPr>
        <p:spPr/>
        <p:txBody>
          <a:bodyPr/>
          <a:lstStyle/>
          <a:p>
            <a:r>
              <a:rPr lang="en-US" dirty="0"/>
              <a:t>The data has been retrieved and processed through various sources, and database.</a:t>
            </a:r>
          </a:p>
          <a:p>
            <a:r>
              <a:rPr lang="en-US" dirty="0"/>
              <a:t>The main source being the data-collisions csv file</a:t>
            </a:r>
          </a:p>
          <a:p>
            <a:r>
              <a:rPr lang="en-US" dirty="0"/>
              <a:t>Our predictor or target variable will be 'SEVERITYCODE' because it is used measure the severity of an accident from 0 to 5 within the dataset. Attributes used to weigh the severity of an accident are 'WEATHER', 'ROADCOND' and 'LIGHTCOND'</a:t>
            </a:r>
          </a:p>
          <a:p>
            <a:endParaRPr lang="en-IN" dirty="0"/>
          </a:p>
        </p:txBody>
      </p:sp>
    </p:spTree>
    <p:extLst>
      <p:ext uri="{BB962C8B-B14F-4D97-AF65-F5344CB8AC3E}">
        <p14:creationId xmlns:p14="http://schemas.microsoft.com/office/powerpoint/2010/main" val="225039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Number of Accidents v/s Weather:</a:t>
            </a:r>
          </a:p>
        </p:txBody>
      </p:sp>
      <p:sp>
        <p:nvSpPr>
          <p:cNvPr id="10" name="Content Placeholder 9"/>
          <p:cNvSpPr>
            <a:spLocks noGrp="1"/>
          </p:cNvSpPr>
          <p:nvPr>
            <p:ph sz="half" idx="1"/>
          </p:nvPr>
        </p:nvSpPr>
        <p:spPr/>
        <p:txBody>
          <a:bodyPr>
            <a:normAutofit/>
          </a:bodyPr>
          <a:lstStyle/>
          <a:p>
            <a:r>
              <a:rPr lang="en-US" sz="1400" dirty="0"/>
              <a:t>The graph determines the most of accidents take place in clear weather, and other weather conditions which also cause some of the accidents are Overcast and Rain.</a:t>
            </a:r>
          </a:p>
          <a:p>
            <a:r>
              <a:rPr lang="en-US" sz="1400" dirty="0"/>
              <a:t>So we can ignore the other weather conditions</a:t>
            </a:r>
          </a:p>
          <a:p>
            <a:r>
              <a:rPr lang="en-US" sz="1400" dirty="0"/>
              <a:t>Overcast: Overcast sky conditions occur when clouds cover all or most of the sky and cause low visibility conditions</a:t>
            </a:r>
          </a:p>
          <a:p>
            <a:r>
              <a:rPr lang="en-US" sz="1400" dirty="0"/>
              <a:t>Rains: Heavy or moderate rainfall, which causes roads to be slippery</a:t>
            </a:r>
          </a:p>
          <a:p>
            <a:r>
              <a:rPr lang="en-US" sz="1400" dirty="0"/>
              <a:t>Clear: Clear weather conditions</a:t>
            </a:r>
          </a:p>
          <a:p>
            <a:endParaRPr lang="en-US" dirty="0"/>
          </a:p>
        </p:txBody>
      </p:sp>
      <p:pic>
        <p:nvPicPr>
          <p:cNvPr id="7" name="Content Placeholder 6">
            <a:extLst>
              <a:ext uri="{FF2B5EF4-FFF2-40B4-BE49-F238E27FC236}">
                <a16:creationId xmlns:a16="http://schemas.microsoft.com/office/drawing/2014/main" id="{4021AD76-5F67-4AFC-990C-6749774BA8D9}"/>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92839" y="2204864"/>
            <a:ext cx="5544615" cy="2736303"/>
          </a:xfrm>
          <a:prstGeom prst="rect">
            <a:avLst/>
          </a:prstGeom>
          <a:noFill/>
          <a:ln>
            <a:noFill/>
          </a:ln>
        </p:spPr>
      </p:pic>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2539-91AA-4FA8-8ADE-A8D2525B939F}"/>
              </a:ext>
            </a:extLst>
          </p:cNvPr>
          <p:cNvSpPr>
            <a:spLocks noGrp="1"/>
          </p:cNvSpPr>
          <p:nvPr>
            <p:ph type="title"/>
          </p:nvPr>
        </p:nvSpPr>
        <p:spPr/>
        <p:txBody>
          <a:bodyPr/>
          <a:lstStyle/>
          <a:p>
            <a:r>
              <a:rPr lang="en-US" dirty="0"/>
              <a:t>Number of Accidents v/s Road Conditions:</a:t>
            </a:r>
            <a:endParaRPr lang="en-IN" dirty="0"/>
          </a:p>
        </p:txBody>
      </p:sp>
      <p:sp>
        <p:nvSpPr>
          <p:cNvPr id="3" name="Content Placeholder 2">
            <a:extLst>
              <a:ext uri="{FF2B5EF4-FFF2-40B4-BE49-F238E27FC236}">
                <a16:creationId xmlns:a16="http://schemas.microsoft.com/office/drawing/2014/main" id="{3CB7221D-4D81-498D-8E12-CBCD7A126ACB}"/>
              </a:ext>
            </a:extLst>
          </p:cNvPr>
          <p:cNvSpPr>
            <a:spLocks noGrp="1"/>
          </p:cNvSpPr>
          <p:nvPr>
            <p:ph sz="half" idx="1"/>
          </p:nvPr>
        </p:nvSpPr>
        <p:spPr>
          <a:xfrm>
            <a:off x="890234" y="2106783"/>
            <a:ext cx="5518349" cy="3045048"/>
          </a:xfrm>
        </p:spPr>
        <p:txBody>
          <a:bodyPr>
            <a:normAutofit/>
          </a:bodyPr>
          <a:lstStyle/>
          <a:p>
            <a:r>
              <a:rPr lang="en-US" sz="1400" dirty="0"/>
              <a:t>Most of the accidents took place on dry road conditions, and the other condition which also caused a few accidents was wet road conditions, other conditions can be ignored</a:t>
            </a:r>
          </a:p>
          <a:p>
            <a:r>
              <a:rPr lang="en-US" sz="1400" dirty="0"/>
              <a:t>This attribute refers to the road condition for a day</a:t>
            </a:r>
          </a:p>
          <a:p>
            <a:r>
              <a:rPr lang="en-US" sz="1400" dirty="0"/>
              <a:t>Wet: Usually refers to wet and snowy conditions on a day</a:t>
            </a:r>
          </a:p>
          <a:p>
            <a:r>
              <a:rPr lang="en-US" sz="1400" dirty="0"/>
              <a:t>Dry: Normal road conditions</a:t>
            </a:r>
          </a:p>
          <a:p>
            <a:endParaRPr lang="en-IN" sz="1400" dirty="0"/>
          </a:p>
        </p:txBody>
      </p:sp>
      <p:pic>
        <p:nvPicPr>
          <p:cNvPr id="7" name="Content Placeholder 6">
            <a:extLst>
              <a:ext uri="{FF2B5EF4-FFF2-40B4-BE49-F238E27FC236}">
                <a16:creationId xmlns:a16="http://schemas.microsoft.com/office/drawing/2014/main" id="{BFFE1BDC-0842-41CE-BC7B-729B8927011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06380" y="2564904"/>
            <a:ext cx="5518349" cy="2644328"/>
          </a:xfrm>
          <a:prstGeom prst="rect">
            <a:avLst/>
          </a:prstGeom>
          <a:noFill/>
          <a:ln>
            <a:noFill/>
          </a:ln>
        </p:spPr>
      </p:pic>
      <p:sp>
        <p:nvSpPr>
          <p:cNvPr id="8" name="Content Placeholder 2">
            <a:extLst>
              <a:ext uri="{FF2B5EF4-FFF2-40B4-BE49-F238E27FC236}">
                <a16:creationId xmlns:a16="http://schemas.microsoft.com/office/drawing/2014/main" id="{8A723AB5-2BAB-4436-A38A-91194C3956C3}"/>
              </a:ext>
            </a:extLst>
          </p:cNvPr>
          <p:cNvSpPr txBox="1">
            <a:spLocks/>
          </p:cNvSpPr>
          <p:nvPr/>
        </p:nvSpPr>
        <p:spPr>
          <a:xfrm>
            <a:off x="1218882" y="1824112"/>
            <a:ext cx="3435369" cy="320977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9pPr>
          </a:lstStyle>
          <a:p>
            <a:endParaRPr lang="en-IN" sz="1400" dirty="0"/>
          </a:p>
        </p:txBody>
      </p:sp>
    </p:spTree>
    <p:extLst>
      <p:ext uri="{BB962C8B-B14F-4D97-AF65-F5344CB8AC3E}">
        <p14:creationId xmlns:p14="http://schemas.microsoft.com/office/powerpoint/2010/main" val="242340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6510-325D-4AB2-A29A-3C497AD041E3}"/>
              </a:ext>
            </a:extLst>
          </p:cNvPr>
          <p:cNvSpPr>
            <a:spLocks noGrp="1"/>
          </p:cNvSpPr>
          <p:nvPr>
            <p:ph type="title"/>
          </p:nvPr>
        </p:nvSpPr>
        <p:spPr/>
        <p:txBody>
          <a:bodyPr/>
          <a:lstStyle/>
          <a:p>
            <a:r>
              <a:rPr lang="en-US" dirty="0"/>
              <a:t>Number of Accidents v/s Light Conditions:</a:t>
            </a:r>
            <a:endParaRPr lang="en-IN" dirty="0"/>
          </a:p>
        </p:txBody>
      </p:sp>
      <p:sp>
        <p:nvSpPr>
          <p:cNvPr id="3" name="Content Placeholder 2">
            <a:extLst>
              <a:ext uri="{FF2B5EF4-FFF2-40B4-BE49-F238E27FC236}">
                <a16:creationId xmlns:a16="http://schemas.microsoft.com/office/drawing/2014/main" id="{C02F82E7-5A0E-4616-ADB7-CB73D79AB57E}"/>
              </a:ext>
            </a:extLst>
          </p:cNvPr>
          <p:cNvSpPr>
            <a:spLocks noGrp="1"/>
          </p:cNvSpPr>
          <p:nvPr>
            <p:ph sz="half" idx="1"/>
          </p:nvPr>
        </p:nvSpPr>
        <p:spPr/>
        <p:txBody>
          <a:bodyPr>
            <a:normAutofit/>
          </a:bodyPr>
          <a:lstStyle/>
          <a:p>
            <a:r>
              <a:rPr lang="en-US" sz="1400" dirty="0"/>
              <a:t>Most of the accidents were caused during daylight, the other major cause of accidents was Dark with streetlights on, the other features can be ignored</a:t>
            </a:r>
          </a:p>
          <a:p>
            <a:r>
              <a:rPr lang="en-US" sz="1400" dirty="0"/>
              <a:t>This attribute gives information of light conditions when the accident took place and will be useful in predicting in what conditions an accident is probable.</a:t>
            </a:r>
          </a:p>
          <a:p>
            <a:r>
              <a:rPr lang="en-US" sz="1400" dirty="0"/>
              <a:t>Daylight: Indicates daylight conditions</a:t>
            </a:r>
          </a:p>
          <a:p>
            <a:r>
              <a:rPr lang="en-US" sz="1400" dirty="0"/>
              <a:t>Dark with Street Lights on: Dark conditions but streetlight source was present</a:t>
            </a:r>
          </a:p>
          <a:p>
            <a:r>
              <a:rPr lang="en-US" sz="1400" dirty="0"/>
              <a:t>Dark without Street Lights: Pitch dark conditions, only head lights to guide the way</a:t>
            </a:r>
          </a:p>
          <a:p>
            <a:r>
              <a:rPr lang="en-US" sz="1400" dirty="0"/>
              <a:t>Dawn: Early Morning, day starts getting more light</a:t>
            </a:r>
          </a:p>
          <a:p>
            <a:r>
              <a:rPr lang="en-US" sz="1400" dirty="0"/>
              <a:t>Dusk: late evening, light from the day reduces</a:t>
            </a:r>
          </a:p>
          <a:p>
            <a:endParaRPr lang="en-IN" sz="1400" dirty="0"/>
          </a:p>
        </p:txBody>
      </p:sp>
      <p:pic>
        <p:nvPicPr>
          <p:cNvPr id="5" name="Content Placeholder 4">
            <a:extLst>
              <a:ext uri="{FF2B5EF4-FFF2-40B4-BE49-F238E27FC236}">
                <a16:creationId xmlns:a16="http://schemas.microsoft.com/office/drawing/2014/main" id="{76FAF468-31E6-46B9-A083-A328A4E1C4F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6012" y="2942497"/>
            <a:ext cx="5226991" cy="2286703"/>
          </a:xfrm>
          <a:prstGeom prst="rect">
            <a:avLst/>
          </a:prstGeom>
          <a:noFill/>
          <a:ln>
            <a:noFill/>
          </a:ln>
        </p:spPr>
      </p:pic>
    </p:spTree>
    <p:extLst>
      <p:ext uri="{BB962C8B-B14F-4D97-AF65-F5344CB8AC3E}">
        <p14:creationId xmlns:p14="http://schemas.microsoft.com/office/powerpoint/2010/main" val="157426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Balancing and Cleaning</a:t>
            </a:r>
          </a:p>
        </p:txBody>
      </p:sp>
      <p:sp>
        <p:nvSpPr>
          <p:cNvPr id="3" name="Text Placeholder 2"/>
          <p:cNvSpPr>
            <a:spLocks noGrp="1"/>
          </p:cNvSpPr>
          <p:nvPr>
            <p:ph type="body" idx="1"/>
          </p:nvPr>
        </p:nvSpPr>
        <p:spPr/>
        <p:txBody>
          <a:bodyPr/>
          <a:lstStyle/>
          <a:p>
            <a:r>
              <a:rPr lang="en-US" dirty="0"/>
              <a:t>Cleaning</a:t>
            </a:r>
          </a:p>
        </p:txBody>
      </p:sp>
      <p:sp>
        <p:nvSpPr>
          <p:cNvPr id="4" name="Content Placeholder 3"/>
          <p:cNvSpPr>
            <a:spLocks noGrp="1"/>
          </p:cNvSpPr>
          <p:nvPr>
            <p:ph sz="half" idx="2"/>
          </p:nvPr>
        </p:nvSpPr>
        <p:spPr/>
        <p:txBody>
          <a:bodyPr/>
          <a:lstStyle/>
          <a:p>
            <a:pPr marL="0" indent="0">
              <a:buNone/>
            </a:pPr>
            <a:r>
              <a:rPr lang="en-US" dirty="0"/>
              <a:t>Data is unbalanced and cannot be directly used for analysis</a:t>
            </a:r>
          </a:p>
          <a:p>
            <a:pPr marL="0" indent="0">
              <a:buNone/>
            </a:pPr>
            <a:r>
              <a:rPr lang="en-US" dirty="0"/>
              <a:t>In its original form, this data is not fit for analysis. For one, there are many columns that we will not use for this model. Also, most of the features are of type object when they should be numerical type.</a:t>
            </a:r>
          </a:p>
          <a:p>
            <a:pPr marL="0" indent="0">
              <a:buNone/>
            </a:pPr>
            <a:r>
              <a:rPr lang="en-US" dirty="0"/>
              <a:t>We must use label encoding to covert the features to our desired data type.</a:t>
            </a:r>
          </a:p>
          <a:p>
            <a:pPr marL="0" indent="0">
              <a:buNone/>
            </a:pPr>
            <a:endParaRPr lang="en-US" dirty="0"/>
          </a:p>
        </p:txBody>
      </p:sp>
      <p:sp>
        <p:nvSpPr>
          <p:cNvPr id="5" name="Text Placeholder 4"/>
          <p:cNvSpPr>
            <a:spLocks noGrp="1"/>
          </p:cNvSpPr>
          <p:nvPr>
            <p:ph type="body" sz="quarter" idx="3"/>
          </p:nvPr>
        </p:nvSpPr>
        <p:spPr/>
        <p:txBody>
          <a:bodyPr/>
          <a:lstStyle/>
          <a:p>
            <a:r>
              <a:rPr lang="en-US" dirty="0"/>
              <a:t>Data Understanding</a:t>
            </a:r>
          </a:p>
        </p:txBody>
      </p:sp>
      <p:sp>
        <p:nvSpPr>
          <p:cNvPr id="6" name="Content Placeholder 5"/>
          <p:cNvSpPr>
            <a:spLocks noGrp="1"/>
          </p:cNvSpPr>
          <p:nvPr>
            <p:ph sz="quarter" idx="4"/>
          </p:nvPr>
        </p:nvSpPr>
        <p:spPr/>
        <p:txBody>
          <a:bodyPr>
            <a:normAutofit/>
          </a:bodyPr>
          <a:lstStyle/>
          <a:p>
            <a:pPr marL="0" indent="0">
              <a:buNone/>
            </a:pPr>
            <a:r>
              <a:rPr lang="en-US" dirty="0"/>
              <a:t>Data Cleaning is an essential step because we must identify which data features are important for our analysis and which attributes are not.</a:t>
            </a:r>
          </a:p>
          <a:p>
            <a:pPr marL="0" indent="0">
              <a:buNone/>
            </a:pPr>
            <a:r>
              <a:rPr lang="en-US" dirty="0"/>
              <a:t>So, it is essential that we go through each attribute carefully and determine how important it is and whether it can be used </a:t>
            </a:r>
          </a:p>
          <a:p>
            <a:pPr marL="0" indent="0">
              <a:buNone/>
            </a:pPr>
            <a:endParaRPr lang="en-US" dirty="0"/>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5" name="TextBox 4">
            <a:extLst>
              <a:ext uri="{FF2B5EF4-FFF2-40B4-BE49-F238E27FC236}">
                <a16:creationId xmlns:a16="http://schemas.microsoft.com/office/drawing/2014/main" id="{7DFF56B1-3478-47E0-BE12-4FE9900BB534}"/>
              </a:ext>
            </a:extLst>
          </p:cNvPr>
          <p:cNvSpPr txBox="1"/>
          <p:nvPr/>
        </p:nvSpPr>
        <p:spPr>
          <a:xfrm>
            <a:off x="981844" y="2132856"/>
            <a:ext cx="10657184" cy="1025922"/>
          </a:xfrm>
          <a:prstGeom prst="rect">
            <a:avLst/>
          </a:prstGeom>
          <a:noFill/>
        </p:spPr>
        <p:txBody>
          <a:bodyPr wrap="square" rtlCol="0">
            <a:spAutoFit/>
          </a:bodyPr>
          <a:lstStyle/>
          <a:p>
            <a:pPr>
              <a:spcAft>
                <a:spcPts val="800"/>
              </a:spcAft>
            </a:pPr>
            <a:r>
              <a:rPr lang="en-US" sz="1800" dirty="0">
                <a:effectLst/>
                <a:ea typeface="Calibri Light" panose="020F0302020204030204" pitchFamily="34" charset="0"/>
                <a:cs typeface="Times New Roman" panose="02020603050405020304" pitchFamily="18" charset="0"/>
              </a:rPr>
              <a:t>Since most of the data like ‘WEATHER’, ‘ROADCOND’, ‘LIGHTCOND’ are all categoric, since most of the data like ‘WEATHER’, ‘ROADCOND’, ‘LIGHTCOND’ are all categoric</a:t>
            </a:r>
          </a:p>
          <a:p>
            <a:pPr>
              <a:spcAft>
                <a:spcPts val="800"/>
              </a:spcAft>
            </a:pPr>
            <a:r>
              <a:rPr lang="en-US" sz="1800" dirty="0">
                <a:effectLst/>
                <a:ea typeface="Calibri Light" panose="020F0302020204030204" pitchFamily="34" charset="0"/>
                <a:cs typeface="Times New Roman" panose="02020603050405020304" pitchFamily="18" charset="0"/>
              </a:rPr>
              <a:t>They must be converted to numeric type so they can be fed as feature set for Classifier Models:</a:t>
            </a:r>
          </a:p>
        </p:txBody>
      </p:sp>
      <p:pic>
        <p:nvPicPr>
          <p:cNvPr id="6" name="Picture 5">
            <a:extLst>
              <a:ext uri="{FF2B5EF4-FFF2-40B4-BE49-F238E27FC236}">
                <a16:creationId xmlns:a16="http://schemas.microsoft.com/office/drawing/2014/main" id="{1394C65D-DEDD-4DA6-B691-A738DCFD6333}"/>
              </a:ext>
            </a:extLst>
          </p:cNvPr>
          <p:cNvPicPr/>
          <p:nvPr/>
        </p:nvPicPr>
        <p:blipFill>
          <a:blip r:embed="rId2"/>
          <a:stretch>
            <a:fillRect/>
          </a:stretch>
        </p:blipFill>
        <p:spPr>
          <a:xfrm>
            <a:off x="3322104" y="3429000"/>
            <a:ext cx="5544616" cy="2689555"/>
          </a:xfrm>
          <a:prstGeom prst="rect">
            <a:avLst/>
          </a:prstGeom>
        </p:spPr>
      </p:pic>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35</TotalTime>
  <Words>877</Words>
  <Application>Microsoft Office PowerPoint</Application>
  <PresentationFormat>Custom</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Constantia</vt:lpstr>
      <vt:lpstr>Books Classic 16x9</vt:lpstr>
      <vt:lpstr>Car Accident Severity</vt:lpstr>
      <vt:lpstr>Introduction to the Problem </vt:lpstr>
      <vt:lpstr>Target Audience</vt:lpstr>
      <vt:lpstr>Data Understanding</vt:lpstr>
      <vt:lpstr>Number of Accidents v/s Weather:</vt:lpstr>
      <vt:lpstr>Number of Accidents v/s Road Conditions:</vt:lpstr>
      <vt:lpstr>Number of Accidents v/s Light Conditions:</vt:lpstr>
      <vt:lpstr>Data Balancing and Cleaning</vt:lpstr>
      <vt:lpstr>Data Preprocessing</vt:lpstr>
      <vt:lpstr>KNN Model</vt:lpstr>
      <vt:lpstr>Decision Tree</vt:lpstr>
      <vt:lpstr>Support Vector Machine(SVM):</vt:lpstr>
      <vt:lpstr>Logistic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Rishabh Shinde</dc:creator>
  <cp:lastModifiedBy>Rishabh Shinde</cp:lastModifiedBy>
  <cp:revision>4</cp:revision>
  <dcterms:created xsi:type="dcterms:W3CDTF">2020-09-06T19:27:37Z</dcterms:created>
  <dcterms:modified xsi:type="dcterms:W3CDTF">2020-09-06T20:03:01Z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