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85e0204e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85e0204e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85e0204e7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885e0204e7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85e0204e7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85e0204e7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9a0461a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g89a0461a0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85e0204e7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85e0204e7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85e0204e7_0_9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85e0204e7_0_9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885e0204e7_0_965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85e0204e7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85e0204e7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9a0461a0f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89a0461a0f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9a0461a0f_0_5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89a0461a0f_0_5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89a0461a0f_0_51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89a0461a0f_0_51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89a0461a0f_0_7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89a0461a0f_0_7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89a0461a0f_0_786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89a0461a0f_0_786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9a0461a0f_0_7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89a0461a0f_0_7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89a0461a0f_0_79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89a0461a0f_0_792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85e0204e7_0_262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g885e0204e7_0_26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885e0204e7_0_26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885e0204e7_0_26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9a0461a0f_0_8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89a0461a0f_0_8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89a0461a0f_0_801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89a0461a0f_0_801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85e0204e7_0_5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885e0204e7_0_5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g885e0204e7_0_511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85e0204e7_0_511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85e0204e7_0_6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g885e0204e7_0_6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85e0204e7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85e0204e7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85e0204e7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85e0204e7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85e0204e7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85e0204e7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85e0204e7_0_9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g885e0204e7_0_9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85e0204e7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85e0204e7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20.png"/><Relationship Id="rId1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2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2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3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34.png"/><Relationship Id="rId1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2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2.png"/><Relationship Id="rId3" Type="http://schemas.openxmlformats.org/officeDocument/2006/relationships/image" Target="../media/image2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46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Relationship Id="rId8" Type="http://schemas.openxmlformats.org/officeDocument/2006/relationships/image" Target="../media/image35.png"/></Relationships>
</file>

<file path=ppt/slideLayouts/_rels/slideLayout4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48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3.png"/><Relationship Id="rId5" Type="http://schemas.openxmlformats.org/officeDocument/2006/relationships/image" Target="../media/image45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41.png"/><Relationship Id="rId8" Type="http://schemas.openxmlformats.org/officeDocument/2006/relationships/hyperlink" Target="https://softuni.bg/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1" Type="http://schemas.openxmlformats.org/officeDocument/2006/relationships/image" Target="../media/image2.png"/><Relationship Id="rId10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softuni.bg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3" y="1957233"/>
            <a:ext cx="2091670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51" name="Google Shape;151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61" name="Google Shape;161;p16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 rot="-650216">
            <a:off x="2039493" y="2479499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378251" y="1513506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176" name="Google Shape;1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47575" y="1028703"/>
            <a:ext cx="6786900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3239802" y="650813"/>
            <a:ext cx="2664600" cy="266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814772" y="48465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89" name="Google Shape;18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0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5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76" y="897094"/>
            <a:ext cx="88584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8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00" spcFirstLastPara="1" rIns="81000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255" name="Google Shape;25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27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259" name="Google Shape;259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27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27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2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69" name="Google Shape;26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76" name="Google Shape;276;p2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3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34" name="Google Shape;34;p4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" name="Google Shape;40;p4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" name="Google Shape;42;p4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" name="Google Shape;44;p4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5" name="Google Shape;45;p4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4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7" name="Google Shape;47;p4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" name="Google Shape;48;p4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49;p4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0" name="Google Shape;50;p4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4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3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94" name="Google Shape;294;p3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00" name="Google Shape;300;p3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06" name="Google Shape;306;p3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3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3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18" name="Google Shape;318;p3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3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322" name="Google Shape;322;p37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7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337" name="Google Shape;33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9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9" name="Google Shape;339;p3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40" name="Google Shape;3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0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5" name="Google Shape;345;p40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1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50" name="Google Shape;35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52" name="Google Shape;352;p41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353" name="Google Shape;353;p41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54" name="Google Shape;354;p41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41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41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1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41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41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41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41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3" name="Google Shape;363;p41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364" name="Google Shape;364;p4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4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66" name="Google Shape;366;p41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Google Shape;367;p41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41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369" name="Google Shape;369;p4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4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56" name="Google Shape;5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59" name="Google Shape;59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" name="Google Shape;65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67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" name="Google Shape;69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70" name="Google Shape;70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2" name="Google Shape;72;p5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75" name="Google Shape;75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77" name="Google Shape;77;p5"/>
          <p:cNvCxnSpPr>
            <a:stCxn id="61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75" name="Google Shape;37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7" name="Google Shape;377;p42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78" name="Google Shape;378;p4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79" name="Google Shape;379;p4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4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4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4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4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4" name="Google Shape;384;p4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" name="Google Shape;386;p4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4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8" name="Google Shape;388;p4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389" name="Google Shape;389;p4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4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91" name="Google Shape;391;p4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2" name="Google Shape;392;p4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" name="Google Shape;393;p4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394" name="Google Shape;394;p4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4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96" name="Google Shape;396;p42"/>
          <p:cNvCxnSpPr>
            <a:stCxn id="38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3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3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01" name="Google Shape;40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3" name="Google Shape;403;p43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4" name="Google Shape;404;p4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20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0" name="Google Shape;410;p44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1" name="Google Shape;411;p4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12" name="Google Shape;4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417" name="Google Shape;4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45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419" name="Google Shape;419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420" name="Google Shape;420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421" name="Google Shape;421;p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422" name="Google Shape;422;p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423" name="Google Shape;423;p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424" name="Google Shape;424;p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5" name="Google Shape;425;p45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45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45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45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45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45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45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45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433" name="Google Shape;433;p4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4" name="Google Shape;434;p45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435" name="Google Shape;435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438" name="Google Shape;438;p4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439" name="Google Shape;439;p4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440" name="Google Shape;440;p46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441" name="Google Shape;441;p4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6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3" name="Google Shape;443;p46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44" name="Google Shape;444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6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7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0" name="Google Shape;450;p47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51" name="Google Shape;451;p47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452" name="Google Shape;452;p4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453" name="Google Shape;453;p4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4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0" name="Google Shape;460;p4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4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62" name="Google Shape;462;p4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63" name="Google Shape;463;p4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4" name="Google Shape;464;p4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65" name="Google Shape;465;p4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6" name="Google Shape;466;p4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7" name="Google Shape;467;p4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68" name="Google Shape;468;p4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4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48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3" name="Google Shape;473;p48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4" name="Google Shape;474;p48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78" name="Google Shape;47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482" name="Google Shape;482;p49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49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49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49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49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49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49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81" name="Google Shape;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6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83" name="Google Shape;8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84" name="Google Shape;8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85" name="Google Shape;85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86" name="Google Shape;86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87" name="Google Shape;87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88" name="Google Shape;88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6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6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97" name="Google Shape;97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99" name="Google Shape;9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102" name="Google Shape;102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03" name="Google Shape;103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6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04" name="Google Shape;104;p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4" cy="1105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05" name="Google Shape;105;p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7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08" name="Google Shape;10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1" name="Google Shape;121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6.xml"/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250" name="Google Shape;250;p26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ty3d.com/learn/tutorials/modules/beginner/physics" TargetMode="External"/><Relationship Id="rId4" Type="http://schemas.openxmlformats.org/officeDocument/2006/relationships/hyperlink" Target="http://docs.unity3d.com/Manual/class-PhysicsManager.html" TargetMode="External"/><Relationship Id="rId5" Type="http://schemas.openxmlformats.org/officeDocument/2006/relationships/hyperlink" Target="http://docs.unity3d.com/ScriptReference/Collision.html" TargetMode="External"/><Relationship Id="rId6" Type="http://schemas.openxmlformats.org/officeDocument/2006/relationships/hyperlink" Target="http://docs.unity3d.com/Manual/class-Rigidbody.html" TargetMode="External"/><Relationship Id="rId7" Type="http://schemas.openxmlformats.org/officeDocument/2006/relationships/hyperlink" Target="http://docs.unity3d.com/Manual/class-Rigidbody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5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0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495" name="Google Shape;495;p50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496" name="Google Shape;496;p50"/>
          <p:cNvSpPr txBox="1"/>
          <p:nvPr>
            <p:ph idx="6" type="subTitle"/>
          </p:nvPr>
        </p:nvSpPr>
        <p:spPr>
          <a:xfrm>
            <a:off x="415636" y="943704"/>
            <a:ext cx="8312700" cy="9870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Collisions &amp; Physics</a:t>
            </a:r>
            <a:endParaRPr/>
          </a:p>
        </p:txBody>
      </p:sp>
      <p:sp>
        <p:nvSpPr>
          <p:cNvPr id="497" name="Google Shape;497;p50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498" name="Google Shape;498;p50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sz="1998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499" name="Google Shape;49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9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Dynamic Friction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Static Friction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Bounciness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Friction Combine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Bounce Combine</a:t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65" name="Google Shape;565;p5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 Materials</a:t>
            </a:r>
            <a:endParaRPr/>
          </a:p>
        </p:txBody>
      </p:sp>
      <p:pic>
        <p:nvPicPr>
          <p:cNvPr id="566" name="Google Shape;5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188" y="1260488"/>
            <a:ext cx="30384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0"/>
          <p:cNvSpPr txBox="1"/>
          <p:nvPr>
            <p:ph idx="1" type="body"/>
          </p:nvPr>
        </p:nvSpPr>
        <p:spPr>
          <a:xfrm>
            <a:off x="1399500" y="737675"/>
            <a:ext cx="7215000" cy="21633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Origin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Direction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Max Distance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Layer Mask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Hit Trigger?</a:t>
            </a:r>
            <a:endParaRPr sz="1900"/>
          </a:p>
        </p:txBody>
      </p:sp>
      <p:sp>
        <p:nvSpPr>
          <p:cNvPr id="572" name="Google Shape;572;p6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</a:t>
            </a:r>
            <a:endParaRPr/>
          </a:p>
        </p:txBody>
      </p:sp>
      <p:pic>
        <p:nvPicPr>
          <p:cNvPr id="573" name="Google Shape;5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151" y="804275"/>
            <a:ext cx="2512225" cy="402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4" name="Google Shape;574;p60"/>
          <p:cNvSpPr/>
          <p:nvPr/>
        </p:nvSpPr>
        <p:spPr>
          <a:xfrm>
            <a:off x="1287725" y="3062525"/>
            <a:ext cx="4891800" cy="170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0"/>
          <p:cNvSpPr txBox="1"/>
          <p:nvPr/>
        </p:nvSpPr>
        <p:spPr>
          <a:xfrm>
            <a:off x="1287725" y="3062525"/>
            <a:ext cx="4891800" cy="17022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RaycastHit hit;</a:t>
            </a:r>
            <a:endParaRPr b="1" sz="1250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if(Physics.Raycast(transform.position, transform.forward, out hit, 20f))</a:t>
            </a:r>
            <a:endParaRPr b="1" sz="1250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1" sz="1250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	Debug.Log("hit : " + hit.collider.name);</a:t>
            </a:r>
            <a:endParaRPr b="1" sz="1250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250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Rigidbody, RB scripting &amp; Joints</a:t>
            </a:r>
            <a:endParaRPr sz="2400"/>
          </a:p>
        </p:txBody>
      </p:sp>
      <p:sp>
        <p:nvSpPr>
          <p:cNvPr id="581" name="Google Shape;581;p61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188" y="1286275"/>
            <a:ext cx="1461625" cy="14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"/>
          <p:cNvSpPr txBox="1"/>
          <p:nvPr>
            <p:ph idx="1" type="body"/>
          </p:nvPr>
        </p:nvSpPr>
        <p:spPr>
          <a:xfrm>
            <a:off x="1399500" y="737675"/>
            <a:ext cx="7215000" cy="40950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Mass</a:t>
            </a:r>
            <a:r>
              <a:rPr lang="en" sz="1700"/>
              <a:t>	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Drag	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Angular Drag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IsKinematic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Gravity	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Interpolate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Collision Detection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Constrains</a:t>
            </a:r>
            <a:endParaRPr sz="17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Freeze Position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Freeze Rotation</a:t>
            </a:r>
            <a:endParaRPr sz="1500"/>
          </a:p>
        </p:txBody>
      </p:sp>
      <p:sp>
        <p:nvSpPr>
          <p:cNvPr id="588" name="Google Shape;588;p6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Rigidbody</a:t>
            </a:r>
            <a:endParaRPr/>
          </a:p>
        </p:txBody>
      </p:sp>
      <p:pic>
        <p:nvPicPr>
          <p:cNvPr id="589" name="Google Shape;58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675" y="1410400"/>
            <a:ext cx="2659675" cy="17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3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63"/>
          <p:cNvSpPr txBox="1"/>
          <p:nvPr>
            <p:ph idx="1" type="body"/>
          </p:nvPr>
        </p:nvSpPr>
        <p:spPr>
          <a:xfrm>
            <a:off x="465919" y="1605956"/>
            <a:ext cx="8212200" cy="3274200"/>
          </a:xfrm>
          <a:prstGeom prst="rect">
            <a:avLst/>
          </a:prstGeom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RigidBodyExample : MonoBehaviour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public float thrust = 1.0f;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public Rigidbody rb;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void Start()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rb = GetComponent&lt;Rigidbody&gt;();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/>
              <a:t>rb.AddForce(transform.forward * thrust);</a:t>
            </a:r>
            <a:r>
              <a:rPr lang="en" sz="1400"/>
              <a:t> 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Debug.Log(rb.Velocity)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rb.MovePosition/Rotation(Vector3);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7" name="Google Shape;597;p63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Rigidbody scripting</a:t>
            </a:r>
            <a:endParaRPr/>
          </a:p>
        </p:txBody>
      </p:sp>
      <p:sp>
        <p:nvSpPr>
          <p:cNvPr id="598" name="Google Shape;598;p63"/>
          <p:cNvSpPr txBox="1"/>
          <p:nvPr>
            <p:ph idx="2" type="body"/>
          </p:nvPr>
        </p:nvSpPr>
        <p:spPr>
          <a:xfrm>
            <a:off x="142875" y="897094"/>
            <a:ext cx="8858100" cy="662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23850" lvl="0" marL="342900" rtl="0" algn="l">
              <a:spcBef>
                <a:spcPts val="50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/>
              <a:t>Basic methods &amp; properties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/>
          <p:nvPr>
            <p:ph idx="1" type="body"/>
          </p:nvPr>
        </p:nvSpPr>
        <p:spPr>
          <a:xfrm>
            <a:off x="1399500" y="737675"/>
            <a:ext cx="7215000" cy="40950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is Joint?</a:t>
            </a:r>
            <a:r>
              <a:rPr lang="en" sz="1900"/>
              <a:t>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Joint types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Fixed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Spring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Hinge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Character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Configurable</a:t>
            </a:r>
            <a:endParaRPr sz="1900"/>
          </a:p>
        </p:txBody>
      </p:sp>
      <p:sp>
        <p:nvSpPr>
          <p:cNvPr id="604" name="Google Shape;604;p6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Joints</a:t>
            </a:r>
            <a:endParaRPr/>
          </a:p>
        </p:txBody>
      </p:sp>
      <p:pic>
        <p:nvPicPr>
          <p:cNvPr id="605" name="Google Shape;6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303" y="1043500"/>
            <a:ext cx="2396325" cy="362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4172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http://unity3d.com/learn/tutorials/modules/beginner/physics</a:t>
            </a:r>
            <a:endParaRPr sz="2135">
              <a:solidFill>
                <a:schemeClr val="accent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http://docs.unity3d.com/Manual/class-PhysicsManager.html</a:t>
            </a:r>
            <a:endParaRPr sz="2135">
              <a:solidFill>
                <a:schemeClr val="accent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http://docs.unity3d.com/ScriptReference/Collision.html</a:t>
            </a:r>
            <a:endParaRPr sz="2135">
              <a:solidFill>
                <a:schemeClr val="accent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http://docs.unity3d.com/Manual/class-Rigidbody.h</a:t>
            </a:r>
            <a:r>
              <a:rPr lang="en" sz="2135" u="sng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tml</a:t>
            </a:r>
            <a:endParaRPr sz="2135">
              <a:solidFill>
                <a:schemeClr val="accent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>
                <a:solidFill>
                  <a:schemeClr val="accent1"/>
                </a:solidFill>
              </a:rPr>
              <a:t>https://youtu.be/f4xikqJdkwM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611" name="Google Shape;611;p6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9" name="Google Shape;619;p6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620" name="Google Shape;620;p6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6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3" name="Google Shape;62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6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Collider types, Collision types &amp; Detection types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Physics Manager, Materials, Raycast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Rigidbody, Rigidbody scripting &amp; Joints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25" name="Google Shape;625;p66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7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633" name="Google Shape;633;p67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68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7305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642" name="Google Shape;642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7" name="Google Shape;507;p51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Collider types, Collision types &amp; Detection types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Physics Manager, Physics Materials, Raycast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Rigidbody, Rigidbody scripting &amp; Joints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</p:txBody>
      </p:sp>
      <p:sp>
        <p:nvSpPr>
          <p:cNvPr id="508" name="Google Shape;508;p51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509" name="Google Shape;50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69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652" name="Google Shape;652;p69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2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</a:t>
            </a:r>
            <a:r>
              <a:rPr b="1" lang="en" sz="8600"/>
              <a:t>Unity3D-Basics</a:t>
            </a:r>
            <a:endParaRPr b="1" sz="8600"/>
          </a:p>
        </p:txBody>
      </p:sp>
      <p:sp>
        <p:nvSpPr>
          <p:cNvPr id="518" name="Google Shape;518;p52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Collider types, Collision types &amp; Detection types</a:t>
            </a:r>
            <a:endParaRPr/>
          </a:p>
        </p:txBody>
      </p:sp>
      <p:sp>
        <p:nvSpPr>
          <p:cNvPr id="524" name="Google Shape;524;p53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9960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Common C</a:t>
            </a:r>
            <a:r>
              <a:rPr lang="en" sz="2100"/>
              <a:t>ollider Types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lphaLcPeriod"/>
            </a:pPr>
            <a:r>
              <a:rPr lang="en" sz="1900"/>
              <a:t>Box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lphaLcPeriod"/>
            </a:pPr>
            <a:r>
              <a:rPr lang="en" sz="1900"/>
              <a:t>Sphere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lphaLcPeriod"/>
            </a:pPr>
            <a:r>
              <a:rPr lang="en" sz="1900"/>
              <a:t>Capsule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lphaLcPeriod"/>
            </a:pPr>
            <a:r>
              <a:rPr lang="en" sz="1900"/>
              <a:t>Mesh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31" name="Google Shape;531;p5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Collider Types</a:t>
            </a:r>
            <a:endParaRPr/>
          </a:p>
        </p:txBody>
      </p:sp>
      <p:pic>
        <p:nvPicPr>
          <p:cNvPr id="532" name="Google Shape;5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425" y="1170425"/>
            <a:ext cx="2336374" cy="24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Collisions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Is Trigger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Material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Center, Size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Rigidbody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38" name="Google Shape;538;p5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</a:t>
            </a:r>
            <a:endParaRPr/>
          </a:p>
        </p:txBody>
      </p:sp>
      <p:pic>
        <p:nvPicPr>
          <p:cNvPr id="539" name="Google Shape;53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6949" y="1346437"/>
            <a:ext cx="3224200" cy="21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IsTrigger -&gt; False</a:t>
            </a:r>
            <a:endParaRPr sz="19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OnCollisionEnter(Collision collision)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OnCollisionExit(Collision collision)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OnCollisionStay(Collision collision)</a:t>
            </a:r>
            <a:endParaRPr sz="17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IsTrigger -&gt; True</a:t>
            </a:r>
            <a:endParaRPr sz="19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OnTriggerEnter(Collider collider)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OnTriggerExit(Collider collider)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OnTriggerStay(Collider collider)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45" name="Google Shape;545;p5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Physics Manager, Materials, Raycast &amp; Joints</a:t>
            </a:r>
            <a:endParaRPr sz="2400"/>
          </a:p>
        </p:txBody>
      </p:sp>
      <p:sp>
        <p:nvSpPr>
          <p:cNvPr id="551" name="Google Shape;551;p57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0257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Gravity Vector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Default Material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Bounce Threshold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Sleep Threshold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Solver Iteration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Layer Matrix</a:t>
            </a:r>
            <a:endParaRPr sz="1900"/>
          </a:p>
        </p:txBody>
      </p:sp>
      <p:sp>
        <p:nvSpPr>
          <p:cNvPr id="558" name="Google Shape;558;p5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Manager</a:t>
            </a:r>
            <a:endParaRPr/>
          </a:p>
        </p:txBody>
      </p:sp>
      <p:pic>
        <p:nvPicPr>
          <p:cNvPr id="559" name="Google Shape;55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50" y="1067625"/>
            <a:ext cx="4953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