
<file path=[Content_Types].xml><?xml version="1.0" encoding="utf-8"?>
<Types xmlns="http://schemas.openxmlformats.org/package/2006/content-types">
  <Default Extension="png" ContentType="image/png"/>
  <Default Extension="jfif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4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75" r:id="rId24"/>
    <p:sldId id="27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8E64560-EF10-40A1-A059-EFB1631A0CF6}">
          <p14:sldIdLst>
            <p14:sldId id="256"/>
            <p14:sldId id="257"/>
            <p14:sldId id="258"/>
          </p14:sldIdLst>
        </p14:section>
        <p14:section name="UI Basic Components" id="{E46437EF-AA79-4057-BE70-0888C384A6DD}">
          <p14:sldIdLst>
            <p14:sldId id="259"/>
            <p14:sldId id="260"/>
            <p14:sldId id="261"/>
            <p14:sldId id="262"/>
            <p14:sldId id="263"/>
          </p14:sldIdLst>
        </p14:section>
        <p14:section name="Most Used Components" id="{68CD8A24-1378-4F31-92B7-0895B99F022F}">
          <p14:sldIdLst>
            <p14:sldId id="264"/>
            <p14:sldId id="265"/>
            <p14:sldId id="266"/>
          </p14:sldIdLst>
        </p14:section>
        <p14:section name="UI Helpers" id="{888F5302-DBE1-4499-B872-EC551EDFEFCF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nclusion" id="{8D5F2EE5-EE31-4A89-A13C-B77B523813E0}">
          <p14:sldIdLst>
            <p14:sldId id="273"/>
            <p14:sldId id="274"/>
            <p14:sldId id="279"/>
            <p14:sldId id="280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8eac96dd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8eac96dd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8eac96dd9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8eac96dd9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8eac96dd9_0_1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8eac96dd9_0_1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8eac96dd9_0_15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g88eac96dd9_0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8eac96dd9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8eac96dd9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8eac96dd9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8eac96dd9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8eac96dd9_0_15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88eac96dd9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8eac96dd9_0_1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8eac96dd9_0_1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8eac96dd9_0_15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88eac96dd9_0_1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8eac96dd9_0_1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88eac96dd9_0_18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88eac96dd9_0_184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88eac96dd9_0_18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8eac96dd9_0_2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88eac96dd9_0_20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88eac96dd9_0_2095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88eac96dd9_0_209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8eac96dd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88eac96dd9_0_50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88eac96dd9_0_503:notes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88eac96dd9_0_503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291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020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8eac96dd9_0_2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88eac96dd9_0_2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88eac96dd9_0_210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88eac96dd9_0_210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8eac96dd9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88eac96dd9_0_2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88eac96dd9_0_2111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88eac96dd9_0_211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8eac96dd9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88eac96dd9_0_7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88eac96dd9_0_756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8eac96dd9_0_75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8eac96dd9_0_10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g88eac96dd9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8eac96dd9_0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8eac96dd9_0_1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8eac96dd9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8eac96dd9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8eac96dd9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8eac96dd9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8eac96dd9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8eac96dd9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8eac96dd9_0_15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g88eac96dd9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sz="1300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sz="1500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4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5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marR="0" lvl="0" indent="-228600" algn="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2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lang="en" sz="15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lang="en" sz="15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lang="en" sz="9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lang="en" sz="11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lang="en" sz="18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lang="en" sz="11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lang="en" sz="9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lang="en" sz="11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lang="en" sz="5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5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4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4000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marL="914400" lvl="1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06" name="Google Shape;106;p1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09" name="Google Shape;109;p16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16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02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16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16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9" name="Google Shape;119;p16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0" name="Google Shape;120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2" name="Google Shape;122;p16"/>
            <p:cNvCxnSpPr/>
            <p:nvPr/>
          </p:nvCxnSpPr>
          <p:spPr>
            <a:xfrm rot="10800000" flipH="1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16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5" name="Google Shape;125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31" name="Google Shape;131;p1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134" name="Google Shape;134;p1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35" name="Google Shape;135;p1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02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47" name="Google Shape;147;p17"/>
            <p:cNvCxnSpPr/>
            <p:nvPr/>
          </p:nvCxnSpPr>
          <p:spPr>
            <a:xfrm rot="10800000" flipH="1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" name="Google Shape;148;p1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50" name="Google Shape;150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152" name="Google Shape;152;p17"/>
          <p:cNvCxnSpPr>
            <a:stCxn id="136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2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8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20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1000" rIns="108000" bIns="81000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2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0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id="175" name="Google Shape;175;p20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0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0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0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0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0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Google Shape;181;p20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20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20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20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89" name="Google Shape;189;p20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91" name="Google Shape;191;p20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1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>
            <a:spLocks noGrp="1"/>
          </p:cNvSpPr>
          <p:nvPr>
            <p:ph type="body" idx="1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marL="914400" marR="0" lvl="1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1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02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rot="10800000" flipH="1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sldNum" idx="12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>
            <a:spLocks noGrp="1"/>
          </p:cNvSpPr>
          <p:nvPr>
            <p:ph type="pic" idx="2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sz="41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R="0"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2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sz="21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24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sz="17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5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00" tIns="27000" rIns="81000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00" tIns="27000" rIns="81000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6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72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27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6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3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99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7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89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935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29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561" cy="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142802" y="897094"/>
            <a:ext cx="8863572" cy="41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342900" lvl="0" indent="-333279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685800" lvl="1" indent="-323754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028700" lvl="2" indent="-314229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371600" lvl="3" indent="-304704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1714500" lvl="4" indent="-29518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057400" lvl="5" indent="-257175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/>
          <p:nvPr/>
        </p:nvSpPr>
        <p:spPr>
          <a:xfrm>
            <a:off x="0" y="0"/>
            <a:ext cx="9147600" cy="8215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17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3"/>
            <a:ext cx="1436778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142804" y="75562"/>
            <a:ext cx="7286696" cy="66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420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SoftUni Background"/>
          <p:cNvPicPr preferRelativeResize="0"/>
          <p:nvPr/>
        </p:nvPicPr>
        <p:blipFill rotWithShape="1">
          <a:blip r:embed="rId26">
            <a:alphaModFix/>
          </a:blip>
          <a:srcRect b="1671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marR="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tutorial/11-user-interf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ocs.unity3d.com/Packages/com.unity.ugui@1.0/manual/EventSystem.html" TargetMode="External"/><Relationship Id="rId5" Type="http://schemas.openxmlformats.org/officeDocument/2006/relationships/hyperlink" Target="https://docs.unity3d.com/2020.1/Documentation/Manual/UIBasicLayout.html" TargetMode="External"/><Relationship Id="rId4" Type="http://schemas.openxmlformats.org/officeDocument/2006/relationships/hyperlink" Target="https://docs.unity3d.com/2020.1/Documentation/Manual/UICanva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0.png"/><Relationship Id="rId20" Type="http://schemas.openxmlformats.org/officeDocument/2006/relationships/image" Target="../media/image42.jf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io.bg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6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body" idx="1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3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body" idx="4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6"/>
          </p:nvPr>
        </p:nvSpPr>
        <p:spPr>
          <a:xfrm>
            <a:off x="415636" y="943704"/>
            <a:ext cx="8312700" cy="986700"/>
          </a:xfrm>
          <a:prstGeom prst="rect">
            <a:avLst/>
          </a:prstGeom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sz="1998" b="1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6" descr="Unity Unity3d Transparent &amp; PNG Clipart #1738542 - PNG Images - PNG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body" idx="1"/>
          </p:nvPr>
        </p:nvSpPr>
        <p:spPr>
          <a:xfrm>
            <a:off x="1441541" y="737663"/>
            <a:ext cx="7596900" cy="4160100"/>
          </a:xfrm>
        </p:spPr>
        <p:txBody>
          <a:bodyPr/>
          <a:lstStyle/>
          <a:p>
            <a:pPr lvl="0"/>
            <a:r>
              <a:rPr lang="en-US" sz="2200" dirty="0" smtClean="0"/>
              <a:t>UI Image</a:t>
            </a:r>
          </a:p>
          <a:p>
            <a:pPr lvl="1"/>
            <a:r>
              <a:rPr lang="en-US" sz="2000" dirty="0" smtClean="0"/>
              <a:t>Imported sprite (2D). Supports slicing</a:t>
            </a:r>
          </a:p>
          <a:p>
            <a:pPr lvl="0"/>
            <a:r>
              <a:rPr lang="en-US" sz="2200" dirty="0" smtClean="0"/>
              <a:t>UI Button</a:t>
            </a:r>
          </a:p>
          <a:p>
            <a:pPr lvl="1"/>
            <a:r>
              <a:rPr lang="en-US" sz="2000" dirty="0" smtClean="0"/>
              <a:t>Combination of Image &amp;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 detection</a:t>
            </a:r>
          </a:p>
          <a:p>
            <a:pPr lvl="0"/>
            <a:r>
              <a:rPr lang="en-US" sz="2200" dirty="0" smtClean="0"/>
              <a:t>UI Text</a:t>
            </a:r>
          </a:p>
          <a:p>
            <a:pPr lvl="0"/>
            <a:r>
              <a:rPr lang="en-US" sz="2200" dirty="0" smtClean="0"/>
              <a:t>UI Slider</a:t>
            </a:r>
          </a:p>
          <a:p>
            <a:pPr lvl="1"/>
            <a:r>
              <a:rPr lang="en-US" sz="2000" dirty="0" err="1" smtClean="0"/>
              <a:t>Draggable</a:t>
            </a:r>
            <a:r>
              <a:rPr lang="en-US" sz="2000" dirty="0" smtClean="0"/>
              <a:t> UI Image with limits</a:t>
            </a:r>
          </a:p>
          <a:p>
            <a:pPr lvl="0"/>
            <a:r>
              <a:rPr lang="en-US" sz="2200" dirty="0" smtClean="0"/>
              <a:t>UI Scroll </a:t>
            </a:r>
            <a:r>
              <a:rPr lang="en-US" sz="2200" dirty="0" err="1" smtClean="0"/>
              <a:t>Rect</a:t>
            </a:r>
            <a:endParaRPr lang="en-US" sz="2200" dirty="0" smtClean="0"/>
          </a:p>
          <a:p>
            <a:pPr lvl="1"/>
            <a:r>
              <a:rPr lang="en-US" sz="2000" dirty="0" smtClean="0"/>
              <a:t>Supports inertia &amp; other effects</a:t>
            </a:r>
          </a:p>
          <a:p>
            <a:pPr lvl="1"/>
            <a:r>
              <a:rPr lang="en-US" sz="2000" dirty="0" smtClean="0"/>
              <a:t>Vertical and/or horizontal</a:t>
            </a:r>
          </a:p>
          <a:p>
            <a:pPr lvl="1"/>
            <a:r>
              <a:rPr lang="en-US" sz="2000" dirty="0" smtClean="0"/>
              <a:t>Can be dynamically filled</a:t>
            </a:r>
            <a:endParaRPr lang="en-US" sz="2000"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Most used UI components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1420521" y="737663"/>
            <a:ext cx="7596900" cy="4160100"/>
          </a:xfrm>
        </p:spPr>
        <p:txBody>
          <a:bodyPr/>
          <a:lstStyle/>
          <a:p>
            <a:pPr lvl="0"/>
            <a:r>
              <a:rPr lang="en-US" sz="2200" dirty="0" smtClean="0"/>
              <a:t>UI Mask</a:t>
            </a:r>
          </a:p>
          <a:p>
            <a:pPr lvl="1"/>
            <a:r>
              <a:rPr lang="en-US" sz="2000" dirty="0" smtClean="0"/>
              <a:t>Hide children based on the passed picture</a:t>
            </a:r>
          </a:p>
          <a:p>
            <a:pPr lvl="0"/>
            <a:r>
              <a:rPr lang="en-US" sz="2200" dirty="0" smtClean="0"/>
              <a:t>Raw Image</a:t>
            </a:r>
          </a:p>
          <a:p>
            <a:pPr lvl="1"/>
            <a:r>
              <a:rPr lang="en-US" sz="2000" dirty="0" smtClean="0"/>
              <a:t>Like UI Image, but simpler and lighter</a:t>
            </a:r>
          </a:p>
          <a:p>
            <a:pPr lvl="0"/>
            <a:r>
              <a:rPr lang="en-US" sz="2200" dirty="0" smtClean="0"/>
              <a:t>Input Field</a:t>
            </a:r>
          </a:p>
          <a:p>
            <a:pPr lvl="1"/>
            <a:r>
              <a:rPr lang="en-US" sz="2000" dirty="0" smtClean="0"/>
              <a:t>Clickable UI Text with input box</a:t>
            </a:r>
          </a:p>
          <a:p>
            <a:pPr lvl="0"/>
            <a:r>
              <a:rPr lang="en-US" sz="2200" dirty="0" smtClean="0"/>
              <a:t>Check Box</a:t>
            </a:r>
          </a:p>
          <a:p>
            <a:pPr lvl="1"/>
            <a:r>
              <a:rPr lang="en-US" sz="2000" dirty="0" smtClean="0"/>
              <a:t>Clickable Image with flag for on/off state</a:t>
            </a:r>
          </a:p>
          <a:p>
            <a:pPr lvl="0"/>
            <a:r>
              <a:rPr lang="en-US" sz="2200" dirty="0" smtClean="0"/>
              <a:t>UI Events &amp; Triggers</a:t>
            </a:r>
          </a:p>
          <a:p>
            <a:pPr lvl="1"/>
            <a:r>
              <a:rPr lang="en-US" sz="2000" dirty="0" smtClean="0"/>
              <a:t>Up/Down/Click &amp; other detection components</a:t>
            </a:r>
            <a:endParaRPr lang="en-US" sz="2000"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Most used UI components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UI Helpers</a:t>
            </a:r>
            <a:endParaRPr lang="en-US"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sldNum" idx="4294967295"/>
          </p:nvPr>
        </p:nvSpPr>
        <p:spPr>
          <a:xfrm>
            <a:off x="8682533" y="4879974"/>
            <a:ext cx="461468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4161300" y="1539350"/>
            <a:ext cx="821400" cy="880800"/>
          </a:xfrm>
          <a:prstGeom prst="plus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Vertical Layout Group</a:t>
            </a:r>
          </a:p>
          <a:p>
            <a:pPr lvl="1"/>
            <a:r>
              <a:rPr lang="en-US" sz="2300" dirty="0" smtClean="0"/>
              <a:t>Auto order vertically all children</a:t>
            </a:r>
          </a:p>
          <a:p>
            <a:pPr lvl="1"/>
            <a:r>
              <a:rPr lang="en-US" sz="2300" dirty="0" smtClean="0"/>
              <a:t>Control order params</a:t>
            </a:r>
          </a:p>
          <a:p>
            <a:pPr lvl="0"/>
            <a:r>
              <a:rPr lang="en-US" dirty="0" smtClean="0"/>
              <a:t>Horizontal Layout Groups</a:t>
            </a:r>
          </a:p>
          <a:p>
            <a:pPr lvl="1"/>
            <a:r>
              <a:rPr lang="en-US" sz="2300" dirty="0" smtClean="0"/>
              <a:t>Auto order horizontally all children</a:t>
            </a:r>
          </a:p>
          <a:p>
            <a:pPr lvl="1"/>
            <a:r>
              <a:rPr lang="en-US" sz="2300" dirty="0" smtClean="0"/>
              <a:t>Control order params</a:t>
            </a:r>
          </a:p>
          <a:p>
            <a:pPr lvl="0"/>
            <a:r>
              <a:rPr lang="en-US" dirty="0" smtClean="0"/>
              <a:t>Layout Element</a:t>
            </a:r>
          </a:p>
          <a:p>
            <a:pPr lvl="1"/>
            <a:r>
              <a:rPr lang="en-US" sz="2300" dirty="0" smtClean="0"/>
              <a:t>Override control from parent</a:t>
            </a:r>
          </a:p>
          <a:p>
            <a:pPr lvl="0"/>
            <a:endParaRPr lang="en-US" dirty="0"/>
          </a:p>
        </p:txBody>
      </p:sp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972718" y="42071"/>
            <a:ext cx="6469200" cy="662100"/>
          </a:xfrm>
        </p:spPr>
        <p:txBody>
          <a:bodyPr/>
          <a:lstStyle/>
          <a:p>
            <a:pPr lvl="0"/>
            <a:r>
              <a:rPr lang="en-US" smtClean="0"/>
              <a:t>Common UI Helpers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Content Size Fitter</a:t>
            </a:r>
          </a:p>
          <a:p>
            <a:pPr lvl="1"/>
            <a:r>
              <a:rPr lang="en-US" sz="2200" dirty="0" smtClean="0"/>
              <a:t>Children controls overall size</a:t>
            </a:r>
          </a:p>
          <a:p>
            <a:pPr lvl="0"/>
            <a:r>
              <a:rPr lang="en-US" sz="2400" dirty="0" smtClean="0"/>
              <a:t>Grid</a:t>
            </a:r>
          </a:p>
          <a:p>
            <a:pPr lvl="1"/>
            <a:r>
              <a:rPr lang="en-US" sz="2200" dirty="0" smtClean="0"/>
              <a:t>Same as Vertical/Horizontal layout group</a:t>
            </a:r>
          </a:p>
          <a:p>
            <a:pPr lvl="1"/>
            <a:r>
              <a:rPr lang="en-US" sz="2200" dirty="0" smtClean="0"/>
              <a:t>Orders in grid form</a:t>
            </a:r>
          </a:p>
          <a:p>
            <a:pPr lvl="0"/>
            <a:r>
              <a:rPr lang="en-US" sz="2400" dirty="0" smtClean="0"/>
              <a:t>Aspect Ratio fitter</a:t>
            </a:r>
          </a:p>
          <a:p>
            <a:pPr lvl="1"/>
            <a:r>
              <a:rPr lang="en-US" sz="2200" dirty="0" smtClean="0"/>
              <a:t>Lock the UI item according to its ratio no matter what</a:t>
            </a:r>
          </a:p>
          <a:p>
            <a:pPr lvl="0"/>
            <a:r>
              <a:rPr lang="en-US" sz="2400" dirty="0" smtClean="0"/>
              <a:t>Canvas Group</a:t>
            </a:r>
          </a:p>
          <a:p>
            <a:pPr lvl="1"/>
            <a:r>
              <a:rPr lang="en-US" sz="2200" dirty="0" smtClean="0"/>
              <a:t>Parent canvas dictating alpha </a:t>
            </a:r>
            <a:endParaRPr lang="en-US" sz="2200" dirty="0"/>
          </a:p>
        </p:txBody>
      </p: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Common UI Helpers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6" name="Google Shape;356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Lab</a:t>
            </a:r>
            <a:endParaRPr lang="en-US"/>
          </a:p>
        </p:txBody>
      </p:sp>
      <p:sp>
        <p:nvSpPr>
          <p:cNvPr id="357" name="Google Shape;357;p40"/>
          <p:cNvSpPr txBox="1">
            <a:spLocks noGrp="1"/>
          </p:cNvSpPr>
          <p:nvPr>
            <p:ph type="sldNum" idx="4294967295"/>
          </p:nvPr>
        </p:nvSpPr>
        <p:spPr>
          <a:xfrm>
            <a:off x="8786649" y="4879974"/>
            <a:ext cx="357352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000" y="1317875"/>
            <a:ext cx="1353775" cy="1353775"/>
          </a:xfrm>
          <a:prstGeom prst="rect">
            <a:avLst/>
          </a:prstGeom>
          <a:noFill/>
          <a:ln>
            <a:noFill/>
          </a:ln>
          <a:effectLst>
            <a:outerShdw blurRad="57150" dist="28575" dir="9780000" algn="bl" rotWithShape="0">
              <a:srgbClr val="000000">
                <a:alpha val="71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On the first click it will make a progress bar filling itself up</a:t>
            </a:r>
          </a:p>
          <a:p>
            <a:pPr lvl="1"/>
            <a:r>
              <a:rPr lang="en-US" sz="2300" dirty="0" smtClean="0"/>
              <a:t>Progress bar could be UI Slider</a:t>
            </a:r>
          </a:p>
          <a:p>
            <a:pPr lvl="0"/>
            <a:r>
              <a:rPr lang="en-US" dirty="0" smtClean="0"/>
              <a:t>On second click it will stop the progress bar</a:t>
            </a:r>
          </a:p>
          <a:p>
            <a:pPr lvl="1"/>
            <a:r>
              <a:rPr lang="en-US" sz="2300" dirty="0" smtClean="0"/>
              <a:t>You can use flags to indicate the state of the progress bar </a:t>
            </a:r>
          </a:p>
          <a:p>
            <a:pPr lvl="0"/>
            <a:r>
              <a:rPr lang="en-US" dirty="0" smtClean="0"/>
              <a:t>On third it will resume</a:t>
            </a:r>
          </a:p>
          <a:p>
            <a:pPr lvl="0"/>
            <a:r>
              <a:rPr lang="en-US" dirty="0" smtClean="0"/>
              <a:t>If the bar is full then it restart from 0</a:t>
            </a:r>
            <a:endParaRPr lang="en-US" dirty="0"/>
          </a:p>
        </p:txBody>
      </p:sp>
      <p:sp>
        <p:nvSpPr>
          <p:cNvPr id="364" name="Google Shape;364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Add a UI Button that will: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https://learn.unity.com/tutorial/11-user-interface</a:t>
            </a:r>
            <a:endParaRPr lang="en-US" dirty="0" smtClean="0"/>
          </a:p>
          <a:p>
            <a:pPr lvl="0"/>
            <a:r>
              <a:rPr lang="en-US" dirty="0" smtClean="0">
                <a:hlinkClick r:id="rId4"/>
              </a:rPr>
              <a:t>https://docs.unity3d.com/2020.1/Documentation/Manual/UICanvas.html</a:t>
            </a:r>
            <a:endParaRPr lang="en-US" dirty="0" smtClean="0"/>
          </a:p>
          <a:p>
            <a:pPr lvl="0"/>
            <a:r>
              <a:rPr lang="en-US" dirty="0" smtClean="0">
                <a:hlinkClick r:id="rId5"/>
              </a:rPr>
              <a:t>https://docs.unity3d.com/2020.1/Documentation/Manual/UIBasicLayout.html</a:t>
            </a:r>
            <a:endParaRPr lang="en-US" dirty="0" smtClean="0"/>
          </a:p>
          <a:p>
            <a:pPr lvl="0"/>
            <a:r>
              <a:rPr lang="en-US" dirty="0" smtClean="0">
                <a:hlinkClick r:id="rId6"/>
              </a:rPr>
              <a:t>https://docs.unity3d.com/Packages/com.unity.ugui@1.0/manual/EventSystem.html</a:t>
            </a:r>
            <a:endParaRPr lang="en-US" dirty="0"/>
          </a:p>
        </p:txBody>
      </p:sp>
      <p:sp>
        <p:nvSpPr>
          <p:cNvPr id="370" name="Google Shape;370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Useful Links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>
            <a:spLocks noGrp="1"/>
          </p:cNvSpPr>
          <p:nvPr>
            <p:ph type="sldNum" idx="12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78" name="Google Shape;378;p43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379" name="Google Shape;379;p43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2" name="Google Shape;38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>
            <a:spLocks noGrp="1"/>
          </p:cNvSpPr>
          <p:nvPr>
            <p:ph type="body" idx="1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381000" lvl="0" indent="-3810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dirty="0">
                <a:solidFill>
                  <a:schemeClr val="lt2"/>
                </a:solidFill>
              </a:rPr>
              <a:t>UI Basic Components</a:t>
            </a:r>
            <a:endParaRPr dirty="0">
              <a:solidFill>
                <a:schemeClr val="lt2"/>
              </a:solidFill>
            </a:endParaRPr>
          </a:p>
          <a:p>
            <a:pPr marL="381000" lvl="0" indent="-3810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dirty="0">
                <a:solidFill>
                  <a:schemeClr val="lt2"/>
                </a:solidFill>
              </a:rPr>
              <a:t>UI Most Used Methods</a:t>
            </a:r>
            <a:endParaRPr dirty="0">
              <a:solidFill>
                <a:schemeClr val="lt2"/>
              </a:solidFill>
            </a:endParaRPr>
          </a:p>
          <a:p>
            <a:pPr marL="381000" lvl="0" indent="-3810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dirty="0">
                <a:solidFill>
                  <a:schemeClr val="lt2"/>
                </a:solidFill>
              </a:rPr>
              <a:t>UI Helpers</a:t>
            </a:r>
            <a:endParaRPr dirty="0">
              <a:solidFill>
                <a:schemeClr val="lt2"/>
              </a:solidFill>
            </a:endParaRPr>
          </a:p>
          <a:p>
            <a:pPr marL="381000" lvl="0" indent="-3810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dirty="0">
                <a:solidFill>
                  <a:schemeClr val="lt2"/>
                </a:solidFill>
              </a:rPr>
              <a:t>Useful links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84" name="Google Shape;384;p43"/>
          <p:cNvSpPr txBox="1">
            <a:spLocks noGrp="1"/>
          </p:cNvSpPr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>
            <a:spLocks noGrp="1"/>
          </p:cNvSpPr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endParaRPr lang="en"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UI Basic </a:t>
            </a:r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0"/>
            <a:r>
              <a:rPr lang="en-US" dirty="0" smtClean="0"/>
              <a:t>UI Most Used Controls</a:t>
            </a:r>
          </a:p>
          <a:p>
            <a:pPr lvl="0"/>
            <a:r>
              <a:rPr lang="en-US" dirty="0" smtClean="0"/>
              <a:t>UI Helpers to Shape the Layout</a:t>
            </a:r>
          </a:p>
          <a:p>
            <a:pPr lvl="0"/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Table of Contents</a:t>
            </a:r>
            <a:endParaRPr lang="en-US" dirty="0"/>
          </a:p>
        </p:txBody>
      </p:sp>
      <p:pic>
        <p:nvPicPr>
          <p:cNvPr id="269" name="Google Shape;269;p27" descr="A drawing of a cartoon character  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561" cy="222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  <p:sp>
        <p:nvSpPr>
          <p:cNvPr id="420" name="Google Shape;420;p27"/>
          <p:cNvSpPr txBox="1">
            <a:spLocks noGrp="1"/>
          </p:cNvSpPr>
          <p:nvPr>
            <p:ph type="title"/>
          </p:nvPr>
        </p:nvSpPr>
        <p:spPr>
          <a:xfrm>
            <a:off x="142804" y="75562"/>
            <a:ext cx="7286696" cy="6619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1000" tIns="27000" rIns="81000" bIns="27000" rtlCol="0" anchor="ctr" anchorCtr="0">
            <a:normAutofit/>
          </a:bodyPr>
          <a:lstStyle/>
          <a:p>
            <a:pPr lvl="0">
              <a:buSzPts val="3900"/>
            </a:pPr>
            <a:r>
              <a:rPr lang="en-GB" b="1" dirty="0" err="1">
                <a:solidFill>
                  <a:schemeClr val="bg1"/>
                </a:solidFill>
                <a:latin typeface="+mn-lt"/>
              </a:rPr>
              <a:t>SoftUni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 Diamond Partners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5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6035777" y="1910610"/>
            <a:ext cx="2718455" cy="7570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6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3321293" y="1045695"/>
            <a:ext cx="2500310" cy="7249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565254" y="3979888"/>
            <a:ext cx="2741244" cy="8509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6035777" y="1045693"/>
            <a:ext cx="2718455" cy="7416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8959" y="3058563"/>
            <a:ext cx="1915298" cy="17722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8813668" y="4879650"/>
            <a:ext cx="275489" cy="222692"/>
          </a:xfrm>
          <a:prstGeom prst="rect">
            <a:avLst/>
          </a:prstGeom>
        </p:spPr>
        <p:txBody>
          <a:bodyPr vert="horz" lIns="68562" tIns="34281" rIns="68562" bIns="34281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BF067CD-8E6B-4360-9AA8-C5DF2A48A6D1}" type="slidenum">
              <a:rPr lang="en-US" sz="750"/>
              <a:pPr/>
              <a:t>20</a:t>
            </a:fld>
            <a:endParaRPr lang="en-US" sz="750" dirty="0"/>
          </a:p>
        </p:txBody>
      </p:sp>
      <p:pic>
        <p:nvPicPr>
          <p:cNvPr id="31" name="Picture 30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565254" y="2875632"/>
            <a:ext cx="2741244" cy="92286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Picture 31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06498" y="1954721"/>
            <a:ext cx="1200278" cy="9228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Picture 3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22431" y="1963198"/>
            <a:ext cx="1200278" cy="90591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6034670" y="3979891"/>
            <a:ext cx="2718455" cy="8509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35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565254" y="1045695"/>
            <a:ext cx="2542972" cy="162200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6034669" y="2897311"/>
            <a:ext cx="2718455" cy="922865"/>
            <a:chOff x="8064168" y="3699000"/>
            <a:chExt cx="3608116" cy="1395000"/>
          </a:xfrm>
        </p:grpSpPr>
        <p:pic>
          <p:nvPicPr>
            <p:cNvPr id="37" name="Picture 36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38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9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3320966" y="1045296"/>
            <a:ext cx="2500961" cy="725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40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564210" y="3980255"/>
            <a:ext cx="2741958" cy="8511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41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6036157" y="1045296"/>
            <a:ext cx="2719163" cy="7418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42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6035050" y="3980256"/>
            <a:ext cx="2719163" cy="8511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426480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561" cy="222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  <p:sp>
        <p:nvSpPr>
          <p:cNvPr id="420" name="Google Shape;420;p27"/>
          <p:cNvSpPr txBox="1">
            <a:spLocks noGrp="1"/>
          </p:cNvSpPr>
          <p:nvPr>
            <p:ph type="title"/>
          </p:nvPr>
        </p:nvSpPr>
        <p:spPr>
          <a:xfrm>
            <a:off x="142804" y="75562"/>
            <a:ext cx="7286696" cy="6619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1000" tIns="27000" rIns="81000" bIns="27000" rtlCol="0" anchor="ctr" anchorCtr="0">
            <a:normAutofit/>
          </a:bodyPr>
          <a:lstStyle/>
          <a:p>
            <a:pPr lvl="0">
              <a:buSzPts val="3900"/>
            </a:pPr>
            <a:r>
              <a:rPr lang="en-US" dirty="0"/>
              <a:t>Educational Partners</a:t>
            </a:r>
            <a:endParaRPr dirty="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8813668" y="4879650"/>
            <a:ext cx="275489" cy="222692"/>
          </a:xfrm>
          <a:prstGeom prst="rect">
            <a:avLst/>
          </a:prstGeom>
        </p:spPr>
        <p:txBody>
          <a:bodyPr vert="horz" lIns="68562" tIns="34281" rIns="68562" bIns="34281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BF067CD-8E6B-4360-9AA8-C5DF2A48A6D1}" type="slidenum">
              <a:rPr lang="en-US" sz="750"/>
              <a:pPr/>
              <a:t>21</a:t>
            </a:fld>
            <a:endParaRPr lang="en-US" sz="75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589500" y="3179250"/>
            <a:ext cx="3778085" cy="1562272"/>
            <a:chOff x="5961000" y="3789000"/>
            <a:chExt cx="4680431" cy="2083029"/>
          </a:xfrm>
        </p:grpSpPr>
        <p:pic>
          <p:nvPicPr>
            <p:cNvPr id="23" name="Picture 22">
              <a:hlinkClick r:id="rId3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24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06025" y="1406128"/>
            <a:ext cx="3778085" cy="1046250"/>
            <a:chOff x="3081000" y="1921500"/>
            <a:chExt cx="4950000" cy="1395000"/>
          </a:xfrm>
          <a:solidFill>
            <a:schemeClr val="bg1"/>
          </a:solidFill>
        </p:grpSpPr>
        <p:sp>
          <p:nvSpPr>
            <p:cNvPr id="44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5" name="Picture 44">
              <a:hlinkClick r:id="rId5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  <a:grpFill/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126690" y="1475797"/>
            <a:ext cx="3085197" cy="2814750"/>
            <a:chOff x="7131000" y="2137500"/>
            <a:chExt cx="4113596" cy="3753000"/>
          </a:xfrm>
        </p:grpSpPr>
        <p:sp>
          <p:nvSpPr>
            <p:cNvPr id="50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836" y="21375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1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sldNum" idx="12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266700" lvl="0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lang="en" b="1"/>
              <a:t>copyrighted content</a:t>
            </a:r>
            <a:endParaRPr/>
          </a:p>
          <a:p>
            <a:pPr marL="266700" lvl="0" indent="-27305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marL="266700" lvl="0" indent="-27305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marL="266700" lvl="0" indent="-27305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id="401" name="Google Shape;401;p45" descr="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5"/>
          <p:cNvSpPr txBox="1">
            <a:spLocks noGrp="1"/>
          </p:cNvSpPr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sldNum" idx="12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4294967295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2667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marL="596900" lvl="1" indent="-2730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marL="266700" lvl="0" indent="-266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marL="596900" lvl="1" indent="-2730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marL="266700" lvl="0" indent="-266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marL="596900" lvl="1" indent="-2730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marL="266700" lvl="0" indent="-266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marL="596900" lvl="1" indent="-2730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sldNum" idx="12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mtClean="0"/>
              <a:t>3</a:t>
            </a:fld>
            <a:endParaRPr/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smtClean="0"/>
          </a:p>
          <a:p>
            <a:pPr marL="0" lvl="0" indent="0" algn="ctr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lang="en" sz="8600" b="1" smtClean="0">
                <a:solidFill>
                  <a:schemeClr val="lt1"/>
                </a:solidFill>
              </a:rPr>
              <a:t>sli.do</a:t>
            </a:r>
            <a:endParaRPr smtClean="0"/>
          </a:p>
          <a:p>
            <a:pPr marL="0" lvl="0" indent="0" algn="ctr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lang="en" sz="8600" b="1" smtClean="0"/>
              <a:t>#Unity-3D</a:t>
            </a:r>
            <a:endParaRPr sz="8600" b="1"/>
          </a:p>
        </p:txBody>
      </p: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42802" y="167508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dirty="0" smtClean="0"/>
              <a:t>Have a Question?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UI Basic Components</a:t>
            </a:r>
            <a:endParaRPr lang="en-US" dirty="0"/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4294967295"/>
          </p:nvPr>
        </p:nvSpPr>
        <p:spPr>
          <a:xfrm>
            <a:off x="8867775" y="4879975"/>
            <a:ext cx="27622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013" y="1243300"/>
            <a:ext cx="1511974" cy="15119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0000" endPos="25000" fadeDir="5400012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1524000" y="840857"/>
            <a:ext cx="7472400" cy="4160100"/>
          </a:xfrm>
        </p:spPr>
        <p:txBody>
          <a:bodyPr/>
          <a:lstStyle/>
          <a:p>
            <a:pPr lvl="0"/>
            <a:r>
              <a:rPr lang="en-US" dirty="0" smtClean="0"/>
              <a:t>Manipulation Tool</a:t>
            </a:r>
          </a:p>
          <a:p>
            <a:pPr lvl="0"/>
            <a:r>
              <a:rPr lang="en-US" dirty="0" smtClean="0"/>
              <a:t>Anchors</a:t>
            </a:r>
          </a:p>
          <a:p>
            <a:pPr lvl="0"/>
            <a:r>
              <a:rPr lang="en-US" dirty="0" smtClean="0"/>
              <a:t>Position</a:t>
            </a:r>
          </a:p>
          <a:p>
            <a:pPr lvl="0"/>
            <a:r>
              <a:rPr lang="en-US" dirty="0" smtClean="0"/>
              <a:t>Pivot</a:t>
            </a:r>
          </a:p>
        </p:txBody>
      </p:sp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Rect Transform</a:t>
            </a:r>
            <a:endParaRPr lang="en-US"/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863" y="977663"/>
            <a:ext cx="38195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body" idx="1"/>
          </p:nvPr>
        </p:nvSpPr>
        <p:spPr>
          <a:xfrm>
            <a:off x="1489364" y="840857"/>
            <a:ext cx="7507036" cy="4160100"/>
          </a:xfrm>
        </p:spPr>
        <p:txBody>
          <a:bodyPr/>
          <a:lstStyle/>
          <a:p>
            <a:pPr lvl="0"/>
            <a:r>
              <a:rPr lang="en-US" dirty="0" smtClean="0"/>
              <a:t>Render Mode</a:t>
            </a:r>
          </a:p>
          <a:p>
            <a:pPr lvl="0"/>
            <a:r>
              <a:rPr lang="en-US" dirty="0" smtClean="0"/>
              <a:t>Pixel perfect</a:t>
            </a:r>
          </a:p>
          <a:p>
            <a:pPr lvl="0"/>
            <a:r>
              <a:rPr lang="en-US" dirty="0" smtClean="0"/>
              <a:t>Sort Order</a:t>
            </a:r>
          </a:p>
          <a:p>
            <a:pPr lvl="0"/>
            <a:r>
              <a:rPr lang="en-US" dirty="0" smtClean="0"/>
              <a:t>Target Display</a:t>
            </a:r>
          </a:p>
          <a:p>
            <a:pPr lvl="0"/>
            <a:r>
              <a:rPr lang="en-US" dirty="0" smtClean="0"/>
              <a:t>Additional </a:t>
            </a:r>
            <a:r>
              <a:rPr lang="en-US" dirty="0" err="1" smtClean="0"/>
              <a:t>Shader</a:t>
            </a:r>
            <a:r>
              <a:rPr lang="en-US" dirty="0" smtClean="0"/>
              <a:t> Channels</a:t>
            </a:r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Canvas</a:t>
            </a:r>
            <a:endParaRPr lang="en-US"/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800" y="1242699"/>
            <a:ext cx="4677100" cy="1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1440872" y="840857"/>
            <a:ext cx="7555527" cy="4160100"/>
          </a:xfrm>
        </p:spPr>
        <p:txBody>
          <a:bodyPr/>
          <a:lstStyle/>
          <a:p>
            <a:pPr lvl="0"/>
            <a:r>
              <a:rPr lang="en-US" dirty="0" smtClean="0"/>
              <a:t>Dictates how the canvas acts in different resolutions</a:t>
            </a:r>
          </a:p>
          <a:p>
            <a:pPr lvl="0"/>
            <a:r>
              <a:rPr lang="en-US" dirty="0" smtClean="0"/>
              <a:t>Scale Modes</a:t>
            </a:r>
          </a:p>
          <a:p>
            <a:pPr lvl="0"/>
            <a:r>
              <a:rPr lang="en-US" dirty="0" smtClean="0"/>
              <a:t>Reference Resolution</a:t>
            </a:r>
          </a:p>
          <a:p>
            <a:pPr lvl="0"/>
            <a:r>
              <a:rPr lang="en-US" dirty="0" smtClean="0"/>
              <a:t>Match Modes</a:t>
            </a:r>
          </a:p>
          <a:p>
            <a:pPr lvl="0"/>
            <a:r>
              <a:rPr lang="en-US" dirty="0" smtClean="0"/>
              <a:t>Pixel per unit</a:t>
            </a:r>
          </a:p>
        </p:txBody>
      </p:sp>
      <p:sp>
        <p:nvSpPr>
          <p:cNvPr id="305" name="Google Shape;305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Canvas Scaler</a:t>
            </a:r>
            <a:endParaRPr lang="en-US"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150" y="1624175"/>
            <a:ext cx="3601600" cy="12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1475508" y="840857"/>
            <a:ext cx="7520891" cy="4160100"/>
          </a:xfrm>
        </p:spPr>
        <p:txBody>
          <a:bodyPr/>
          <a:lstStyle/>
          <a:p>
            <a:pPr lvl="0"/>
            <a:r>
              <a:rPr lang="en-US" dirty="0" smtClean="0"/>
              <a:t>Clicking is done via </a:t>
            </a:r>
            <a:r>
              <a:rPr lang="en-US" dirty="0" err="1" smtClean="0"/>
              <a:t>raycast</a:t>
            </a:r>
            <a:r>
              <a:rPr lang="en-US" dirty="0" smtClean="0"/>
              <a:t> logic</a:t>
            </a:r>
          </a:p>
          <a:p>
            <a:pPr lvl="0"/>
            <a:r>
              <a:rPr lang="en-US" dirty="0" smtClean="0"/>
              <a:t>Ignore reversed graphics</a:t>
            </a:r>
          </a:p>
          <a:p>
            <a:pPr lvl="0"/>
            <a:r>
              <a:rPr lang="en-US" dirty="0" smtClean="0"/>
              <a:t>Blocking objects</a:t>
            </a:r>
          </a:p>
          <a:p>
            <a:pPr lvl="0"/>
            <a:r>
              <a:rPr lang="en-US" dirty="0" smtClean="0"/>
              <a:t>Blocking mask</a:t>
            </a:r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Graphic Raycaster</a:t>
            </a:r>
            <a:endParaRPr lang="en-US"/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73" y="1894111"/>
            <a:ext cx="3661725" cy="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8" name="Google Shape;318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Most Used Components</a:t>
            </a:r>
            <a:endParaRPr lang="en-US" dirty="0"/>
          </a:p>
        </p:txBody>
      </p:sp>
      <p:sp>
        <p:nvSpPr>
          <p:cNvPr id="319" name="Google Shape;319;p34"/>
          <p:cNvSpPr txBox="1">
            <a:spLocks noGrp="1"/>
          </p:cNvSpPr>
          <p:nvPr>
            <p:ph type="sldNum" idx="4294967295"/>
          </p:nvPr>
        </p:nvSpPr>
        <p:spPr>
          <a:xfrm>
            <a:off x="8867775" y="4879975"/>
            <a:ext cx="27622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225" y="1279550"/>
            <a:ext cx="1453550" cy="14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609</Words>
  <Application>Microsoft Office PowerPoint</Application>
  <PresentationFormat>On-screen Show (16:9)</PresentationFormat>
  <Paragraphs>148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Noto Sans Symbols</vt:lpstr>
      <vt:lpstr>SoftUni</vt:lpstr>
      <vt:lpstr>Office Theme</vt:lpstr>
      <vt:lpstr>Unity 3D Essentials</vt:lpstr>
      <vt:lpstr>Table of Contents</vt:lpstr>
      <vt:lpstr>Have a Question?</vt:lpstr>
      <vt:lpstr>UI Basic Components</vt:lpstr>
      <vt:lpstr>Rect Transform</vt:lpstr>
      <vt:lpstr>Canvas</vt:lpstr>
      <vt:lpstr>Canvas Scaler</vt:lpstr>
      <vt:lpstr>Graphic Raycaster</vt:lpstr>
      <vt:lpstr>Most Used Components</vt:lpstr>
      <vt:lpstr>Most used UI components</vt:lpstr>
      <vt:lpstr>Most used UI components</vt:lpstr>
      <vt:lpstr>UI Helpers</vt:lpstr>
      <vt:lpstr>Common UI Helpers</vt:lpstr>
      <vt:lpstr>Common UI Helpers</vt:lpstr>
      <vt:lpstr>Lab</vt:lpstr>
      <vt:lpstr>Add a UI Button that will:</vt:lpstr>
      <vt:lpstr>Useful Links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Essentials</dc:title>
  <cp:lastModifiedBy>Yoana</cp:lastModifiedBy>
  <cp:revision>10</cp:revision>
  <dcterms:modified xsi:type="dcterms:W3CDTF">2021-05-18T09:50:43Z</dcterms:modified>
</cp:coreProperties>
</file>