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2" r:id="rId1"/>
  </p:sldMasterIdLst>
  <p:notesMasterIdLst>
    <p:notesMasterId r:id="rId19"/>
  </p:notesMasterIdLst>
  <p:sldIdLst>
    <p:sldId id="262" r:id="rId2"/>
    <p:sldId id="257" r:id="rId3"/>
    <p:sldId id="269" r:id="rId4"/>
    <p:sldId id="273" r:id="rId5"/>
    <p:sldId id="258" r:id="rId6"/>
    <p:sldId id="263" r:id="rId7"/>
    <p:sldId id="259" r:id="rId8"/>
    <p:sldId id="260" r:id="rId9"/>
    <p:sldId id="261" r:id="rId10"/>
    <p:sldId id="274" r:id="rId11"/>
    <p:sldId id="265" r:id="rId12"/>
    <p:sldId id="264" r:id="rId13"/>
    <p:sldId id="266" r:id="rId14"/>
    <p:sldId id="267" r:id="rId15"/>
    <p:sldId id="271" r:id="rId16"/>
    <p:sldId id="272" r:id="rId17"/>
    <p:sldId id="268" r:id="rId1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80BDE-27BF-40A1-8217-1144ACC93666}" type="datetimeFigureOut">
              <a:rPr lang="bg-BG" smtClean="0"/>
              <a:t>3.6.2021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7CC86-B13B-446E-85C3-CC7EAA91B5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092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7CC86-B13B-446E-85C3-CC7EAA91B556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662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9D2A58A-F6A3-44B4-8553-CA3EAF252FB7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418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72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8122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5552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345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0245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834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156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970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7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07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9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92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93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94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5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6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67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  <p:sldLayoutId id="2147484085" r:id="rId13"/>
    <p:sldLayoutId id="2147484086" r:id="rId14"/>
    <p:sldLayoutId id="2147484087" r:id="rId15"/>
    <p:sldLayoutId id="2147484088" r:id="rId16"/>
    <p:sldLayoutId id="21474840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10700" i="1" dirty="0">
                <a:latin typeface="Gloucester MT Extra Condensed" panose="02030808020601010101" pitchFamily="18" charset="0"/>
              </a:rPr>
              <a:t>Dream Movie</a:t>
            </a:r>
            <a:br>
              <a:rPr lang="bg-BG" dirty="0"/>
            </a:br>
            <a:r>
              <a:rPr lang="bg-BG" sz="4800" u="sng" dirty="0"/>
              <a:t>Система за избор на </a:t>
            </a:r>
            <a:br>
              <a:rPr lang="bg-BG" sz="4800" u="sng" dirty="0"/>
            </a:br>
            <a:r>
              <a:rPr lang="bg-BG" sz="4800" u="sng" dirty="0"/>
              <a:t>филми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bg-BG" b="1" dirty="0"/>
              <a:t>Изготвена от:</a:t>
            </a:r>
            <a:br>
              <a:rPr lang="bg-BG" b="1" dirty="0"/>
            </a:br>
            <a:r>
              <a:rPr lang="bg-BG" i="1" dirty="0"/>
              <a:t>Йоанна Ганчева – ф.н.: 18621773</a:t>
            </a:r>
            <a:br>
              <a:rPr lang="bg-BG" i="1" dirty="0"/>
            </a:br>
            <a:r>
              <a:rPr lang="bg-BG" i="1" dirty="0"/>
              <a:t>Виктория Димитрова – ф.н.: 18621774</a:t>
            </a:r>
            <a:br>
              <a:rPr lang="bg-BG" i="1" dirty="0"/>
            </a:br>
            <a:r>
              <a:rPr lang="bg-BG" i="1" dirty="0"/>
              <a:t>Радослав Колев – ф.н.: 18621786</a:t>
            </a:r>
          </a:p>
          <a:p>
            <a:pPr algn="l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42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98" y="119174"/>
            <a:ext cx="10396882" cy="1151965"/>
          </a:xfrm>
        </p:spPr>
        <p:txBody>
          <a:bodyPr/>
          <a:lstStyle/>
          <a:p>
            <a:r>
              <a:rPr lang="bg-BG" dirty="0"/>
              <a:t>Критичен път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52359" y="1197411"/>
            <a:ext cx="9818802" cy="2730414"/>
            <a:chOff x="1024226" y="1999762"/>
            <a:chExt cx="9818802" cy="2730414"/>
          </a:xfrm>
        </p:grpSpPr>
        <p:grpSp>
          <p:nvGrpSpPr>
            <p:cNvPr id="5" name="Group 4"/>
            <p:cNvGrpSpPr/>
            <p:nvPr/>
          </p:nvGrpSpPr>
          <p:grpSpPr>
            <a:xfrm>
              <a:off x="1024226" y="1999762"/>
              <a:ext cx="9818802" cy="2730414"/>
              <a:chOff x="229898" y="2461580"/>
              <a:chExt cx="9818802" cy="2730414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29898" y="2936308"/>
                <a:ext cx="481298" cy="4745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0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640712" y="2461580"/>
                <a:ext cx="9407988" cy="2730414"/>
                <a:chOff x="640712" y="2461580"/>
                <a:chExt cx="9407988" cy="2730414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34247" y="2936589"/>
                  <a:ext cx="474562" cy="4745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10" name="Straight Connector 9"/>
                <p:cNvCxnSpPr>
                  <a:stCxn id="7" idx="7"/>
                </p:cNvCxnSpPr>
                <p:nvPr/>
              </p:nvCxnSpPr>
              <p:spPr>
                <a:xfrm flipV="1">
                  <a:off x="640712" y="2840293"/>
                  <a:ext cx="211237" cy="165513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>
                  <a:endCxn id="7" idx="5"/>
                </p:cNvCxnSpPr>
                <p:nvPr/>
              </p:nvCxnSpPr>
              <p:spPr>
                <a:xfrm flipH="1" flipV="1">
                  <a:off x="640712" y="3341372"/>
                  <a:ext cx="181584" cy="14669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837645" y="2843057"/>
                  <a:ext cx="533400" cy="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812305" y="3488062"/>
                  <a:ext cx="533400" cy="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>
                  <a:endCxn id="9" idx="3"/>
                </p:cNvCxnSpPr>
                <p:nvPr/>
              </p:nvCxnSpPr>
              <p:spPr>
                <a:xfrm flipV="1">
                  <a:off x="1345705" y="3341653"/>
                  <a:ext cx="158040" cy="1464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0"/>
                <p:cNvSpPr txBox="1"/>
                <p:nvPr/>
              </p:nvSpPr>
              <p:spPr>
                <a:xfrm>
                  <a:off x="910985" y="3157970"/>
                  <a:ext cx="297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bg-BG" dirty="0"/>
                    <a:t>2</a:t>
                  </a:r>
                  <a:endParaRPr lang="en-US" dirty="0"/>
                </a:p>
              </p:txBody>
            </p:sp>
            <p:sp>
              <p:nvSpPr>
                <p:cNvPr id="16" name="TextBox 11"/>
                <p:cNvSpPr txBox="1"/>
                <p:nvPr/>
              </p:nvSpPr>
              <p:spPr>
                <a:xfrm>
                  <a:off x="829942" y="3535959"/>
                  <a:ext cx="4897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(1)</a:t>
                  </a:r>
                </a:p>
              </p:txBody>
            </p:sp>
            <p:sp>
              <p:nvSpPr>
                <p:cNvPr id="17" name="TextBox 12"/>
                <p:cNvSpPr txBox="1"/>
                <p:nvPr/>
              </p:nvSpPr>
              <p:spPr>
                <a:xfrm>
                  <a:off x="944850" y="2514127"/>
                  <a:ext cx="328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bg-BG" dirty="0"/>
                    <a:t>1</a:t>
                  </a:r>
                  <a:endParaRPr lang="en-US" dirty="0"/>
                </a:p>
              </p:txBody>
            </p:sp>
            <p:sp>
              <p:nvSpPr>
                <p:cNvPr id="18" name="TextBox 13"/>
                <p:cNvSpPr txBox="1"/>
                <p:nvPr/>
              </p:nvSpPr>
              <p:spPr>
                <a:xfrm>
                  <a:off x="828687" y="2812881"/>
                  <a:ext cx="4944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(1)</a:t>
                  </a: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1361027" y="2840293"/>
                  <a:ext cx="162095" cy="165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2643524" y="2936308"/>
                  <a:ext cx="474562" cy="4745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1849989" y="2840012"/>
                  <a:ext cx="211237" cy="165513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H="1" flipV="1">
                  <a:off x="1849989" y="3341091"/>
                  <a:ext cx="181584" cy="14669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2046922" y="2842776"/>
                  <a:ext cx="533400" cy="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2021582" y="3487781"/>
                  <a:ext cx="533400" cy="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endCxn id="20" idx="3"/>
                </p:cNvCxnSpPr>
                <p:nvPr/>
              </p:nvCxnSpPr>
              <p:spPr>
                <a:xfrm flipV="1">
                  <a:off x="2554982" y="3341372"/>
                  <a:ext cx="158040" cy="1464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1"/>
                <p:cNvSpPr txBox="1"/>
                <p:nvPr/>
              </p:nvSpPr>
              <p:spPr>
                <a:xfrm>
                  <a:off x="2147501" y="3166627"/>
                  <a:ext cx="297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27" name="TextBox 22"/>
                <p:cNvSpPr txBox="1"/>
                <p:nvPr/>
              </p:nvSpPr>
              <p:spPr>
                <a:xfrm>
                  <a:off x="2066458" y="3544616"/>
                  <a:ext cx="4897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(1)</a:t>
                  </a:r>
                </a:p>
              </p:txBody>
            </p:sp>
            <p:sp>
              <p:nvSpPr>
                <p:cNvPr id="28" name="TextBox 23"/>
                <p:cNvSpPr txBox="1"/>
                <p:nvPr/>
              </p:nvSpPr>
              <p:spPr>
                <a:xfrm>
                  <a:off x="2190263" y="2461580"/>
                  <a:ext cx="328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29" name="TextBox 24"/>
                <p:cNvSpPr txBox="1"/>
                <p:nvPr/>
              </p:nvSpPr>
              <p:spPr>
                <a:xfrm>
                  <a:off x="2049964" y="2812600"/>
                  <a:ext cx="4824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(1)</a:t>
                  </a: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2570304" y="2840012"/>
                  <a:ext cx="162095" cy="165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Group 30"/>
                <p:cNvGrpSpPr/>
                <p:nvPr/>
              </p:nvGrpSpPr>
              <p:grpSpPr>
                <a:xfrm>
                  <a:off x="3129733" y="2887069"/>
                  <a:ext cx="731616" cy="659375"/>
                  <a:chOff x="6754513" y="1246841"/>
                  <a:chExt cx="986934" cy="659375"/>
                </a:xfrm>
              </p:grpSpPr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6894370" y="1246841"/>
                    <a:ext cx="847077" cy="659375"/>
                    <a:chOff x="1521517" y="1228124"/>
                    <a:chExt cx="847077" cy="740228"/>
                  </a:xfrm>
                </p:grpSpPr>
                <p:sp>
                  <p:nvSpPr>
                    <p:cNvPr id="78" name="TextBox 29"/>
                    <p:cNvSpPr txBox="1"/>
                    <p:nvPr/>
                  </p:nvSpPr>
                  <p:spPr>
                    <a:xfrm>
                      <a:off x="1618301" y="1228124"/>
                      <a:ext cx="400059" cy="4146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/>
                        <a:t>5</a:t>
                      </a:r>
                    </a:p>
                  </p:txBody>
                </p:sp>
                <p:sp>
                  <p:nvSpPr>
                    <p:cNvPr id="79" name="TextBox 30"/>
                    <p:cNvSpPr txBox="1"/>
                    <p:nvPr/>
                  </p:nvSpPr>
                  <p:spPr>
                    <a:xfrm>
                      <a:off x="1521517" y="1553732"/>
                      <a:ext cx="847077" cy="4146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/>
                        <a:t>(2)</a:t>
                      </a:r>
                    </a:p>
                  </p:txBody>
                </p:sp>
              </p:grpSp>
              <p:cxnSp>
                <p:nvCxnSpPr>
                  <p:cNvPr id="77" name="Straight Arrow Connector 76"/>
                  <p:cNvCxnSpPr>
                    <a:endCxn id="32" idx="2"/>
                  </p:cNvCxnSpPr>
                  <p:nvPr/>
                </p:nvCxnSpPr>
                <p:spPr>
                  <a:xfrm flipV="1">
                    <a:off x="6754513" y="1535189"/>
                    <a:ext cx="972218" cy="848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Oval 31"/>
                <p:cNvSpPr/>
                <p:nvPr/>
              </p:nvSpPr>
              <p:spPr>
                <a:xfrm>
                  <a:off x="3850440" y="2938136"/>
                  <a:ext cx="474562" cy="4745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>
                  <a:off x="4348810" y="2885241"/>
                  <a:ext cx="731616" cy="659375"/>
                  <a:chOff x="6754513" y="1246841"/>
                  <a:chExt cx="986934" cy="659375"/>
                </a:xfrm>
              </p:grpSpPr>
              <p:grpSp>
                <p:nvGrpSpPr>
                  <p:cNvPr id="72" name="Group 71"/>
                  <p:cNvGrpSpPr/>
                  <p:nvPr/>
                </p:nvGrpSpPr>
                <p:grpSpPr>
                  <a:xfrm>
                    <a:off x="6894370" y="1246841"/>
                    <a:ext cx="847077" cy="659375"/>
                    <a:chOff x="1521517" y="1228124"/>
                    <a:chExt cx="847077" cy="740228"/>
                  </a:xfrm>
                </p:grpSpPr>
                <p:sp>
                  <p:nvSpPr>
                    <p:cNvPr id="74" name="TextBox 35"/>
                    <p:cNvSpPr txBox="1"/>
                    <p:nvPr/>
                  </p:nvSpPr>
                  <p:spPr>
                    <a:xfrm>
                      <a:off x="1618301" y="1228124"/>
                      <a:ext cx="400059" cy="4146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/>
                        <a:t>6</a:t>
                      </a:r>
                    </a:p>
                  </p:txBody>
                </p:sp>
                <p:sp>
                  <p:nvSpPr>
                    <p:cNvPr id="75" name="TextBox 36"/>
                    <p:cNvSpPr txBox="1"/>
                    <p:nvPr/>
                  </p:nvSpPr>
                  <p:spPr>
                    <a:xfrm>
                      <a:off x="1521517" y="1553732"/>
                      <a:ext cx="847077" cy="4146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/>
                        <a:t>(</a:t>
                      </a:r>
                      <a:r>
                        <a:rPr lang="bg-BG" dirty="0"/>
                        <a:t>3</a:t>
                      </a:r>
                      <a:r>
                        <a:rPr lang="en-US" dirty="0"/>
                        <a:t>)</a:t>
                      </a:r>
                    </a:p>
                  </p:txBody>
                </p:sp>
              </p:grpSp>
              <p:cxnSp>
                <p:nvCxnSpPr>
                  <p:cNvPr id="73" name="Straight Arrow Connector 72"/>
                  <p:cNvCxnSpPr>
                    <a:endCxn id="34" idx="2"/>
                  </p:cNvCxnSpPr>
                  <p:nvPr/>
                </p:nvCxnSpPr>
                <p:spPr>
                  <a:xfrm flipV="1">
                    <a:off x="6754513" y="1535189"/>
                    <a:ext cx="972218" cy="848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Oval 33"/>
                <p:cNvSpPr/>
                <p:nvPr/>
              </p:nvSpPr>
              <p:spPr>
                <a:xfrm>
                  <a:off x="5069517" y="2936308"/>
                  <a:ext cx="474562" cy="4745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5543764" y="2895412"/>
                  <a:ext cx="731616" cy="659375"/>
                  <a:chOff x="6754513" y="1246841"/>
                  <a:chExt cx="986934" cy="659375"/>
                </a:xfrm>
              </p:grpSpPr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6894370" y="1246841"/>
                    <a:ext cx="847077" cy="659375"/>
                    <a:chOff x="1521517" y="1228124"/>
                    <a:chExt cx="847077" cy="740228"/>
                  </a:xfrm>
                </p:grpSpPr>
                <p:sp>
                  <p:nvSpPr>
                    <p:cNvPr id="70" name="TextBox 41"/>
                    <p:cNvSpPr txBox="1"/>
                    <p:nvPr/>
                  </p:nvSpPr>
                  <p:spPr>
                    <a:xfrm>
                      <a:off x="1618301" y="1228124"/>
                      <a:ext cx="400059" cy="4146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71" name="TextBox 42"/>
                    <p:cNvSpPr txBox="1"/>
                    <p:nvPr/>
                  </p:nvSpPr>
                  <p:spPr>
                    <a:xfrm>
                      <a:off x="1521517" y="1553732"/>
                      <a:ext cx="847077" cy="4146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/>
                        <a:t>(1)</a:t>
                      </a:r>
                    </a:p>
                  </p:txBody>
                </p:sp>
              </p:grpSp>
              <p:cxnSp>
                <p:nvCxnSpPr>
                  <p:cNvPr id="69" name="Straight Arrow Connector 68"/>
                  <p:cNvCxnSpPr>
                    <a:endCxn id="36" idx="2"/>
                  </p:cNvCxnSpPr>
                  <p:nvPr/>
                </p:nvCxnSpPr>
                <p:spPr>
                  <a:xfrm flipV="1">
                    <a:off x="6754513" y="1535189"/>
                    <a:ext cx="972218" cy="848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Oval 35"/>
                <p:cNvSpPr/>
                <p:nvPr/>
              </p:nvSpPr>
              <p:spPr>
                <a:xfrm>
                  <a:off x="6264471" y="2946479"/>
                  <a:ext cx="474562" cy="4745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6762841" y="2893584"/>
                  <a:ext cx="731616" cy="659375"/>
                  <a:chOff x="6754513" y="1246841"/>
                  <a:chExt cx="986934" cy="659375"/>
                </a:xfrm>
              </p:grpSpPr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6894370" y="1246841"/>
                    <a:ext cx="847077" cy="659375"/>
                    <a:chOff x="1521517" y="1228124"/>
                    <a:chExt cx="847077" cy="740228"/>
                  </a:xfrm>
                </p:grpSpPr>
                <p:sp>
                  <p:nvSpPr>
                    <p:cNvPr id="66" name="TextBox 47"/>
                    <p:cNvSpPr txBox="1"/>
                    <p:nvPr/>
                  </p:nvSpPr>
                  <p:spPr>
                    <a:xfrm>
                      <a:off x="1618301" y="1228124"/>
                      <a:ext cx="400059" cy="4146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/>
                        <a:t>8</a:t>
                      </a:r>
                    </a:p>
                  </p:txBody>
                </p:sp>
                <p:sp>
                  <p:nvSpPr>
                    <p:cNvPr id="67" name="TextBox 48"/>
                    <p:cNvSpPr txBox="1"/>
                    <p:nvPr/>
                  </p:nvSpPr>
                  <p:spPr>
                    <a:xfrm>
                      <a:off x="1521517" y="1553732"/>
                      <a:ext cx="847077" cy="4146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/>
                        <a:t>(1)</a:t>
                      </a:r>
                    </a:p>
                  </p:txBody>
                </p:sp>
              </p:grpSp>
              <p:cxnSp>
                <p:nvCxnSpPr>
                  <p:cNvPr id="65" name="Straight Arrow Connector 64"/>
                  <p:cNvCxnSpPr>
                    <a:endCxn id="38" idx="2"/>
                  </p:cNvCxnSpPr>
                  <p:nvPr/>
                </p:nvCxnSpPr>
                <p:spPr>
                  <a:xfrm flipV="1">
                    <a:off x="6754513" y="1535189"/>
                    <a:ext cx="972218" cy="848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Oval 37"/>
                <p:cNvSpPr/>
                <p:nvPr/>
              </p:nvSpPr>
              <p:spPr>
                <a:xfrm>
                  <a:off x="7483548" y="2944651"/>
                  <a:ext cx="474562" cy="4745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cxnSp>
              <p:nvCxnSpPr>
                <p:cNvPr id="39" name="Straight Connector 38"/>
                <p:cNvCxnSpPr>
                  <a:stCxn id="34" idx="5"/>
                </p:cNvCxnSpPr>
                <p:nvPr/>
              </p:nvCxnSpPr>
              <p:spPr>
                <a:xfrm>
                  <a:off x="5474581" y="3341372"/>
                  <a:ext cx="417463" cy="50163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5892044" y="3843002"/>
                  <a:ext cx="1262115" cy="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>
                  <a:endCxn id="38" idx="3"/>
                </p:cNvCxnSpPr>
                <p:nvPr/>
              </p:nvCxnSpPr>
              <p:spPr>
                <a:xfrm flipV="1">
                  <a:off x="7148558" y="3349715"/>
                  <a:ext cx="404488" cy="4932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53"/>
                <p:cNvSpPr txBox="1"/>
                <p:nvPr/>
              </p:nvSpPr>
              <p:spPr>
                <a:xfrm>
                  <a:off x="6310323" y="3501892"/>
                  <a:ext cx="2965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9</a:t>
                  </a:r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7971925" y="2893584"/>
                  <a:ext cx="731616" cy="659375"/>
                  <a:chOff x="6754513" y="1246841"/>
                  <a:chExt cx="986934" cy="659375"/>
                </a:xfrm>
              </p:grpSpPr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6894370" y="1246841"/>
                    <a:ext cx="847077" cy="659375"/>
                    <a:chOff x="1521517" y="1228124"/>
                    <a:chExt cx="847077" cy="740228"/>
                  </a:xfrm>
                </p:grpSpPr>
                <p:sp>
                  <p:nvSpPr>
                    <p:cNvPr id="62" name="TextBox 57"/>
                    <p:cNvSpPr txBox="1"/>
                    <p:nvPr/>
                  </p:nvSpPr>
                  <p:spPr>
                    <a:xfrm>
                      <a:off x="1549623" y="1228124"/>
                      <a:ext cx="661448" cy="4146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/>
                        <a:t>10</a:t>
                      </a:r>
                    </a:p>
                  </p:txBody>
                </p:sp>
                <p:sp>
                  <p:nvSpPr>
                    <p:cNvPr id="63" name="TextBox 58"/>
                    <p:cNvSpPr txBox="1"/>
                    <p:nvPr/>
                  </p:nvSpPr>
                  <p:spPr>
                    <a:xfrm>
                      <a:off x="1521517" y="1553732"/>
                      <a:ext cx="847077" cy="4146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/>
                        <a:t>(</a:t>
                      </a:r>
                      <a:r>
                        <a:rPr lang="bg-BG" dirty="0"/>
                        <a:t>14</a:t>
                      </a:r>
                      <a:r>
                        <a:rPr lang="en-US" dirty="0"/>
                        <a:t>)</a:t>
                      </a:r>
                    </a:p>
                  </p:txBody>
                </p:sp>
              </p:grpSp>
              <p:cxnSp>
                <p:nvCxnSpPr>
                  <p:cNvPr id="61" name="Straight Arrow Connector 60"/>
                  <p:cNvCxnSpPr>
                    <a:endCxn id="44" idx="2"/>
                  </p:cNvCxnSpPr>
                  <p:nvPr/>
                </p:nvCxnSpPr>
                <p:spPr>
                  <a:xfrm flipV="1">
                    <a:off x="6754513" y="1535189"/>
                    <a:ext cx="972218" cy="848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Oval 43"/>
                <p:cNvSpPr/>
                <p:nvPr/>
              </p:nvSpPr>
              <p:spPr>
                <a:xfrm>
                  <a:off x="8692632" y="2944651"/>
                  <a:ext cx="474562" cy="4745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7</a:t>
                  </a:r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8950919" y="3303116"/>
                  <a:ext cx="917936" cy="653747"/>
                  <a:chOff x="1789610" y="759419"/>
                  <a:chExt cx="1028343" cy="733910"/>
                </a:xfrm>
              </p:grpSpPr>
              <p:sp>
                <p:nvSpPr>
                  <p:cNvPr id="58" name="TextBox 63"/>
                  <p:cNvSpPr txBox="1"/>
                  <p:nvPr/>
                </p:nvSpPr>
                <p:spPr>
                  <a:xfrm>
                    <a:off x="2156505" y="759419"/>
                    <a:ext cx="661448" cy="414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11</a:t>
                    </a:r>
                  </a:p>
                </p:txBody>
              </p:sp>
              <p:sp>
                <p:nvSpPr>
                  <p:cNvPr id="59" name="TextBox 64"/>
                  <p:cNvSpPr txBox="1"/>
                  <p:nvPr/>
                </p:nvSpPr>
                <p:spPr>
                  <a:xfrm>
                    <a:off x="1789610" y="1078709"/>
                    <a:ext cx="847077" cy="414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(1)</a:t>
                    </a:r>
                  </a:p>
                </p:txBody>
              </p:sp>
            </p:grpSp>
            <p:cxnSp>
              <p:nvCxnSpPr>
                <p:cNvPr id="46" name="Straight Arrow Connector 45"/>
                <p:cNvCxnSpPr>
                  <a:stCxn id="44" idx="5"/>
                  <a:endCxn id="47" idx="1"/>
                </p:cNvCxnSpPr>
                <p:nvPr/>
              </p:nvCxnSpPr>
              <p:spPr>
                <a:xfrm>
                  <a:off x="9097696" y="3349715"/>
                  <a:ext cx="545940" cy="5228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7" name="Oval 46"/>
                <p:cNvSpPr/>
                <p:nvPr/>
              </p:nvSpPr>
              <p:spPr>
                <a:xfrm>
                  <a:off x="9574138" y="3803096"/>
                  <a:ext cx="474562" cy="4745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8</a:t>
                  </a: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8950919" y="4141449"/>
                  <a:ext cx="936690" cy="661088"/>
                  <a:chOff x="2352896" y="485972"/>
                  <a:chExt cx="1263574" cy="742152"/>
                </a:xfrm>
              </p:grpSpPr>
              <p:sp>
                <p:nvSpPr>
                  <p:cNvPr id="56" name="TextBox 69"/>
                  <p:cNvSpPr txBox="1"/>
                  <p:nvPr/>
                </p:nvSpPr>
                <p:spPr>
                  <a:xfrm>
                    <a:off x="2352896" y="485972"/>
                    <a:ext cx="661448" cy="414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12</a:t>
                    </a:r>
                  </a:p>
                </p:txBody>
              </p:sp>
              <p:sp>
                <p:nvSpPr>
                  <p:cNvPr id="57" name="TextBox 70"/>
                  <p:cNvSpPr txBox="1"/>
                  <p:nvPr/>
                </p:nvSpPr>
                <p:spPr>
                  <a:xfrm>
                    <a:off x="2769393" y="813504"/>
                    <a:ext cx="847077" cy="414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(</a:t>
                    </a:r>
                    <a:r>
                      <a:rPr lang="bg-BG" dirty="0"/>
                      <a:t>2</a:t>
                    </a:r>
                    <a:r>
                      <a:rPr lang="en-US" dirty="0"/>
                      <a:t>)</a:t>
                    </a:r>
                  </a:p>
                </p:txBody>
              </p:sp>
            </p:grpSp>
            <p:cxnSp>
              <p:nvCxnSpPr>
                <p:cNvPr id="49" name="Straight Arrow Connector 48"/>
                <p:cNvCxnSpPr>
                  <a:stCxn id="47" idx="3"/>
                  <a:endCxn id="50" idx="7"/>
                </p:cNvCxnSpPr>
                <p:nvPr/>
              </p:nvCxnSpPr>
              <p:spPr>
                <a:xfrm flipH="1">
                  <a:off x="9078548" y="4208160"/>
                  <a:ext cx="565088" cy="4792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/>
                <p:cNvSpPr/>
                <p:nvPr/>
              </p:nvSpPr>
              <p:spPr>
                <a:xfrm>
                  <a:off x="8673484" y="4617872"/>
                  <a:ext cx="474562" cy="4745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9</a:t>
                  </a:r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064692" y="4532619"/>
                  <a:ext cx="627940" cy="659375"/>
                  <a:chOff x="1521517" y="1228124"/>
                  <a:chExt cx="847077" cy="740228"/>
                </a:xfrm>
              </p:grpSpPr>
              <p:sp>
                <p:nvSpPr>
                  <p:cNvPr id="54" name="TextBox 75"/>
                  <p:cNvSpPr txBox="1"/>
                  <p:nvPr/>
                </p:nvSpPr>
                <p:spPr>
                  <a:xfrm>
                    <a:off x="1549623" y="1228124"/>
                    <a:ext cx="661448" cy="414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13</a:t>
                    </a:r>
                  </a:p>
                </p:txBody>
              </p:sp>
              <p:sp>
                <p:nvSpPr>
                  <p:cNvPr id="55" name="TextBox 76"/>
                  <p:cNvSpPr txBox="1"/>
                  <p:nvPr/>
                </p:nvSpPr>
                <p:spPr>
                  <a:xfrm>
                    <a:off x="1521517" y="1553732"/>
                    <a:ext cx="847077" cy="414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(1)</a:t>
                    </a:r>
                  </a:p>
                </p:txBody>
              </p:sp>
            </p:grpSp>
            <p:cxnSp>
              <p:nvCxnSpPr>
                <p:cNvPr id="52" name="Straight Arrow Connector 51"/>
                <p:cNvCxnSpPr>
                  <a:stCxn id="50" idx="2"/>
                  <a:endCxn id="53" idx="6"/>
                </p:cNvCxnSpPr>
                <p:nvPr/>
              </p:nvCxnSpPr>
              <p:spPr>
                <a:xfrm flipH="1">
                  <a:off x="7918369" y="4855153"/>
                  <a:ext cx="75511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/>
                <p:cNvSpPr/>
                <p:nvPr/>
              </p:nvSpPr>
              <p:spPr>
                <a:xfrm>
                  <a:off x="7180487" y="4617872"/>
                  <a:ext cx="737882" cy="4745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10</a:t>
                  </a:r>
                </a:p>
              </p:txBody>
            </p:sp>
          </p:grpSp>
        </p:grpSp>
        <p:sp>
          <p:nvSpPr>
            <p:cNvPr id="6" name="TextBox 93"/>
            <p:cNvSpPr txBox="1"/>
            <p:nvPr/>
          </p:nvSpPr>
          <p:spPr>
            <a:xfrm>
              <a:off x="7032905" y="3399709"/>
              <a:ext cx="62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(</a:t>
              </a:r>
              <a:r>
                <a:rPr lang="bg-BG" dirty="0"/>
                <a:t>3</a:t>
              </a:r>
              <a:r>
                <a:rPr lang="en-US" dirty="0"/>
                <a:t>)</a:t>
              </a:r>
            </a:p>
          </p:txBody>
        </p:sp>
      </p:grp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66261"/>
              </p:ext>
            </p:extLst>
          </p:nvPr>
        </p:nvGraphicFramePr>
        <p:xfrm>
          <a:off x="478049" y="2793533"/>
          <a:ext cx="6726597" cy="32095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7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Събитие</a:t>
                      </a:r>
                      <a:endParaRPr lang="bg-B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Оп</a:t>
                      </a:r>
                      <a:r>
                        <a:rPr lang="bg-BG" sz="1600" dirty="0">
                          <a:effectLst/>
                        </a:rPr>
                        <a:t>и</a:t>
                      </a:r>
                      <a:r>
                        <a:rPr lang="en-US" sz="1600" dirty="0" err="1">
                          <a:effectLst/>
                        </a:rPr>
                        <a:t>сание</a:t>
                      </a:r>
                      <a:endParaRPr lang="bg-B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Начало</a:t>
                      </a:r>
                      <a:endParaRPr lang="bg-B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bg-B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Изискванията са анализирани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9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Планирани са архитектурата и базата </a:t>
                      </a:r>
                      <a:r>
                        <a:rPr lang="bg-BG" sz="1600">
                          <a:effectLst/>
                        </a:rPr>
                        <a:t>от данни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Планирана е бизнес логиката 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Проектиран</a:t>
                      </a:r>
                      <a:r>
                        <a:rPr lang="en-US" sz="1600" dirty="0">
                          <a:effectLst/>
                        </a:rPr>
                        <a:t> е </a:t>
                      </a:r>
                      <a:r>
                        <a:rPr lang="en-US" sz="1600" dirty="0" err="1">
                          <a:effectLst/>
                        </a:rPr>
                        <a:t>дизайна</a:t>
                      </a:r>
                      <a:endParaRPr lang="bg-B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Базата е създадена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В базата е записан</a:t>
                      </a:r>
                      <a:r>
                        <a:rPr lang="bg-BG" sz="1600">
                          <a:effectLst/>
                        </a:rPr>
                        <a:t>а</a:t>
                      </a:r>
                      <a:r>
                        <a:rPr lang="en-US" sz="1600">
                          <a:effectLst/>
                        </a:rPr>
                        <a:t> информация 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7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Потребителският интерфейс е създаден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8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Бизнес логиката е реализирана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9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Тестването е </a:t>
                      </a:r>
                      <a:r>
                        <a:rPr lang="bg-BG" sz="1600">
                          <a:effectLst/>
                        </a:rPr>
                        <a:t>завършило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10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Общата документация е завършена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</a:rPr>
                        <a:t>Ръководството за потребителя </a:t>
                      </a:r>
                      <a:r>
                        <a:rPr lang="en-US" sz="1600" dirty="0">
                          <a:effectLst/>
                        </a:rPr>
                        <a:t>е </a:t>
                      </a:r>
                      <a:r>
                        <a:rPr lang="en-US" sz="1600" dirty="0" err="1">
                          <a:effectLst/>
                        </a:rPr>
                        <a:t>завършен</a:t>
                      </a:r>
                      <a:r>
                        <a:rPr lang="bg-BG" sz="1600" dirty="0">
                          <a:effectLst/>
                        </a:rPr>
                        <a:t>о</a:t>
                      </a:r>
                      <a:endParaRPr lang="bg-B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48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3" y="86517"/>
            <a:ext cx="10396882" cy="1151965"/>
          </a:xfrm>
        </p:spPr>
        <p:txBody>
          <a:bodyPr>
            <a:noAutofit/>
          </a:bodyPr>
          <a:lstStyle/>
          <a:p>
            <a:r>
              <a:rPr lang="bg-BG" sz="2600" dirty="0"/>
              <a:t>Анализ на изисквания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1793" y="1158141"/>
            <a:ext cx="4041647" cy="880972"/>
          </a:xfrm>
        </p:spPr>
        <p:txBody>
          <a:bodyPr>
            <a:normAutofit/>
          </a:bodyPr>
          <a:lstStyle/>
          <a:p>
            <a:r>
              <a:rPr lang="bg-BG" sz="1800" dirty="0"/>
              <a:t>Функциоанлни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3" y="2129216"/>
            <a:ext cx="4937759" cy="20308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8"/>
          <a:stretch/>
        </p:blipFill>
        <p:spPr>
          <a:xfrm>
            <a:off x="6291073" y="2130993"/>
            <a:ext cx="4458198" cy="203085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178297" y="1158141"/>
            <a:ext cx="3249167" cy="880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/>
              <a:t>нефункционални</a:t>
            </a:r>
          </a:p>
        </p:txBody>
      </p:sp>
    </p:spTree>
    <p:extLst>
      <p:ext uri="{BB962C8B-B14F-4D97-AF65-F5344CB8AC3E}">
        <p14:creationId xmlns:p14="http://schemas.microsoft.com/office/powerpoint/2010/main" val="221226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85780" y="524354"/>
            <a:ext cx="2222011" cy="755467"/>
          </a:xfrm>
        </p:spPr>
        <p:txBody>
          <a:bodyPr>
            <a:noAutofit/>
          </a:bodyPr>
          <a:lstStyle/>
          <a:p>
            <a:pPr algn="l"/>
            <a:r>
              <a:rPr lang="bg-BG" sz="2600" dirty="0"/>
              <a:t>Планиране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535" y="3179410"/>
            <a:ext cx="3310128" cy="57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1800" dirty="0">
                <a:solidFill>
                  <a:schemeClr val="tx1"/>
                </a:solidFill>
              </a:rPr>
              <a:t>БИЗНЕС ЛОГИКА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2535" y="325825"/>
            <a:ext cx="3310128" cy="5762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800" dirty="0">
                <a:solidFill>
                  <a:schemeClr val="tx1"/>
                </a:solidFill>
              </a:rPr>
              <a:t>БАЗ</a:t>
            </a:r>
            <a:r>
              <a:rPr lang="en-US" sz="1800" dirty="0">
                <a:solidFill>
                  <a:schemeClr val="tx1"/>
                </a:solidFill>
              </a:rPr>
              <a:t>a</a:t>
            </a:r>
            <a:r>
              <a:rPr lang="bg-BG" sz="1800" dirty="0">
                <a:solidFill>
                  <a:schemeClr val="tx1"/>
                </a:solidFill>
              </a:rPr>
              <a:t> ДАННИ</a:t>
            </a:r>
          </a:p>
        </p:txBody>
      </p:sp>
      <p:pic>
        <p:nvPicPr>
          <p:cNvPr id="26" name="Picture Placeholder 25"/>
          <p:cNvPicPr>
            <a:picLocks noGrp="1" noChangeAspect="1"/>
          </p:cNvPicPr>
          <p:nvPr>
            <p:ph type="pic" idx="2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8" t="21679" r="6706" b="17756"/>
          <a:stretch/>
        </p:blipFill>
        <p:spPr>
          <a:xfrm>
            <a:off x="4081617" y="1191650"/>
            <a:ext cx="3592831" cy="2008978"/>
          </a:xfrm>
        </p:spPr>
      </p:pic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>
          <a:xfrm>
            <a:off x="276121" y="1464487"/>
            <a:ext cx="3310128" cy="5762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800" dirty="0">
                <a:solidFill>
                  <a:schemeClr val="tx1"/>
                </a:solidFill>
              </a:rPr>
              <a:t>АРХИТЕКТУРА</a:t>
            </a:r>
            <a:endParaRPr lang="bg-BG" dirty="0">
              <a:solidFill>
                <a:schemeClr val="tx1"/>
              </a:solidFill>
            </a:endParaRPr>
          </a:p>
        </p:txBody>
      </p:sp>
      <p:pic>
        <p:nvPicPr>
          <p:cNvPr id="27" name="Picture Placeholder 26"/>
          <p:cNvPicPr>
            <a:picLocks noGrp="1" noChangeAspect="1"/>
          </p:cNvPicPr>
          <p:nvPr>
            <p:ph type="pic" idx="2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6" t="7420" r="13241" b="9388"/>
          <a:stretch/>
        </p:blipFill>
        <p:spPr>
          <a:xfrm>
            <a:off x="4052454" y="3858377"/>
            <a:ext cx="3696524" cy="2012071"/>
          </a:xfrm>
        </p:spPr>
      </p:pic>
      <p:sp>
        <p:nvSpPr>
          <p:cNvPr id="24" name="Text Placeholder 23"/>
          <p:cNvSpPr txBox="1">
            <a:spLocks noGrp="1"/>
          </p:cNvSpPr>
          <p:nvPr>
            <p:ph type="body" sz="half" idx="19"/>
          </p:nvPr>
        </p:nvSpPr>
        <p:spPr>
          <a:xfrm>
            <a:off x="8005224" y="1557853"/>
            <a:ext cx="3309938" cy="38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800" dirty="0"/>
              <a:t>ПОТРЕБИТЕЛСКИ ИНТЕРФЕЙС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1" t="14268" r="8838" b="8533"/>
          <a:stretch/>
        </p:blipFill>
        <p:spPr>
          <a:xfrm>
            <a:off x="8005224" y="2040749"/>
            <a:ext cx="3650579" cy="2008978"/>
          </a:xfrm>
          <a:prstGeom prst="rect">
            <a:avLst/>
          </a:prstGeom>
        </p:spPr>
      </p:pic>
      <p:pic>
        <p:nvPicPr>
          <p:cNvPr id="6" name="Picture Placeholder 5"/>
          <p:cNvPicPr>
            <a:picLocks noGrp="1" noChangeAspect="1"/>
          </p:cNvPicPr>
          <p:nvPr>
            <p:ph type="pic" idx="1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" t="1013" r="-287" b="1"/>
          <a:stretch/>
        </p:blipFill>
        <p:spPr>
          <a:xfrm>
            <a:off x="173833" y="2225415"/>
            <a:ext cx="3650579" cy="1973440"/>
          </a:xfrm>
        </p:spPr>
      </p:pic>
    </p:spTree>
    <p:extLst>
      <p:ext uri="{BB962C8B-B14F-4D97-AF65-F5344CB8AC3E}">
        <p14:creationId xmlns:p14="http://schemas.microsoft.com/office/powerpoint/2010/main" val="284337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build="p"/>
      <p:bldP spid="5" grpId="0" build="p"/>
      <p:bldP spid="4" grpId="0" build="p"/>
      <p:bldP spid="2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Разработка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651916"/>
            <a:ext cx="10394707" cy="3311189"/>
          </a:xfrm>
        </p:spPr>
        <p:txBody>
          <a:bodyPr/>
          <a:lstStyle/>
          <a:p>
            <a:r>
              <a:rPr lang="bg-BG" dirty="0"/>
              <a:t>СЪЗДАВАНЕ НА БАЗА ДАННИ</a:t>
            </a:r>
          </a:p>
          <a:p>
            <a:r>
              <a:rPr lang="bg-BG" dirty="0"/>
              <a:t>ЗАПИСВАНЕ НА ИНФОРМАЦИЯ В БАЗАТА ДАННИ</a:t>
            </a:r>
          </a:p>
          <a:p>
            <a:r>
              <a:rPr lang="bg-BG" dirty="0"/>
              <a:t>ПОТРЕБИТЕЛСКИ ИНТЕРФЕЙС</a:t>
            </a:r>
          </a:p>
          <a:p>
            <a:r>
              <a:rPr lang="bg-BG" dirty="0"/>
              <a:t>БИЗНЕС ЛОГИКА</a:t>
            </a:r>
          </a:p>
          <a:p>
            <a:r>
              <a:rPr lang="bg-BG" dirty="0"/>
              <a:t>ЦЯЛОСТНО ТЕСТВАНЕ</a:t>
            </a:r>
          </a:p>
        </p:txBody>
      </p:sp>
    </p:spTree>
    <p:extLst>
      <p:ext uri="{BB962C8B-B14F-4D97-AF65-F5344CB8AC3E}">
        <p14:creationId xmlns:p14="http://schemas.microsoft.com/office/powerpoint/2010/main" val="153766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ДОКУМЕНТИРАНЕ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706781"/>
            <a:ext cx="10394707" cy="1722220"/>
          </a:xfrm>
        </p:spPr>
        <p:txBody>
          <a:bodyPr/>
          <a:lstStyle/>
          <a:p>
            <a:r>
              <a:rPr lang="bg-BG" dirty="0"/>
              <a:t>ОБЩА ДОКУМЕНТАЦИЯ</a:t>
            </a:r>
          </a:p>
          <a:p>
            <a:r>
              <a:rPr lang="bg-BG" dirty="0"/>
              <a:t>РЪКОВОДСТВО ЗА ПОТРЕБИТЕЛЯ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0054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Краен продукт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379" y="1837765"/>
            <a:ext cx="4716614" cy="3311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322" y="2324146"/>
            <a:ext cx="4716615" cy="33115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5791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Възможности за бъдеща разработка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/>
              <a:t>Разработване на </a:t>
            </a:r>
            <a:r>
              <a:rPr lang="en-US" dirty="0"/>
              <a:t>web </a:t>
            </a:r>
            <a:r>
              <a:rPr lang="bg-BG" dirty="0"/>
              <a:t>и мобилна версия</a:t>
            </a:r>
          </a:p>
          <a:p>
            <a:r>
              <a:rPr lang="bg-BG" dirty="0"/>
              <a:t>Възможност за затваряне на акаунт от потребителска гледна точка</a:t>
            </a:r>
          </a:p>
          <a:p>
            <a:r>
              <a:rPr lang="bg-BG" dirty="0"/>
              <a:t>Промяна на хранилището на данни от текущото място към </a:t>
            </a:r>
            <a:r>
              <a:rPr lang="en-US" dirty="0"/>
              <a:t>MySQL</a:t>
            </a:r>
            <a:r>
              <a:rPr lang="bg-BG" dirty="0"/>
              <a:t> или </a:t>
            </a:r>
            <a:r>
              <a:rPr lang="en-US" dirty="0"/>
              <a:t>oracle</a:t>
            </a:r>
            <a:endParaRPr lang="bg-BG" dirty="0"/>
          </a:p>
          <a:p>
            <a:r>
              <a:rPr lang="bg-BG" dirty="0"/>
              <a:t>Възможност за гледане на самите филми през сайта</a:t>
            </a:r>
            <a:endParaRPr lang="en-US" dirty="0"/>
          </a:p>
          <a:p>
            <a:r>
              <a:rPr lang="en-US" dirty="0"/>
              <a:t> </a:t>
            </a:r>
            <a:r>
              <a:rPr lang="bg-BG" dirty="0"/>
              <a:t>Търсене на филм по име</a:t>
            </a:r>
            <a:endParaRPr lang="en-US" dirty="0"/>
          </a:p>
          <a:p>
            <a:r>
              <a:rPr lang="bg-BG" dirty="0"/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274784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Благодарим за вниманието!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993" y="2219393"/>
            <a:ext cx="4650522" cy="3311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6101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Идея на проекта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/>
              <a:t>Приложение за любителите на филми.</a:t>
            </a:r>
            <a:br>
              <a:rPr lang="bg-BG" dirty="0"/>
            </a:br>
            <a:br>
              <a:rPr lang="bg-BG" dirty="0"/>
            </a:br>
            <a:r>
              <a:rPr lang="bg-BG" dirty="0"/>
              <a:t>-Лесно за навигация</a:t>
            </a:r>
            <a:br>
              <a:rPr lang="bg-BG" dirty="0"/>
            </a:br>
            <a:r>
              <a:rPr lang="bg-BG" dirty="0"/>
              <a:t>-Различни изгледи</a:t>
            </a:r>
            <a:br>
              <a:rPr lang="bg-BG" dirty="0"/>
            </a:br>
            <a:r>
              <a:rPr lang="bg-BG" dirty="0"/>
              <a:t>-Достъпна 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133030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Екип и роли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Йоанна ганчева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8862" y="2643119"/>
            <a:ext cx="3310128" cy="2734928"/>
          </a:xfrm>
        </p:spPr>
        <p:txBody>
          <a:bodyPr/>
          <a:lstStyle/>
          <a:p>
            <a:r>
              <a:rPr lang="en-US" dirty="0"/>
              <a:t>Project leader</a:t>
            </a:r>
          </a:p>
          <a:p>
            <a:r>
              <a:rPr lang="bg-BG" dirty="0"/>
              <a:t>тестер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g-BG" dirty="0"/>
              <a:t>Виктория димитрова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bg-BG" dirty="0"/>
              <a:t>Дизайнер</a:t>
            </a:r>
          </a:p>
          <a:p>
            <a:r>
              <a:rPr lang="bg-BG" dirty="0"/>
              <a:t>архитект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/>
              <a:t>Радослав колев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bg-BG" dirty="0"/>
              <a:t>Софтуерен разработчик</a:t>
            </a:r>
          </a:p>
          <a:p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" t="1930" r="1"/>
          <a:stretch/>
        </p:blipFill>
        <p:spPr>
          <a:xfrm>
            <a:off x="1491363" y="3384707"/>
            <a:ext cx="1712067" cy="16679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204" y="3384708"/>
            <a:ext cx="1696961" cy="16679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963" y="3384707"/>
            <a:ext cx="1696962" cy="166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5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5" y="246888"/>
            <a:ext cx="10396882" cy="1151965"/>
          </a:xfrm>
        </p:spPr>
        <p:txBody>
          <a:bodyPr/>
          <a:lstStyle/>
          <a:p>
            <a:r>
              <a:rPr lang="bg-BG" dirty="0"/>
              <a:t>Бюджет на проекта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8" y="1279981"/>
            <a:ext cx="4377158" cy="26336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00" y="822870"/>
            <a:ext cx="4304455" cy="25740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678" y="3490681"/>
            <a:ext cx="4541914" cy="27160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6702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Изработка на софтуерния продукт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996267"/>
            <a:ext cx="10394707" cy="3311189"/>
          </a:xfrm>
        </p:spPr>
        <p:txBody>
          <a:bodyPr/>
          <a:lstStyle/>
          <a:p>
            <a:r>
              <a:rPr lang="bg-BG" dirty="0"/>
              <a:t>Използван език за програмиране: </a:t>
            </a:r>
            <a:r>
              <a:rPr lang="en-US" dirty="0"/>
              <a:t>C# </a:t>
            </a:r>
            <a:endParaRPr lang="bg-BG" dirty="0"/>
          </a:p>
          <a:p>
            <a:r>
              <a:rPr lang="bg-BG" dirty="0"/>
              <a:t>Среда за разработка: </a:t>
            </a:r>
            <a:r>
              <a:rPr lang="en-US" dirty="0"/>
              <a:t>(IDE) Microsoft Visual Studio</a:t>
            </a:r>
          </a:p>
          <a:p>
            <a:r>
              <a:rPr lang="bg-BG" dirty="0"/>
              <a:t>Интеграция на проекта: чрез </a:t>
            </a:r>
            <a:r>
              <a:rPr lang="en-US" dirty="0"/>
              <a:t>GitHub</a:t>
            </a:r>
          </a:p>
          <a:p>
            <a:r>
              <a:rPr lang="bg-BG" dirty="0"/>
              <a:t>Изработка на дизайн: </a:t>
            </a:r>
            <a:r>
              <a:rPr lang="en-US" dirty="0"/>
              <a:t>PHOTOSHOP 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87" y="2254668"/>
            <a:ext cx="994119" cy="954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228" y="4230547"/>
            <a:ext cx="858562" cy="858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10" y="2962617"/>
            <a:ext cx="862980" cy="8629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57" y="3467422"/>
            <a:ext cx="847745" cy="84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2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Избор на система за управление на проекти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984249"/>
            <a:ext cx="5504688" cy="11064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Bitrix</a:t>
            </a:r>
            <a:r>
              <a:rPr lang="en-US" dirty="0"/>
              <a:t> 24</a:t>
            </a:r>
          </a:p>
          <a:p>
            <a:r>
              <a:rPr lang="bg-BG" dirty="0"/>
              <a:t>Причини за избора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7813" r="1104" b="1271"/>
          <a:stretch/>
        </p:blipFill>
        <p:spPr>
          <a:xfrm>
            <a:off x="1078993" y="3237157"/>
            <a:ext cx="4105655" cy="2340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" t="8180" r="4849"/>
          <a:stretch/>
        </p:blipFill>
        <p:spPr>
          <a:xfrm>
            <a:off x="5971033" y="3237157"/>
            <a:ext cx="4261104" cy="236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2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Избор на система за контрол на версиите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51678" y="2286001"/>
            <a:ext cx="10178322" cy="3931919"/>
          </a:xfrm>
        </p:spPr>
        <p:txBody>
          <a:bodyPr>
            <a:normAutofit/>
          </a:bodyPr>
          <a:lstStyle/>
          <a:p>
            <a:r>
              <a:rPr lang="bg-BG" dirty="0"/>
              <a:t>Избор: </a:t>
            </a:r>
            <a:r>
              <a:rPr lang="en-US" dirty="0"/>
              <a:t>GIT</a:t>
            </a:r>
            <a:endParaRPr lang="bg-BG" dirty="0"/>
          </a:p>
          <a:p>
            <a:r>
              <a:rPr lang="bg-BG" dirty="0"/>
              <a:t>Причина</a:t>
            </a:r>
          </a:p>
          <a:p>
            <a:pPr lvl="1">
              <a:buFontTx/>
              <a:buChar char="-"/>
            </a:pPr>
            <a:r>
              <a:rPr lang="bg-BG" dirty="0"/>
              <a:t>По-голяма защита</a:t>
            </a:r>
          </a:p>
          <a:p>
            <a:pPr lvl="1">
              <a:buFontTx/>
              <a:buChar char="-"/>
            </a:pPr>
            <a:r>
              <a:rPr lang="bg-BG" dirty="0"/>
              <a:t>Повече функционалности</a:t>
            </a:r>
            <a:br>
              <a:rPr lang="bg-BG" dirty="0"/>
            </a:br>
            <a:r>
              <a:rPr lang="bg-BG" dirty="0"/>
              <a:t>*Позолява локално копие на проекта</a:t>
            </a:r>
            <a:br>
              <a:rPr lang="bg-BG" dirty="0"/>
            </a:br>
            <a:r>
              <a:rPr lang="bg-BG" dirty="0"/>
              <a:t>*Голям обхват на изпълнение и добра скорост при ипълнение на командите</a:t>
            </a:r>
            <a:br>
              <a:rPr lang="bg-BG" dirty="0"/>
            </a:br>
            <a:r>
              <a:rPr lang="bg-BG" dirty="0"/>
              <a:t>*Лесно презаписване и актуализиране на файлове</a:t>
            </a:r>
          </a:p>
          <a:p>
            <a:r>
              <a:rPr lang="bg-BG" dirty="0"/>
              <a:t>Трудности</a:t>
            </a:r>
          </a:p>
          <a:p>
            <a:r>
              <a:rPr lang="bg-BG" dirty="0"/>
              <a:t>Съпоставка с други системи за контрол на версиите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464" y="1380235"/>
            <a:ext cx="6739128" cy="263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8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283" y="2546057"/>
            <a:ext cx="3225132" cy="27771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Методология изполвана за разработката на проекта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084313" y="1874517"/>
            <a:ext cx="4800600" cy="3619500"/>
          </a:xfrm>
        </p:spPr>
        <p:txBody>
          <a:bodyPr/>
          <a:lstStyle/>
          <a:p>
            <a:r>
              <a:rPr lang="en-US" dirty="0"/>
              <a:t>Lean</a:t>
            </a:r>
          </a:p>
          <a:p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54" y="2089918"/>
            <a:ext cx="3075821" cy="2988564"/>
          </a:xfrm>
        </p:spPr>
      </p:pic>
      <p:sp>
        <p:nvSpPr>
          <p:cNvPr id="7" name="TextBox 6"/>
          <p:cNvSpPr txBox="1"/>
          <p:nvPr/>
        </p:nvSpPr>
        <p:spPr>
          <a:xfrm>
            <a:off x="4861828" y="4455080"/>
            <a:ext cx="253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Scrum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32" y="4948604"/>
            <a:ext cx="6940296" cy="20375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68591" y="2089918"/>
            <a:ext cx="31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Kanban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0356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Разпределение на задачите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7976" y="2157984"/>
            <a:ext cx="10394707" cy="2238193"/>
          </a:xfrm>
        </p:spPr>
        <p:txBody>
          <a:bodyPr/>
          <a:lstStyle/>
          <a:p>
            <a:r>
              <a:rPr lang="bg-BG" dirty="0"/>
              <a:t>Планиране на работния процес по проекта</a:t>
            </a:r>
          </a:p>
          <a:p>
            <a:r>
              <a:rPr lang="bg-BG" dirty="0"/>
              <a:t>Организиране на задачите по знания и възможностите на членовете на екипа</a:t>
            </a:r>
          </a:p>
          <a:p>
            <a:r>
              <a:rPr lang="bg-BG" dirty="0"/>
              <a:t>Организиране последователността на етапите на </a:t>
            </a:r>
            <a:r>
              <a:rPr lang="bg-BG" dirty="0" err="1"/>
              <a:t>разработк</a:t>
            </a:r>
            <a:r>
              <a:rPr lang="en-US" dirty="0"/>
              <a:t>a</a:t>
            </a:r>
            <a:r>
              <a:rPr lang="bg-BG" dirty="0"/>
              <a:t> по проекта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868" y="3667980"/>
            <a:ext cx="4899340" cy="28655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1775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637</TotalTime>
  <Words>436</Words>
  <Application>Microsoft Office PowerPoint</Application>
  <PresentationFormat>Широк екран</PresentationFormat>
  <Paragraphs>128</Paragraphs>
  <Slides>17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17</vt:i4>
      </vt:variant>
    </vt:vector>
  </HeadingPairs>
  <TitlesOfParts>
    <vt:vector size="22" baseType="lpstr">
      <vt:lpstr>Arial</vt:lpstr>
      <vt:lpstr>Calibri</vt:lpstr>
      <vt:lpstr>Gloucester MT Extra Condensed</vt:lpstr>
      <vt:lpstr>Impact</vt:lpstr>
      <vt:lpstr>Main Event</vt:lpstr>
      <vt:lpstr>Dream Movie Система за избор на  филми</vt:lpstr>
      <vt:lpstr>Идея на проекта</vt:lpstr>
      <vt:lpstr>Екип и роли</vt:lpstr>
      <vt:lpstr>Бюджет на проекта</vt:lpstr>
      <vt:lpstr>Изработка на софтуерния продукт</vt:lpstr>
      <vt:lpstr>Избор на система за управление на проекти</vt:lpstr>
      <vt:lpstr>Избор на система за контрол на версиите</vt:lpstr>
      <vt:lpstr>Методология изполвана за разработката на проекта</vt:lpstr>
      <vt:lpstr>Разпределение на задачите</vt:lpstr>
      <vt:lpstr>Критичен път</vt:lpstr>
      <vt:lpstr>Анализ на изисквания</vt:lpstr>
      <vt:lpstr>Планиране</vt:lpstr>
      <vt:lpstr>Разработка</vt:lpstr>
      <vt:lpstr>ДОКУМЕНТИРАНЕ</vt:lpstr>
      <vt:lpstr>Краен продукт</vt:lpstr>
      <vt:lpstr>Възможности за бъдеща разработка</vt:lpstr>
      <vt:lpstr>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Usr</dc:creator>
  <cp:lastModifiedBy>РАДОСЛАВ ПАВЛИНОВ КОЛЕВ СИТ 5</cp:lastModifiedBy>
  <cp:revision>48</cp:revision>
  <dcterms:created xsi:type="dcterms:W3CDTF">2021-05-31T22:24:26Z</dcterms:created>
  <dcterms:modified xsi:type="dcterms:W3CDTF">2021-06-03T10:44:59Z</dcterms:modified>
</cp:coreProperties>
</file>