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394" r:id="rId2"/>
    <p:sldId id="559" r:id="rId3"/>
    <p:sldId id="508" r:id="rId4"/>
    <p:sldId id="614" r:id="rId5"/>
    <p:sldId id="608" r:id="rId6"/>
    <p:sldId id="560" r:id="rId7"/>
    <p:sldId id="561" r:id="rId8"/>
    <p:sldId id="562" r:id="rId9"/>
    <p:sldId id="563" r:id="rId10"/>
    <p:sldId id="483" r:id="rId11"/>
    <p:sldId id="286" r:id="rId12"/>
    <p:sldId id="268" r:id="rId13"/>
    <p:sldId id="627" r:id="rId14"/>
    <p:sldId id="564" r:id="rId15"/>
    <p:sldId id="507" r:id="rId16"/>
    <p:sldId id="271" r:id="rId17"/>
    <p:sldId id="628" r:id="rId18"/>
    <p:sldId id="566" r:id="rId19"/>
    <p:sldId id="616" r:id="rId20"/>
    <p:sldId id="401" r:id="rId21"/>
    <p:sldId id="405" r:id="rId22"/>
    <p:sldId id="4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30346A3-1645-4E9A-9DBF-1CC8D2B9E6D4}">
          <p14:sldIdLst>
            <p14:sldId id="394"/>
            <p14:sldId id="559"/>
            <p14:sldId id="508"/>
          </p14:sldIdLst>
        </p14:section>
        <p14:section name="Partners" id="{2D7885EF-C40A-4F94-98FD-902D194E7A84}">
          <p14:sldIdLst>
            <p14:sldId id="614"/>
            <p14:sldId id="608"/>
          </p14:sldIdLst>
        </p14:section>
        <p14:section name="Course Overview" id="{12A45F63-707A-4D18-9534-90A71DAF0BFF}">
          <p14:sldIdLst>
            <p14:sldId id="560"/>
            <p14:sldId id="561"/>
            <p14:sldId id="562"/>
            <p14:sldId id="563"/>
          </p14:sldIdLst>
        </p14:section>
        <p14:section name="Team" id="{024CD228-F16B-4F63-817C-80FF1BF6E80A}">
          <p14:sldIdLst>
            <p14:sldId id="483"/>
            <p14:sldId id="286"/>
          </p14:sldIdLst>
        </p14:section>
        <p14:section name="Course Organization" id="{E1210ED7-F6E1-4D05-B3CD-D7414509BA0D}">
          <p14:sldIdLst>
            <p14:sldId id="268"/>
            <p14:sldId id="627"/>
            <p14:sldId id="564"/>
            <p14:sldId id="507"/>
            <p14:sldId id="271"/>
            <p14:sldId id="628"/>
            <p14:sldId id="566"/>
            <p14:sldId id="616"/>
            <p14:sldId id="401"/>
            <p14:sldId id="405"/>
          </p14:sldIdLst>
        </p14:section>
        <p14:section name="Conclusion" id="{2DB5C6FD-8578-4349-9291-E47E96584FDB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4" d="100"/>
          <a:sy n="94" d="100"/>
        </p:scale>
        <p:origin x="317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DFF909B-6375-43DB-8A09-6E86E2A9AD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1942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F191AE9-5E89-4F90-BBFE-D56C1C7A82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819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3CDE68-6893-4FB9-8459-C2F7990B4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750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355AB0-4BD6-4209-AF1A-B4DAEA95E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48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5FA3A1-9F1A-4CF4-96BF-7F3F18B2B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236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DB26F17-3C8D-44B2-A72D-E5D1B5EE6E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3582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FA66BB-5F87-49E8-9F3A-17C57ED88F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274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11F81B-2F6E-47FA-B53E-F6BC58D57F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5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727/reactjs-june-2022" TargetMode="External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6.png"/><Relationship Id="rId10" Type="http://schemas.openxmlformats.org/officeDocument/2006/relationships/hyperlink" Target="https://www.facebook.com/groups/ReactJSJune2022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softuni.bg/forum/categories/107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jpeg"/><Relationship Id="rId23" Type="http://schemas.openxmlformats.org/officeDocument/2006/relationships/image" Target="../media/image3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286/html-css-mini-cours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11201400" cy="1287658"/>
          </a:xfrm>
        </p:spPr>
        <p:txBody>
          <a:bodyPr>
            <a:noAutofit/>
          </a:bodyPr>
          <a:lstStyle/>
          <a:p>
            <a:r>
              <a:rPr lang="en-US" sz="4000" b="1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React.js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876800"/>
            <a:ext cx="2950749" cy="506796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400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B2072-233F-421D-9450-CA7F0F263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679904"/>
            <a:ext cx="3110319" cy="21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8F3D051-8E6D-4906-8611-5AFF5E0B98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052EE04F-A15D-4B2E-8856-D0E29754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447801"/>
            <a:ext cx="7198125" cy="4724329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+mn-lt"/>
                <a:cs typeface="+mn-lt"/>
              </a:rPr>
              <a:t>Senior Software Engineer at </a:t>
            </a:r>
            <a:r>
              <a:rPr lang="en-US" sz="3600" b="1" dirty="0" err="1">
                <a:ea typeface="+mn-lt"/>
                <a:cs typeface="+mn-lt"/>
              </a:rPr>
              <a:t>Payhawk</a:t>
            </a:r>
            <a:endParaRPr lang="bg-BG" sz="3600" b="1" dirty="0">
              <a:ea typeface="+mn-lt"/>
              <a:cs typeface="+mn-lt"/>
            </a:endParaRPr>
          </a:p>
          <a:p>
            <a:r>
              <a:rPr lang="en-US" sz="3600" b="1" dirty="0">
                <a:ea typeface="+mn-lt"/>
                <a:cs typeface="+mn-lt"/>
              </a:rPr>
              <a:t>Trainer</a:t>
            </a:r>
            <a:r>
              <a:rPr lang="en-US" sz="3600" dirty="0">
                <a:ea typeface="+mn-lt"/>
                <a:cs typeface="+mn-lt"/>
              </a:rPr>
              <a:t> at </a:t>
            </a:r>
            <a:r>
              <a:rPr lang="en-US" sz="3600" dirty="0" err="1">
                <a:ea typeface="+mn-lt"/>
                <a:cs typeface="+mn-lt"/>
              </a:rPr>
              <a:t>SoftUni</a:t>
            </a:r>
            <a:endParaRPr lang="en-US" sz="3600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Experience with </a:t>
            </a:r>
            <a:r>
              <a:rPr lang="en-US" sz="3600" b="1" dirty="0">
                <a:ea typeface="+mn-lt"/>
                <a:cs typeface="+mn-lt"/>
              </a:rPr>
              <a:t>JS, React, Node.js, MongoDB</a:t>
            </a:r>
          </a:p>
          <a:p>
            <a:r>
              <a:rPr lang="bg-BG" sz="3600" dirty="0">
                <a:ea typeface="+mn-lt"/>
                <a:cs typeface="+mn-lt"/>
              </a:rPr>
              <a:t>6</a:t>
            </a:r>
            <a:r>
              <a:rPr lang="en-US" sz="3600" dirty="0">
                <a:ea typeface="+mn-lt"/>
                <a:cs typeface="+mn-lt"/>
              </a:rPr>
              <a:t>+ years professional experience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0ED82-2297-4D55-AC8C-1DD7EC9B8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64" y="1752601"/>
            <a:ext cx="3490102" cy="3486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947A8C8-2602-4097-A770-8DD632192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3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824565" y="1850701"/>
            <a:ext cx="4737323" cy="1236013"/>
            <a:chOff x="7214555" y="1922272"/>
            <a:chExt cx="5069970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16.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25.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5" y="2547272"/>
              <a:ext cx="249787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May</a:t>
              </a:r>
            </a:p>
          </p:txBody>
        </p:sp>
      </p:grpSp>
      <p:sp>
        <p:nvSpPr>
          <p:cNvPr id="44" name="Rectangle 131">
            <a:extLst>
              <a:ext uri="{FF2B5EF4-FFF2-40B4-BE49-F238E27FC236}">
                <a16:creationId xmlns:a16="http://schemas.microsoft.com/office/drawing/2014/main" id="{8053061B-B8A5-4552-A373-025DF7FBA481}"/>
              </a:ext>
            </a:extLst>
          </p:cNvPr>
          <p:cNvSpPr/>
          <p:nvPr/>
        </p:nvSpPr>
        <p:spPr bwMode="auto">
          <a:xfrm>
            <a:off x="9226686" y="2493710"/>
            <a:ext cx="2334600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Web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0" y="5382861"/>
            <a:ext cx="3366519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 Aug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2022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931199" y="5382861"/>
            <a:ext cx="1610505" cy="791139"/>
            <a:chOff x="7052165" y="5186411"/>
            <a:chExt cx="1717137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1717131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1717131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August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404105"/>
            <a:ext cx="3015000" cy="67718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999" y="1845279"/>
            <a:ext cx="3014387" cy="558826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22161" y="1829210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 May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 Jun 2022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301709" y="3587323"/>
            <a:ext cx="3015000" cy="588869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0388" y="3587324"/>
            <a:ext cx="3367132" cy="1254160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 Jun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GB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Defense</a:t>
            </a: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bg-BG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Aug 2022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931199" y="3587324"/>
            <a:ext cx="4630084" cy="1236012"/>
            <a:chOff x="6835659" y="4209853"/>
            <a:chExt cx="5069977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27.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784229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13.</a:t>
              </a:r>
            </a:p>
            <a:p>
              <a:r>
                <a:rPr lang="en-US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</a:t>
              </a:r>
            </a:p>
            <a:p>
              <a:r>
                <a:rPr lang="en-US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21.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59" y="4834853"/>
              <a:ext cx="784229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Jun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10218874" y="4834853"/>
              <a:ext cx="85715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</a:t>
              </a:r>
            </a:p>
          </p:txBody>
        </p:sp>
      </p:grpSp>
      <p:sp>
        <p:nvSpPr>
          <p:cNvPr id="33" name="Rectangle 103">
            <a:extLst>
              <a:ext uri="{FF2B5EF4-FFF2-40B4-BE49-F238E27FC236}">
                <a16:creationId xmlns:a16="http://schemas.microsoft.com/office/drawing/2014/main" id="{13E411E8-8BAB-46C4-B1A5-ED3CC7C1427B}"/>
              </a:ext>
            </a:extLst>
          </p:cNvPr>
          <p:cNvSpPr/>
          <p:nvPr/>
        </p:nvSpPr>
        <p:spPr bwMode="auto">
          <a:xfrm>
            <a:off x="301709" y="4178377"/>
            <a:ext cx="3015000" cy="668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192DCA0D-DEAC-4D73-BE2F-74CB458B0D8C}"/>
              </a:ext>
            </a:extLst>
          </p:cNvPr>
          <p:cNvSpPr/>
          <p:nvPr/>
        </p:nvSpPr>
        <p:spPr bwMode="auto">
          <a:xfrm>
            <a:off x="190406" y="1811544"/>
            <a:ext cx="11434318" cy="141189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</a:p>
        </p:txBody>
      </p:sp>
      <p:sp>
        <p:nvSpPr>
          <p:cNvPr id="45" name="Rectangle 130">
            <a:extLst>
              <a:ext uri="{FF2B5EF4-FFF2-40B4-BE49-F238E27FC236}">
                <a16:creationId xmlns:a16="http://schemas.microsoft.com/office/drawing/2014/main" id="{9551A235-2340-424A-9034-7193A57E2D74}"/>
              </a:ext>
            </a:extLst>
          </p:cNvPr>
          <p:cNvSpPr/>
          <p:nvPr/>
        </p:nvSpPr>
        <p:spPr bwMode="auto">
          <a:xfrm>
            <a:off x="7609953" y="4205330"/>
            <a:ext cx="2349500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</a:t>
            </a:r>
          </a:p>
        </p:txBody>
      </p: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Lessons: ~30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Workshop (in class): ~30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Project Defense: 20 minutes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Defense date: 13</a:t>
            </a:r>
            <a:r>
              <a:rPr lang="bg-BG" sz="3600" dirty="0"/>
              <a:t> </a:t>
            </a:r>
            <a:r>
              <a:rPr lang="en-US" sz="3600" dirty="0"/>
              <a:t>Aug 2022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Retake defense date: 21 Aug 2022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pic>
        <p:nvPicPr>
          <p:cNvPr id="7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id="{29020BA8-69A8-4D1A-BD25-C527015F5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590800"/>
            <a:ext cx="2133600" cy="21336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57464B1-D2BE-4861-A3BE-285E530EC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52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B32F851-E518-40F1-BF24-A02C4AAB5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81DCB44-A108-4B32-9FB3-13BA79D51A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43451" cy="5528766"/>
          </a:xfrm>
        </p:spPr>
        <p:txBody>
          <a:bodyPr/>
          <a:lstStyle/>
          <a:p>
            <a:r>
              <a:rPr lang="en-US" dirty="0"/>
              <a:t>The three best projects will win a discount for the next course (professional / open program)</a:t>
            </a:r>
          </a:p>
          <a:p>
            <a:pPr lvl="1"/>
            <a:r>
              <a:rPr lang="en-US" dirty="0"/>
              <a:t>First place – 80% of the price</a:t>
            </a:r>
          </a:p>
          <a:p>
            <a:pPr lvl="1"/>
            <a:r>
              <a:rPr lang="en-US" dirty="0"/>
              <a:t>Second place – 50% of the price</a:t>
            </a:r>
          </a:p>
          <a:p>
            <a:pPr lvl="1"/>
            <a:r>
              <a:rPr lang="en-US" dirty="0"/>
              <a:t>Third place – 30% of the price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E75902A-B4AD-4CDF-ACD6-DCD7B2FA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Assignment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2CAC15E-1784-444B-8312-7C8C43BA3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4" t="34280" r="11026" b="18231"/>
          <a:stretch/>
        </p:blipFill>
        <p:spPr>
          <a:xfrm>
            <a:off x="6475445" y="4444203"/>
            <a:ext cx="5277585" cy="2296866"/>
          </a:xfrm>
          <a:prstGeom prst="rect">
            <a:avLst/>
          </a:prstGeom>
        </p:spPr>
      </p:pic>
      <p:sp>
        <p:nvSpPr>
          <p:cNvPr id="11" name="Правоъгълник: със заоблени ъгли 10">
            <a:extLst>
              <a:ext uri="{FF2B5EF4-FFF2-40B4-BE49-F238E27FC236}">
                <a16:creationId xmlns:a16="http://schemas.microsoft.com/office/drawing/2014/main" id="{3CE97C52-8288-403A-AC76-324B6F424563}"/>
              </a:ext>
            </a:extLst>
          </p:cNvPr>
          <p:cNvSpPr/>
          <p:nvPr/>
        </p:nvSpPr>
        <p:spPr bwMode="auto">
          <a:xfrm>
            <a:off x="8616000" y="3969000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80%</a:t>
            </a:r>
          </a:p>
        </p:txBody>
      </p:sp>
      <p:sp>
        <p:nvSpPr>
          <p:cNvPr id="13" name="Правоъгълник: със заоблени ъгли 12">
            <a:extLst>
              <a:ext uri="{FF2B5EF4-FFF2-40B4-BE49-F238E27FC236}">
                <a16:creationId xmlns:a16="http://schemas.microsoft.com/office/drawing/2014/main" id="{B8911EBD-2714-4411-8A5E-15EACB432224}"/>
              </a:ext>
            </a:extLst>
          </p:cNvPr>
          <p:cNvSpPr/>
          <p:nvPr/>
        </p:nvSpPr>
        <p:spPr bwMode="auto">
          <a:xfrm>
            <a:off x="7133237" y="4556619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</a:t>
            </a:r>
          </a:p>
        </p:txBody>
      </p:sp>
      <p:sp>
        <p:nvSpPr>
          <p:cNvPr id="15" name="Правоъгълник: със заоблени ъгли 14">
            <a:extLst>
              <a:ext uri="{FF2B5EF4-FFF2-40B4-BE49-F238E27FC236}">
                <a16:creationId xmlns:a16="http://schemas.microsoft.com/office/drawing/2014/main" id="{9328F76F-EC8F-4A9C-86D4-1F6980F9AEE0}"/>
              </a:ext>
            </a:extLst>
          </p:cNvPr>
          <p:cNvSpPr/>
          <p:nvPr/>
        </p:nvSpPr>
        <p:spPr bwMode="auto">
          <a:xfrm>
            <a:off x="10219526" y="4511731"/>
            <a:ext cx="1097644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30%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39B2ABBE-8744-437C-A9CA-D6433414D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36" y="4760789"/>
            <a:ext cx="3822175" cy="133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4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Project Defense </a:t>
            </a:r>
            <a:r>
              <a:rPr lang="en-US" sz="3400" dirty="0"/>
              <a:t>grade: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sz="3400" b="1" dirty="0">
                <a:solidFill>
                  <a:schemeClr val="bg1"/>
                </a:solidFill>
              </a:rPr>
              <a:t>Project Defense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sz="3400" b="1" dirty="0">
                <a:solidFill>
                  <a:schemeClr val="bg1"/>
                </a:solidFill>
              </a:rPr>
              <a:t>Project Defense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Project Defense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7351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course assignments require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searching online</a:t>
            </a:r>
          </a:p>
          <a:p>
            <a:pPr lvl="1"/>
            <a:r>
              <a:rPr lang="en-US" dirty="0"/>
              <a:t>This is an </a:t>
            </a:r>
            <a:r>
              <a:rPr lang="en-US" b="1" dirty="0">
                <a:solidFill>
                  <a:schemeClr val="bg1"/>
                </a:solidFill>
              </a:rPr>
              <a:t>important part </a:t>
            </a:r>
            <a:r>
              <a:rPr lang="en-US" dirty="0"/>
              <a:t>of the 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Online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ADCF9-30CE-417F-90DF-79AFA178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178" y="3956461"/>
            <a:ext cx="1590780" cy="177362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6524E54-1874-4F2D-BD0B-B0639DD85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16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603620" y="6022555"/>
            <a:ext cx="7617922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603620" y="1830463"/>
            <a:ext cx="9611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https://softuni.bg/trainings/3727/reactjs-june-2022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603620" y="3267490"/>
            <a:ext cx="57912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607520" y="4652294"/>
            <a:ext cx="929848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https://www.facebook.com/groups/ReactJSJune2022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E5BBE69-0783-4BA8-8BB5-75F8E2EB6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57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Objectives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Topics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Exams 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26F867C-8569-43AC-90FA-C22D74483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84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0917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42819F0-65A1-4308-97DE-5162DA094A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F41FB6C-88E3-4617-B8C8-C90A303A4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65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3"/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 err="1"/>
              <a:t>js</a:t>
            </a:r>
            <a:r>
              <a:rPr lang="en-GB" sz="11500" b="1" dirty="0"/>
              <a:t>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967DADA-B541-4E32-BC3E-1125E7EAB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568F135-DFD6-4225-8F8A-362486C19C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React.js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81" y="1066800"/>
            <a:ext cx="442103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7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React.js Fundamentals </a:t>
            </a:r>
            <a:r>
              <a:rPr lang="en-US" dirty="0"/>
              <a:t>course provides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Fundamental understanding of JSX and React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Covers component-based architecture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Establishes Immutable UI concepts</a:t>
            </a:r>
          </a:p>
          <a:p>
            <a:pPr>
              <a:lnSpc>
                <a:spcPct val="115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covered</a:t>
            </a:r>
            <a:r>
              <a:rPr lang="en-US" dirty="0"/>
              <a:t>?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JavaScript basics and REST communication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Optimization and Web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FC94F1-37AE-4276-BCDB-5C03108CE8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React.js</a:t>
            </a:r>
            <a:r>
              <a:rPr lang="en-US" dirty="0"/>
              <a:t>" course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absolute beginners</a:t>
            </a:r>
          </a:p>
          <a:p>
            <a:pPr>
              <a:spcBef>
                <a:spcPts val="12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/>
              <a:t>HTML &amp; JS (ES 2016) - </a:t>
            </a:r>
            <a:r>
              <a:rPr lang="en-US" b="1" dirty="0">
                <a:solidFill>
                  <a:schemeClr val="bg1"/>
                </a:solidFill>
              </a:rPr>
              <a:t>intermediate level</a:t>
            </a:r>
          </a:p>
          <a:p>
            <a:pPr lvl="2"/>
            <a:r>
              <a:rPr lang="en-US" dirty="0"/>
              <a:t>Our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HTML &amp; CSS Mini Course </a:t>
            </a:r>
            <a:r>
              <a:rPr lang="en-US" dirty="0"/>
              <a:t>can help you</a:t>
            </a:r>
            <a:endParaRPr lang="en-US" sz="2800" dirty="0"/>
          </a:p>
          <a:p>
            <a:pPr lvl="1"/>
            <a:r>
              <a:rPr lang="en-US" dirty="0"/>
              <a:t>Computer English -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for Absolute Beginners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4BDD890-BACE-49CD-A721-43CBB896AF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3600" y="1096568"/>
            <a:ext cx="9927138" cy="527604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React.js overview, JSX syntax</a:t>
            </a:r>
          </a:p>
          <a:p>
            <a:pPr>
              <a:lnSpc>
                <a:spcPct val="120000"/>
              </a:lnSpc>
            </a:pPr>
            <a:r>
              <a:rPr lang="en-US" dirty="0"/>
              <a:t>Components, state, props</a:t>
            </a:r>
          </a:p>
          <a:p>
            <a:pPr>
              <a:lnSpc>
                <a:spcPct val="120000"/>
              </a:lnSpc>
            </a:pPr>
            <a:r>
              <a:rPr lang="en-US" dirty="0"/>
              <a:t>Events, Lifecycle, CSS Modules, Fetching Data</a:t>
            </a:r>
          </a:p>
          <a:p>
            <a:pPr>
              <a:lnSpc>
                <a:spcPct val="120000"/>
              </a:lnSpc>
            </a:pPr>
            <a:r>
              <a:rPr lang="en-US" dirty="0"/>
              <a:t>Forms</a:t>
            </a:r>
          </a:p>
          <a:p>
            <a:pPr>
              <a:lnSpc>
                <a:spcPct val="120000"/>
              </a:lnSpc>
            </a:pPr>
            <a:r>
              <a:rPr lang="en-US" dirty="0"/>
              <a:t>Routing</a:t>
            </a:r>
          </a:p>
          <a:p>
            <a:pPr>
              <a:lnSpc>
                <a:spcPct val="120000"/>
              </a:lnSpc>
            </a:pPr>
            <a:r>
              <a:rPr lang="en-US" dirty="0"/>
              <a:t>React Hooks and Authentication</a:t>
            </a:r>
          </a:p>
          <a:p>
            <a:pPr>
              <a:lnSpc>
                <a:spcPct val="120000"/>
              </a:lnSpc>
            </a:pPr>
            <a:r>
              <a:rPr lang="en-US" dirty="0"/>
              <a:t>Advanced Techniques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12715-0B66-4F24-BBCE-53A5A1645C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7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3802</TotalTime>
  <Words>867</Words>
  <Application>Microsoft Office PowerPoint</Application>
  <PresentationFormat>Широк екран</PresentationFormat>
  <Paragraphs>178</Paragraphs>
  <Slides>22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React.js</vt:lpstr>
      <vt:lpstr>Table of Contents</vt:lpstr>
      <vt:lpstr>Have a Question?</vt:lpstr>
      <vt:lpstr>SoftUni Diamond Partners</vt:lpstr>
      <vt:lpstr>Educational Partners</vt:lpstr>
      <vt:lpstr>React.js</vt:lpstr>
      <vt:lpstr>Course Objectives</vt:lpstr>
      <vt:lpstr>Not for Absolute Beginners</vt:lpstr>
      <vt:lpstr>Course Topics</vt:lpstr>
      <vt:lpstr>The Team</vt:lpstr>
      <vt:lpstr>Ivaylo Papazov</vt:lpstr>
      <vt:lpstr>Course Details</vt:lpstr>
      <vt:lpstr>JS Web Module Timeline</vt:lpstr>
      <vt:lpstr>Training Duration</vt:lpstr>
      <vt:lpstr>Project Assignment</vt:lpstr>
      <vt:lpstr>Theoretical Exam</vt:lpstr>
      <vt:lpstr>Course Scoring</vt:lpstr>
      <vt:lpstr>Learn to Search Online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Mihail Valkov</cp:lastModifiedBy>
  <cp:revision>17</cp:revision>
  <dcterms:created xsi:type="dcterms:W3CDTF">2018-05-23T13:08:44Z</dcterms:created>
  <dcterms:modified xsi:type="dcterms:W3CDTF">2022-06-27T06:41:35Z</dcterms:modified>
  <cp:category>programming; education; software engineering; software development </cp:category>
</cp:coreProperties>
</file>