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508" r:id="rId2"/>
    <p:sldId id="509" r:id="rId3"/>
    <p:sldId id="460" r:id="rId4"/>
    <p:sldId id="514" r:id="rId5"/>
    <p:sldId id="546" r:id="rId6"/>
    <p:sldId id="482" r:id="rId7"/>
    <p:sldId id="515" r:id="rId8"/>
    <p:sldId id="547" r:id="rId9"/>
    <p:sldId id="516" r:id="rId10"/>
    <p:sldId id="548" r:id="rId11"/>
    <p:sldId id="518" r:id="rId12"/>
    <p:sldId id="528" r:id="rId13"/>
    <p:sldId id="529" r:id="rId14"/>
    <p:sldId id="530" r:id="rId15"/>
    <p:sldId id="531" r:id="rId16"/>
    <p:sldId id="532" r:id="rId17"/>
    <p:sldId id="519" r:id="rId18"/>
    <p:sldId id="487" r:id="rId19"/>
    <p:sldId id="520" r:id="rId20"/>
    <p:sldId id="521" r:id="rId21"/>
    <p:sldId id="522" r:id="rId22"/>
    <p:sldId id="495" r:id="rId23"/>
    <p:sldId id="496" r:id="rId24"/>
    <p:sldId id="497" r:id="rId25"/>
    <p:sldId id="498" r:id="rId26"/>
    <p:sldId id="499" r:id="rId27"/>
    <p:sldId id="492" r:id="rId28"/>
    <p:sldId id="494" r:id="rId29"/>
    <p:sldId id="523" r:id="rId30"/>
    <p:sldId id="524" r:id="rId31"/>
    <p:sldId id="525" r:id="rId32"/>
    <p:sldId id="502" r:id="rId33"/>
    <p:sldId id="526" r:id="rId34"/>
    <p:sldId id="527" r:id="rId35"/>
    <p:sldId id="505" r:id="rId36"/>
    <p:sldId id="506" r:id="rId37"/>
    <p:sldId id="550" r:id="rId38"/>
    <p:sldId id="549" r:id="rId39"/>
    <p:sldId id="401" r:id="rId40"/>
    <p:sldId id="551" r:id="rId41"/>
    <p:sldId id="552" r:id="rId42"/>
    <p:sldId id="405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17184BA-7F30-445E-9353-2607CF6A2A09}">
          <p14:sldIdLst>
            <p14:sldId id="508"/>
            <p14:sldId id="509"/>
            <p14:sldId id="460"/>
          </p14:sldIdLst>
        </p14:section>
        <p14:section name="Components: Basic Idea" id="{6836BED7-ED47-4D67-A174-CAD8C3C5E8FE}">
          <p14:sldIdLst>
            <p14:sldId id="514"/>
            <p14:sldId id="546"/>
            <p14:sldId id="482"/>
          </p14:sldIdLst>
        </p14:section>
        <p14:section name="Creating Components" id="{86135B4A-D4C3-4211-A2E1-5EF9841CE127}">
          <p14:sldIdLst>
            <p14:sldId id="515"/>
            <p14:sldId id="547"/>
            <p14:sldId id="516"/>
            <p14:sldId id="548"/>
            <p14:sldId id="518"/>
          </p14:sldIdLst>
        </p14:section>
        <p14:section name="Bootstrapping &amp; Modules" id="{F76E770C-647D-4767-AF2E-41A67B787A70}">
          <p14:sldIdLst>
            <p14:sldId id="528"/>
            <p14:sldId id="529"/>
            <p14:sldId id="530"/>
            <p14:sldId id="531"/>
            <p14:sldId id="532"/>
          </p14:sldIdLst>
        </p14:section>
        <p14:section name="Data Bindings &amp; Templates" id="{D82FFB9D-1E8E-498F-99A9-E4B712B7FC78}">
          <p14:sldIdLst>
            <p14:sldId id="519"/>
            <p14:sldId id="487"/>
            <p14:sldId id="520"/>
            <p14:sldId id="521"/>
            <p14:sldId id="522"/>
            <p14:sldId id="495"/>
            <p14:sldId id="496"/>
            <p14:sldId id="497"/>
            <p14:sldId id="498"/>
            <p14:sldId id="499"/>
            <p14:sldId id="492"/>
            <p14:sldId id="494"/>
          </p14:sldIdLst>
        </p14:section>
        <p14:section name="Component Lifecycle" id="{BCEC729E-B372-4046-ACD6-8416C06EC3DD}">
          <p14:sldIdLst>
            <p14:sldId id="523"/>
            <p14:sldId id="524"/>
            <p14:sldId id="525"/>
            <p14:sldId id="502"/>
          </p14:sldIdLst>
        </p14:section>
        <p14:section name="Components Interaction" id="{739A7524-A68B-42E3-AA2D-DCD9A0956EBC}">
          <p14:sldIdLst>
            <p14:sldId id="526"/>
            <p14:sldId id="527"/>
            <p14:sldId id="505"/>
            <p14:sldId id="506"/>
            <p14:sldId id="550"/>
          </p14:sldIdLst>
        </p14:section>
        <p14:section name="Summary" id="{75F2A20F-1DA9-4A56-B016-6D83E5E43B02}">
          <p14:sldIdLst>
            <p14:sldId id="549"/>
            <p14:sldId id="401"/>
            <p14:sldId id="551"/>
            <p14:sldId id="552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3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B019DE-B3A0-4195-BD2A-5E70D3152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429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AB850CA-5465-42C9-9DE3-4BFF9B5C8E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9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BB8D87-3131-4259-9B0D-5C75C8EAAE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15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D39901-9DE6-4FD7-993A-94C50F8364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235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85932B-202A-443F-BD43-7E379B83F8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972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64CB02D-06BF-40E6-BD7A-45C7D693ED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094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7CAC56C-E927-4B7D-AFAD-E6802D2027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9578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E9DAF6-87D3-42E7-BBFF-D6A5ECBEE8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3632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AC19EC1-4A39-4B2F-93F2-ED0172D3A4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2272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4.png"/><Relationship Id="rId10" Type="http://schemas.openxmlformats.org/officeDocument/2006/relationships/image" Target="../media/image3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hyperlink" Target="http://smartit.bg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5.jpe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8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76580"/>
          </a:xfrm>
        </p:spPr>
        <p:txBody>
          <a:bodyPr>
            <a:normAutofit/>
          </a:bodyPr>
          <a:lstStyle/>
          <a:p>
            <a:r>
              <a:rPr lang="en-US" dirty="0"/>
              <a:t>The Building Blocks of Our Application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and Data Binding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382001" y="6248400"/>
            <a:ext cx="2950749" cy="36310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668274" y="4953000"/>
            <a:ext cx="3187700" cy="52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68274" y="5379345"/>
            <a:ext cx="3187700" cy="444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5AAE383-88BB-4A14-B031-C2847047EF6B}"/>
              </a:ext>
            </a:extLst>
          </p:cNvPr>
          <p:cNvGrpSpPr/>
          <p:nvPr/>
        </p:nvGrpSpPr>
        <p:grpSpPr>
          <a:xfrm>
            <a:off x="661616" y="3370377"/>
            <a:ext cx="2346393" cy="1681527"/>
            <a:chOff x="554182" y="3391533"/>
            <a:chExt cx="2346393" cy="168152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070" y="3779199"/>
              <a:ext cx="1509505" cy="1293861"/>
            </a:xfrm>
            <a:prstGeom prst="rect">
              <a:avLst/>
            </a:prstGeom>
            <a:noFill/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182" y="3391533"/>
              <a:ext cx="1432800" cy="1547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23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C3300D6-2AC4-4EC9-83FA-BC7352C11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the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we need to                    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it in the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array at the </a:t>
            </a:r>
            <a:r>
              <a:rPr lang="en-US" b="1" dirty="0">
                <a:solidFill>
                  <a:schemeClr val="bg1"/>
                </a:solidFill>
              </a:rPr>
              <a:t>app module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NgModules</a:t>
            </a:r>
            <a:r>
              <a:rPr lang="en-US" dirty="0"/>
              <a:t> help </a:t>
            </a:r>
            <a:r>
              <a:rPr lang="en-US" b="1" dirty="0">
                <a:solidFill>
                  <a:schemeClr val="bg1"/>
                </a:solidFill>
              </a:rPr>
              <a:t>organize</a:t>
            </a:r>
            <a:r>
              <a:rPr lang="en-US" dirty="0"/>
              <a:t> an application </a:t>
            </a:r>
            <a:r>
              <a:rPr lang="en-US" b="1" dirty="0">
                <a:solidFill>
                  <a:schemeClr val="bg1"/>
                </a:solidFill>
              </a:rPr>
              <a:t>into                             cohesive blocks </a:t>
            </a:r>
            <a:r>
              <a:rPr lang="en-US" dirty="0"/>
              <a:t>of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6000" y="3744000"/>
            <a:ext cx="3510000" cy="2763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declarations: [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HomeComponent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]</a:t>
            </a:r>
            <a:endParaRPr lang="en-US" sz="28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0D290F-7470-4258-9875-42E42EF0B1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35F046-F371-464A-A141-DF25219AD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/>
          <a:lstStyle/>
          <a:p>
            <a:pPr>
              <a:spcAft>
                <a:spcPts val="8000"/>
              </a:spcAft>
            </a:pPr>
            <a:r>
              <a:rPr lang="en-US" dirty="0"/>
              <a:t>We can use the Angular </a:t>
            </a:r>
            <a:r>
              <a:rPr lang="en-US" b="1" dirty="0">
                <a:solidFill>
                  <a:schemeClr val="bg1"/>
                </a:solidFill>
              </a:rPr>
              <a:t>CLI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component</a:t>
            </a:r>
          </a:p>
          <a:p>
            <a:r>
              <a:rPr lang="en-US" dirty="0"/>
              <a:t>The CLI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new folder </a:t>
            </a:r>
            <a:r>
              <a:rPr lang="en-US" b="1" dirty="0">
                <a:solidFill>
                  <a:schemeClr val="bg1"/>
                </a:solidFill>
              </a:rPr>
              <a:t>src/app/home/</a:t>
            </a:r>
          </a:p>
          <a:p>
            <a:r>
              <a:rPr lang="en-US" dirty="0"/>
              <a:t>The CLI directly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the component in the </a:t>
            </a:r>
            <a:r>
              <a:rPr lang="en-US" b="1" dirty="0">
                <a:solidFill>
                  <a:schemeClr val="bg1"/>
                </a:solidFill>
              </a:rPr>
              <a:t>app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Components with the CLI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019953"/>
            <a:ext cx="5486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ng generate component home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E331BB7-55DB-4167-85A7-A45E446F4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01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2721-CF40-4BB4-A130-7004C28E1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D521ED9-DB32-4CD8-B0F6-471199AD0AE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9000"/>
            <a:ext cx="10961783" cy="768084"/>
          </a:xfrm>
        </p:spPr>
        <p:txBody>
          <a:bodyPr/>
          <a:lstStyle/>
          <a:p>
            <a:r>
              <a:rPr lang="en-US" dirty="0"/>
              <a:t>Starting the Application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D61D8671-93A8-4C48-B49F-FCD6C061D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07" y="1494000"/>
            <a:ext cx="2284186" cy="22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6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3133CE-3670-4589-95DD-59A0ADCEB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385857"/>
          </a:xfrm>
        </p:spPr>
        <p:txBody>
          <a:bodyPr/>
          <a:lstStyle/>
          <a:p>
            <a:r>
              <a:rPr lang="en-US" dirty="0"/>
              <a:t>An NgModule class describes how the application parts fit together</a:t>
            </a:r>
          </a:p>
          <a:p>
            <a:r>
              <a:rPr lang="en-US" dirty="0"/>
              <a:t>Every application has at least one NgModule – the root module</a:t>
            </a:r>
          </a:p>
          <a:p>
            <a:endParaRPr lang="en-US" dirty="0"/>
          </a:p>
          <a:p>
            <a:pPr lvl="1"/>
            <a:r>
              <a:rPr lang="en-US" dirty="0"/>
              <a:t>It is used to bootstrap (launch) the application</a:t>
            </a:r>
          </a:p>
          <a:p>
            <a:r>
              <a:rPr lang="en-US" dirty="0"/>
              <a:t>Usually it is called AppModule, but it is not necessary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Bootstrapping an Application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81000" y="3564000"/>
            <a:ext cx="887888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platformBrowserDynamic().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bootstrapModule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C95D979-4D8B-4D9A-BCEA-02324D9BF0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0440" y="1489089"/>
            <a:ext cx="1001079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'@angular/platform-browser';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NgModule } from '@angular/core';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'./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app.component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2971800"/>
            <a:ext cx="1001079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declarations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imports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providers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[],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bootstrap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5562506"/>
            <a:ext cx="1001079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AppModule {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Module</a:t>
            </a:r>
            <a:endParaRPr lang="bg-BG" dirty="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311000" y="3429000"/>
            <a:ext cx="3383280" cy="1097280"/>
          </a:xfrm>
          <a:prstGeom prst="wedgeRoundRectCallout">
            <a:avLst>
              <a:gd name="adj1" fmla="val -28253"/>
              <a:gd name="adj2" fmla="val -261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</a:rPr>
              <a:t>The @NgModule tells Angular how to compile and launch the app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864B7E3-9D18-492F-A9CD-51E14725E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6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EBA2ED-ABF2-4544-ADAD-8F561845DB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array </a:t>
            </a:r>
          </a:p>
          <a:p>
            <a:pPr lvl="1"/>
            <a:r>
              <a:rPr lang="en-US" dirty="0"/>
              <a:t>Only declarables –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pipes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Only @</a:t>
            </a:r>
            <a:r>
              <a:rPr lang="en-US" b="1" dirty="0">
                <a:solidFill>
                  <a:schemeClr val="bg1"/>
                </a:solidFill>
              </a:rPr>
              <a:t>NgModule</a:t>
            </a:r>
            <a:r>
              <a:rPr lang="en-US" dirty="0"/>
              <a:t> classes – integrated (</a:t>
            </a:r>
            <a:r>
              <a:rPr lang="en-US" b="1" dirty="0">
                <a:solidFill>
                  <a:schemeClr val="bg1"/>
                </a:solidFill>
              </a:rPr>
              <a:t>HttpClientModule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BrowserModule</a:t>
            </a:r>
            <a:r>
              <a:rPr lang="en-US" dirty="0"/>
              <a:t>) or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made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Module Properties</a:t>
            </a:r>
            <a:endParaRPr lang="bg-BG" dirty="0"/>
          </a:p>
        </p:txBody>
      </p:sp>
      <p:pic>
        <p:nvPicPr>
          <p:cNvPr id="5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000" y="4509000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773927-ED69-4F57-8BBF-45D64BC5F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21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Module Properties</a:t>
            </a:r>
            <a:endParaRPr lang="bg-BG" dirty="0"/>
          </a:p>
        </p:txBody>
      </p:sp>
      <p:pic>
        <p:nvPicPr>
          <p:cNvPr id="7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000" y="4374000"/>
            <a:ext cx="1935000" cy="19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91944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providers</a:t>
            </a:r>
            <a:r>
              <a:rPr lang="en-US" sz="3400" dirty="0"/>
              <a:t> array</a:t>
            </a:r>
          </a:p>
          <a:p>
            <a:pPr lvl="1"/>
            <a:r>
              <a:rPr lang="en-US" sz="3400" dirty="0"/>
              <a:t>Register </a:t>
            </a:r>
            <a:r>
              <a:rPr lang="en-US" sz="3400" b="1" dirty="0">
                <a:solidFill>
                  <a:schemeClr val="bg1"/>
                </a:solidFill>
              </a:rPr>
              <a:t>service</a:t>
            </a:r>
            <a:r>
              <a:rPr lang="en-US" sz="3400" dirty="0"/>
              <a:t> providers and </a:t>
            </a:r>
            <a:r>
              <a:rPr lang="en-US" sz="3400" b="1" dirty="0">
                <a:solidFill>
                  <a:schemeClr val="bg1"/>
                </a:solidFill>
              </a:rPr>
              <a:t>inject</a:t>
            </a:r>
            <a:r>
              <a:rPr lang="en-US" sz="3400" dirty="0"/>
              <a:t> them into components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bootstrap</a:t>
            </a:r>
            <a:r>
              <a:rPr lang="en-US" sz="3400" dirty="0"/>
              <a:t> array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root</a:t>
            </a:r>
            <a:r>
              <a:rPr lang="en-US" sz="3400" dirty="0"/>
              <a:t> component – used to </a:t>
            </a:r>
            <a:r>
              <a:rPr lang="en-US" sz="3400" b="1" dirty="0">
                <a:solidFill>
                  <a:schemeClr val="bg1"/>
                </a:solidFill>
              </a:rPr>
              <a:t>launch</a:t>
            </a:r>
            <a:r>
              <a:rPr lang="en-US" sz="3400" dirty="0"/>
              <a:t> the application</a:t>
            </a:r>
          </a:p>
          <a:p>
            <a:r>
              <a:rPr lang="en-US" sz="3400" dirty="0"/>
              <a:t>Inserting a </a:t>
            </a:r>
            <a:r>
              <a:rPr lang="en-US" sz="3400" b="1" dirty="0">
                <a:solidFill>
                  <a:schemeClr val="bg1"/>
                </a:solidFill>
              </a:rPr>
              <a:t>bootstrapped</a:t>
            </a:r>
            <a:r>
              <a:rPr lang="en-US" sz="3400" dirty="0"/>
              <a:t> component                                               usually </a:t>
            </a:r>
            <a:r>
              <a:rPr lang="en-US" sz="3400" b="1" dirty="0">
                <a:solidFill>
                  <a:schemeClr val="bg1"/>
                </a:solidFill>
              </a:rPr>
              <a:t>triggers</a:t>
            </a:r>
            <a:r>
              <a:rPr lang="en-US" sz="3400" dirty="0"/>
              <a:t> a </a:t>
            </a:r>
            <a:r>
              <a:rPr lang="en-US" sz="3400" b="1" dirty="0">
                <a:solidFill>
                  <a:schemeClr val="bg1"/>
                </a:solidFill>
              </a:rPr>
              <a:t>cascade</a:t>
            </a:r>
            <a:r>
              <a:rPr lang="en-US" sz="3400" dirty="0"/>
              <a:t> of component creation </a:t>
            </a:r>
            <a:endParaRPr lang="bg-BG" sz="3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84D632-B781-4040-9BC0-457FC169D3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20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1709-6CC0-4910-9861-6F56DFEDB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Bindings &amp; Templates</a:t>
            </a: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176587" y="3699982"/>
            <a:ext cx="1502782" cy="4815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F724F92D-CB3B-49FD-BBDB-1F4178FDB9D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25157"/>
            <a:ext cx="10961783" cy="768084"/>
          </a:xfrm>
        </p:spPr>
        <p:txBody>
          <a:bodyPr/>
          <a:lstStyle/>
          <a:p>
            <a:r>
              <a:rPr lang="en-US" dirty="0"/>
              <a:t>Repeater, Enhanced Syntax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103EF3-6144-4A64-BB66-EEDE7CEC9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52" y="1385091"/>
            <a:ext cx="2573095" cy="25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6EF27C2-B4D4-4FD4-B765-F889AC319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is a form of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tells</a:t>
            </a:r>
            <a:r>
              <a:rPr lang="en-US" dirty="0"/>
              <a:t> Angular how to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the component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ngFor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repeater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properties of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statements using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ngIf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events and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them in the component</a:t>
            </a:r>
          </a:p>
          <a:p>
            <a:pPr>
              <a:lnSpc>
                <a:spcPct val="100000"/>
              </a:lnSpc>
            </a:pPr>
            <a:r>
              <a:rPr lang="en-US" dirty="0"/>
              <a:t>They can be both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or in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file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Bindings Overview</a:t>
            </a:r>
            <a:endParaRPr lang="bg-B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1" y="990600"/>
            <a:ext cx="11885612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7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Render an Array Using *NgFor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4738" y="3692054"/>
            <a:ext cx="68299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&lt;p&gt;Pick a game to Buy&lt;/p&gt;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&lt;li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{{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game.title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&lt;/li&gt;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94738" y="1183567"/>
            <a:ext cx="682995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private games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Game[]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constructor() 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[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Array of 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781000" y="5364000"/>
            <a:ext cx="2812035" cy="822960"/>
          </a:xfrm>
          <a:prstGeom prst="wedgeRoundRectCallout">
            <a:avLst>
              <a:gd name="adj1" fmla="val -38765"/>
              <a:gd name="adj2" fmla="val -84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2"/>
                </a:solidFill>
              </a:rPr>
              <a:t>'</a:t>
            </a:r>
            <a:r>
              <a:rPr lang="en-US" sz="2400" b="1" noProof="1">
                <a:solidFill>
                  <a:schemeClr val="bg1"/>
                </a:solidFill>
              </a:rPr>
              <a:t>*</a:t>
            </a:r>
            <a:r>
              <a:rPr lang="en-US" sz="2400" b="1" noProof="1">
                <a:solidFill>
                  <a:schemeClr val="bg2"/>
                </a:solidFill>
              </a:rPr>
              <a:t>'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symbol is 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required in front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7185B36-E415-4D52-A4C9-9033F562E9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498239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Components Basic Idea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Creating Components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Bootstrapping &amp;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Bindings &amp; Templates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Lifecycle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Interaction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51BABE-C2D1-4FD9-A72E-8B5A055D69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5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 Using *NgIf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96000" y="1224000"/>
            <a:ext cx="7036063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&lt;p&gt;Pick a game to Buy&lt;/p&gt;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&lt;li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	{{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game.title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&lt;/div&gt;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</a:rPr>
              <a:t>&lt;span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&gt;= 100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&gt;-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</a:rPr>
              <a:t>Price: {{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&lt;/span&gt;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&lt;/li&gt;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9E6619-4E24-4BA9-B2CD-F5E20BD8B3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7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Events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14622" y="1182561"/>
            <a:ext cx="1023840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click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)"&gt;Show Content&lt;/button&gt;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54941" y="1981237"/>
            <a:ext cx="730955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public games: Game[];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constructor()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[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Array of games</a:t>
            </a:r>
            <a:r>
              <a:rPr lang="en-US" sz="2400" b="1" i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showAdditionalContent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($event)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	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95B6690-C77A-4ABF-B44F-9F3C2CC0D7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2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Attributes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Binding attributes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81000" y="1843153"/>
            <a:ext cx="7162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string;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constructor()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"a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to an image"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81000" y="4536397"/>
            <a:ext cx="4905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img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attr.src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/&gt;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928952" y="5323727"/>
            <a:ext cx="4414680" cy="1018339"/>
          </a:xfrm>
          <a:prstGeom prst="wedgeRoundRectCallout">
            <a:avLst>
              <a:gd name="adj1" fmla="val -9144"/>
              <a:gd name="adj2" fmla="val -4336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name of the property in the component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08C8324-F503-47BD-AD85-96CE266FDE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36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Binding CSS Classes or Specific Class Name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Binding classes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bind to a specific class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31232" y="1868093"/>
            <a:ext cx="853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badCurly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"&gt;Bad curly&lt;/div&gt;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26000" y="3355100"/>
            <a:ext cx="8534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The class binding is special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class="special"[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!isSpecial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This one is not so special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105768" y="4193887"/>
            <a:ext cx="4349400" cy="609716"/>
          </a:xfrm>
          <a:prstGeom prst="wedgeRoundRectCallout">
            <a:avLst>
              <a:gd name="adj1" fmla="val -49618"/>
              <a:gd name="adj2" fmla="val -1237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Toggle class "</a:t>
            </a:r>
            <a:r>
              <a:rPr lang="en-US" sz="2400" b="1" noProof="1">
                <a:solidFill>
                  <a:schemeClr val="bg1"/>
                </a:solidFill>
              </a:rPr>
              <a:t>special</a:t>
            </a:r>
            <a:r>
              <a:rPr lang="en-US" sz="2400" b="1" noProof="1">
                <a:solidFill>
                  <a:schemeClr val="bg2"/>
                </a:solidFill>
              </a:rPr>
              <a:t>" on/off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D987E4F-9E68-4896-AAC2-574B271589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430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Binding styles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styles with units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Styles or Styles with Units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8044" y="1833207"/>
            <a:ext cx="10057956" cy="14503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style.color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]="isSpecial ? 'red': 'green'"&gt;Red&lt;/button&gt;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style.background-color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]="canSave ? 'cyan': 'grey'" 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Save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3068" y="3950891"/>
            <a:ext cx="1004293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style.font-size.em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]="isSpecial ? 3 : 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Big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style.font-size.%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]="!isSpecial ? 150 : 50"&gt;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Small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29CDF43-751B-4BE6-82CC-4DEF2DD60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788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Reference other elements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Place the ref- prefix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Other Elements in Template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1000" y="1979663"/>
            <a:ext cx="933209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#phone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placeholder="phone number"&gt;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(click)="callPhone(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phone.value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)"&gt;Call&lt;/button&gt;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2915" y="4104000"/>
            <a:ext cx="939018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ref-phone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placeholder="phone number"&gt;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(click)="callPhone(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phone.value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)"&gt;Call&lt;/button&gt;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366000" y="3023381"/>
            <a:ext cx="4933321" cy="609716"/>
          </a:xfrm>
          <a:prstGeom prst="wedgeRoundRectCallout">
            <a:avLst>
              <a:gd name="adj1" fmla="val -48699"/>
              <a:gd name="adj2" fmla="val -296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phone </a:t>
            </a:r>
            <a:r>
              <a:rPr lang="en-US" sz="2400" b="1" noProof="1">
                <a:solidFill>
                  <a:schemeClr val="bg1"/>
                </a:solidFill>
              </a:rPr>
              <a:t>refers</a:t>
            </a:r>
            <a:r>
              <a:rPr lang="en-US" sz="2400" b="1" noProof="1">
                <a:solidFill>
                  <a:schemeClr val="bg2"/>
                </a:solidFill>
              </a:rPr>
              <a:t> to the </a:t>
            </a:r>
            <a:r>
              <a:rPr lang="en-US" sz="2400" b="1" noProof="1">
                <a:solidFill>
                  <a:schemeClr val="bg1"/>
                </a:solidFill>
              </a:rPr>
              <a:t>input</a:t>
            </a:r>
            <a:r>
              <a:rPr lang="en-US" sz="2400" b="1" noProof="1">
                <a:solidFill>
                  <a:schemeClr val="bg2"/>
                </a:solidFill>
              </a:rPr>
              <a:t> element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D0D8C26-02A0-47B6-A134-63E76B697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444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can add pipes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also use the null-safe operator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Pipes and Null-safe Operator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1989000"/>
            <a:ext cx="106200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&lt;div&gt;Title through uppercase pipe: {{game.title |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&lt;div&gt;Birthdate: {{user.birthdate |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date:'longDate'}}&lt;/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&lt;div&gt;{{game | json}}&lt;/div&gt;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6000" y="4151282"/>
            <a:ext cx="10210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&lt;div&gt;The current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game?.title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&lt;div&gt;The null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 &amp;&amp; game.name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*ngIf="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nullHero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"&gt;The null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game.name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461000" y="5430166"/>
            <a:ext cx="3555000" cy="609716"/>
          </a:xfrm>
          <a:prstGeom prst="wedgeRoundRectCallout">
            <a:avLst>
              <a:gd name="adj1" fmla="val -49009"/>
              <a:gd name="adj2" fmla="val -1142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DFFFF"/>
                </a:solidFill>
              </a:rPr>
              <a:t>Removes the </a:t>
            </a:r>
            <a:r>
              <a:rPr lang="en-US" sz="2400" b="1" noProof="1">
                <a:solidFill>
                  <a:schemeClr val="bg1"/>
                </a:solidFill>
              </a:rPr>
              <a:t>whole</a:t>
            </a:r>
            <a:r>
              <a:rPr lang="en-US" sz="2400" b="1" noProof="1">
                <a:solidFill>
                  <a:srgbClr val="FDFFFF"/>
                </a:solidFill>
              </a:rPr>
              <a:t> div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C3AA6F6-5118-4A32-A113-B649D91581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8017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8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 vert="horz" lIns="108000" tIns="182880" rIns="108000" bIns="36000" rtlCol="0"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text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the curly brackets is </a:t>
            </a:r>
            <a:r>
              <a:rPr lang="en-US" b="1" dirty="0">
                <a:solidFill>
                  <a:schemeClr val="bg1"/>
                </a:solidFill>
              </a:rPr>
              <a:t>evaluated</a:t>
            </a:r>
            <a:r>
              <a:rPr lang="en-US" dirty="0"/>
              <a:t> to a 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Template expressions are </a:t>
            </a:r>
            <a:r>
              <a:rPr lang="en-US" b="1" dirty="0">
                <a:solidFill>
                  <a:schemeClr val="bg1"/>
                </a:solidFill>
              </a:rPr>
              <a:t>not pure </a:t>
            </a:r>
            <a:r>
              <a:rPr lang="en-US" dirty="0"/>
              <a:t>JavaScript</a:t>
            </a:r>
          </a:p>
          <a:p>
            <a:pPr>
              <a:buClr>
                <a:schemeClr val="tx1"/>
              </a:buClr>
            </a:pPr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use these: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Assignments (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+=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-=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...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operator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expressions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Increment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decrement</a:t>
            </a:r>
            <a:r>
              <a:rPr lang="en-US" dirty="0"/>
              <a:t> operations (</a:t>
            </a:r>
            <a:r>
              <a:rPr lang="en-US" b="1" dirty="0">
                <a:solidFill>
                  <a:schemeClr val="bg1"/>
                </a:solidFill>
              </a:rPr>
              <a:t>++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--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Bitwise</a:t>
            </a:r>
            <a:r>
              <a:rPr lang="en-US" dirty="0"/>
              <a:t> operators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Expressions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944000"/>
            <a:ext cx="8839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&lt;p&gt;The sum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four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is 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}}&lt;/p&gt;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4986EA-FA59-4B18-BC45-92E5ABCE8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2885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types</a:t>
            </a:r>
            <a:r>
              <a:rPr lang="en-US" dirty="0"/>
              <a:t> of data binding</a:t>
            </a:r>
            <a:endParaRPr lang="bg-BG" dirty="0"/>
          </a:p>
          <a:p>
            <a:pPr lvl="1"/>
            <a:r>
              <a:rPr lang="en-US" dirty="0"/>
              <a:t>From data-source to view</a:t>
            </a: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en-US" dirty="0"/>
              <a:t>From view to data-source</a:t>
            </a: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en-US" dirty="0"/>
              <a:t>Two-way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Data Binding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6000" y="2423924"/>
            <a:ext cx="47971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bind-target="expression"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6000" y="4349144"/>
            <a:ext cx="47971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="statement"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on-target="statement"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49712" y="5783682"/>
            <a:ext cx="47971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ngModel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bindon-target="expression"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851000" y="5862100"/>
            <a:ext cx="3411283" cy="610372"/>
          </a:xfrm>
          <a:prstGeom prst="wedgeRoundRectCallout">
            <a:avLst>
              <a:gd name="adj1" fmla="val -48296"/>
              <a:gd name="adj2" fmla="val 1788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FormsModule</a:t>
            </a:r>
            <a:r>
              <a:rPr lang="en-US" sz="2400" b="1" noProof="1">
                <a:solidFill>
                  <a:srgbClr val="FDFFFF"/>
                </a:solidFill>
              </a:rPr>
              <a:t> needed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D3A7443-0158-44BF-837B-176B288A9B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86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E924-DC7C-4822-946F-8EC54E5C72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Lifecycle Hooks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82A9826-10C9-4354-84A0-B722B09A4D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81016"/>
            <a:ext cx="10961783" cy="768084"/>
          </a:xfrm>
        </p:spPr>
        <p:txBody>
          <a:bodyPr/>
          <a:lstStyle/>
          <a:p>
            <a:r>
              <a:rPr lang="en-US" dirty="0"/>
              <a:t>Intersect Through the Loop</a:t>
            </a:r>
          </a:p>
        </p:txBody>
      </p:sp>
      <p:pic>
        <p:nvPicPr>
          <p:cNvPr id="5" name="Picture 4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C4540EB2-7D48-4C1B-8EAB-9D6CC2119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76" y="1385091"/>
            <a:ext cx="2479048" cy="247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4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1221" y="1347789"/>
            <a:ext cx="11804650" cy="4601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rgbClr val="FFA000"/>
                </a:solidFill>
                <a:latin typeface="+mj-lt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#js-frameworks</a:t>
            </a:r>
            <a:endParaRPr lang="en-US" sz="6000" b="1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C02D7D-C277-47E8-9A6C-1BE3F9DB0E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114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9940238" cy="5546589"/>
          </a:xfrm>
        </p:spPr>
        <p:txBody>
          <a:bodyPr/>
          <a:lstStyle/>
          <a:p>
            <a:r>
              <a:rPr lang="en-US" dirty="0"/>
              <a:t>A component has a lifecycle </a:t>
            </a:r>
            <a:r>
              <a:rPr lang="en-US" b="1" dirty="0">
                <a:solidFill>
                  <a:schemeClr val="bg1"/>
                </a:solidFill>
              </a:rPr>
              <a:t>managed</a:t>
            </a:r>
            <a:r>
              <a:rPr lang="en-US" dirty="0"/>
              <a:t> by Angular</a:t>
            </a:r>
          </a:p>
          <a:p>
            <a:r>
              <a:rPr lang="en-US" dirty="0"/>
              <a:t>Angular offers lifecycle </a:t>
            </a:r>
            <a:r>
              <a:rPr lang="en-US" b="1" dirty="0">
                <a:solidFill>
                  <a:schemeClr val="bg1"/>
                </a:solidFill>
              </a:rPr>
              <a:t>hooks</a:t>
            </a:r>
            <a:r>
              <a:rPr lang="en-US" dirty="0"/>
              <a:t> that provide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/>
              <a:t>over life moments of a component</a:t>
            </a:r>
          </a:p>
          <a:p>
            <a:r>
              <a:rPr lang="en-US" dirty="0"/>
              <a:t>Directive and component instances have a </a:t>
            </a:r>
            <a:r>
              <a:rPr lang="en-US" b="1" dirty="0">
                <a:solidFill>
                  <a:schemeClr val="bg1"/>
                </a:solidFill>
              </a:rPr>
              <a:t>lifecycle</a:t>
            </a:r>
            <a:r>
              <a:rPr lang="en-US" dirty="0"/>
              <a:t>  as Angular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destroys</a:t>
            </a:r>
            <a:r>
              <a:rPr lang="en-US" dirty="0"/>
              <a:t> them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Lifecycle Overview</a:t>
            </a:r>
            <a:endParaRPr lang="bg-BG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5577312-FE81-4FAE-94D0-26D344ACDB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3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6000" y="1392521"/>
            <a:ext cx="10515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Component,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OnDestroy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@Component({..})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OnDestroy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games: Game[];</a:t>
            </a:r>
          </a:p>
          <a:p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console.log('CREATED');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ngOnDestroy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console.log('DELETED');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NgOnInit and NgOnDestroy Example</a:t>
            </a:r>
            <a:endParaRPr lang="bg-BG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031403" y="3879000"/>
            <a:ext cx="4179000" cy="609716"/>
          </a:xfrm>
          <a:prstGeom prst="wedgeRoundRectCallout">
            <a:avLst>
              <a:gd name="adj1" fmla="val -49084"/>
              <a:gd name="adj2" fmla="val 1379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Called </a:t>
            </a:r>
            <a:r>
              <a:rPr lang="en-US" sz="2400" b="1" noProof="1">
                <a:solidFill>
                  <a:schemeClr val="bg1"/>
                </a:solidFill>
              </a:rPr>
              <a:t>shortly</a:t>
            </a:r>
            <a:r>
              <a:rPr lang="en-US" sz="2400" b="1" noProof="1">
                <a:solidFill>
                  <a:schemeClr val="bg2"/>
                </a:solidFill>
              </a:rPr>
              <a:t> after creation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048203" y="5453702"/>
            <a:ext cx="2835000" cy="609716"/>
          </a:xfrm>
          <a:prstGeom prst="wedgeRoundRectCallout">
            <a:avLst>
              <a:gd name="adj1" fmla="val -49633"/>
              <a:gd name="adj2" fmla="val 1277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Used for </a:t>
            </a:r>
            <a:r>
              <a:rPr lang="en-US" sz="2400" b="1" noProof="1">
                <a:solidFill>
                  <a:schemeClr val="bg1"/>
                </a:solidFill>
              </a:rPr>
              <a:t>cleanup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FDA7AF3-16B2-4D96-AC85-05F79035E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2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All lifecycle hooks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ngOnChanges</a:t>
            </a:r>
            <a:r>
              <a:rPr lang="en-US" dirty="0"/>
              <a:t>() - when data is changed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ngDoCheck</a:t>
            </a:r>
            <a:r>
              <a:rPr lang="en-US" dirty="0"/>
              <a:t>() - detect your own changes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ngAfterContentInit</a:t>
            </a:r>
            <a:r>
              <a:rPr lang="en-US" dirty="0"/>
              <a:t>() - when external content is received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ngAfterContentChecked</a:t>
            </a:r>
            <a:r>
              <a:rPr lang="en-US" dirty="0"/>
              <a:t>() - when external content is checked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ngAfterViewInit</a:t>
            </a:r>
            <a:r>
              <a:rPr lang="en-US" dirty="0"/>
              <a:t>() - when the views and child views are created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ngAfterViewChecked</a:t>
            </a:r>
            <a:r>
              <a:rPr lang="en-US" dirty="0"/>
              <a:t>() - when the above are checked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More at: </a:t>
            </a:r>
            <a:r>
              <a:rPr lang="en-US" dirty="0">
                <a:hlinkClick r:id="rId2"/>
              </a:rPr>
              <a:t>https://angular.io/guide/lifecycle-hooks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Lifecycle Hooks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913E91-5B83-4F49-A6C8-BC33C986B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764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5AEB-0DCB-4648-B14E-832EEBF2CB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Interaction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28E2715-7D8D-4902-8362-C8478EA3FE4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24000"/>
            <a:ext cx="10961783" cy="768084"/>
          </a:xfrm>
        </p:spPr>
        <p:txBody>
          <a:bodyPr/>
          <a:lstStyle/>
          <a:p>
            <a:r>
              <a:rPr lang="en-US" dirty="0"/>
              <a:t>Passing Data in Between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AC37CA18-94E3-4523-ACA7-7867137CE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00" y="126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8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9900" y="5202575"/>
            <a:ext cx="1128313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GameComponent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@Input(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gameProp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game : Game;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Parent to Child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9900" y="1447801"/>
            <a:ext cx="85511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Component,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Game } from '../games/game';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71000" y="5523170"/>
            <a:ext cx="4674599" cy="609716"/>
          </a:xfrm>
          <a:prstGeom prst="wedgeRoundRectCallout">
            <a:avLst>
              <a:gd name="adj1" fmla="val -49618"/>
              <a:gd name="adj2" fmla="val -142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prop</a:t>
            </a:r>
            <a:r>
              <a:rPr lang="en-US" sz="2400" b="1" noProof="1">
                <a:solidFill>
                  <a:schemeClr val="bg2"/>
                </a:solidFill>
              </a:rPr>
              <a:t> will come from </a:t>
            </a:r>
            <a:r>
              <a:rPr lang="en-US" sz="2400" b="1" noProof="1">
                <a:solidFill>
                  <a:schemeClr val="bg1"/>
                </a:solidFill>
              </a:rPr>
              <a:t>parent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900" y="2394826"/>
            <a:ext cx="1128313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selector: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template: `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&lt;li&gt;&lt;div&gt;{{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game.title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| uppercase}}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&gt;= 100"&gt;-&gt; Price: {{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}}&lt;/span&gt;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&lt;/div&gt;&lt;/li&gt;`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B620109-8934-49D2-8CD4-37FA869AD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074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2800" y="1624896"/>
            <a:ext cx="105264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&lt;p&gt;Pick a game to Buy&lt;/p&gt;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  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gameProp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]="game"&gt;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(click)="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showAdditionalContent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()"&gt;Show Image&lt;/button&gt;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356000" y="1721429"/>
            <a:ext cx="3861000" cy="1426961"/>
          </a:xfrm>
          <a:prstGeom prst="wedgeRoundRectCallout">
            <a:avLst>
              <a:gd name="adj1" fmla="val -36845"/>
              <a:gd name="adj2" fmla="val 16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Render the </a:t>
            </a:r>
            <a:r>
              <a:rPr lang="en-US" sz="2400" b="1" noProof="1">
                <a:solidFill>
                  <a:schemeClr val="bg1"/>
                </a:solidFill>
              </a:rPr>
              <a:t>child</a:t>
            </a:r>
            <a:r>
              <a:rPr lang="en-US" sz="2400" b="1" noProof="1">
                <a:solidFill>
                  <a:schemeClr val="bg2"/>
                </a:solidFill>
              </a:rPr>
              <a:t> into the </a:t>
            </a:r>
            <a:r>
              <a:rPr lang="en-US" sz="2400" b="1" noProof="1">
                <a:solidFill>
                  <a:schemeClr val="bg1"/>
                </a:solidFill>
              </a:rPr>
              <a:t>parent</a:t>
            </a:r>
            <a:r>
              <a:rPr lang="en-US" sz="2400" b="1" noProof="1">
                <a:solidFill>
                  <a:schemeClr val="bg2"/>
                </a:solidFill>
              </a:rPr>
              <a:t> template and </a:t>
            </a:r>
            <a:r>
              <a:rPr lang="en-US" sz="2400" b="1" noProof="1">
                <a:solidFill>
                  <a:schemeClr val="bg1"/>
                </a:solidFill>
              </a:rPr>
              <a:t>pass</a:t>
            </a:r>
            <a:r>
              <a:rPr lang="en-US" sz="2400" b="1" noProof="1">
                <a:solidFill>
                  <a:schemeClr val="bg2"/>
                </a:solidFill>
              </a:rPr>
              <a:t> the needed </a:t>
            </a:r>
            <a:r>
              <a:rPr lang="en-US" sz="2400" b="1" noProof="1">
                <a:solidFill>
                  <a:schemeClr val="bg1"/>
                </a:solidFill>
              </a:rPr>
              <a:t>prop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4D2B50-F3FA-457D-925E-0C49925FE6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1364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order to pass data from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component we need 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decorator and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Emitter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Interaction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6004" y="2439000"/>
            <a:ext cx="939702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  <a:b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GameComponent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@Input('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gameProp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') game : Game;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@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onReacted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&gt;()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b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react(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this.onReacted.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emit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936000" y="4914000"/>
            <a:ext cx="4995000" cy="609716"/>
          </a:xfrm>
          <a:prstGeom prst="wedgeRoundRectCallout">
            <a:avLst>
              <a:gd name="adj1" fmla="val -20277"/>
              <a:gd name="adj2" fmla="val -2475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parent will </a:t>
            </a:r>
            <a:r>
              <a:rPr lang="en-US" sz="2400" b="1" noProof="1">
                <a:solidFill>
                  <a:schemeClr val="bg1"/>
                </a:solidFill>
              </a:rPr>
              <a:t>receive</a:t>
            </a:r>
            <a:r>
              <a:rPr lang="en-US" sz="2400" b="1" noProof="1">
                <a:solidFill>
                  <a:schemeClr val="bg2"/>
                </a:solidFill>
              </a:rPr>
              <a:t> the event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6FB9BDF-8815-49BC-8429-4ED42B8D4D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65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Parent component handles the event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6275" y="1809000"/>
            <a:ext cx="879472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&lt;game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games="[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gameProp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]"="game"    	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&lt;/game&gt;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6275" y="3315036"/>
            <a:ext cx="8794725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Game[];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dislikes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isLiked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 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?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++ 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this.dislikes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++;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484B538-A38F-474B-AF0E-CA203DF925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0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5145" y="1605617"/>
            <a:ext cx="7998407" cy="481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329" indent="-571329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Each component has its </a:t>
            </a:r>
            <a:r>
              <a:rPr lang="en-US" sz="2800" b="1" dirty="0">
                <a:solidFill>
                  <a:schemeClr val="bg1"/>
                </a:solidFill>
              </a:rPr>
              <a:t>own</a:t>
            </a:r>
            <a:r>
              <a:rPr lang="en-US" sz="2800" dirty="0">
                <a:solidFill>
                  <a:schemeClr val="bg2"/>
                </a:solidFill>
              </a:rPr>
              <a:t> template</a:t>
            </a:r>
          </a:p>
          <a:p>
            <a:pPr marL="457063" indent="-457063">
              <a:lnSpc>
                <a:spcPct val="95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There are </a:t>
            </a:r>
            <a:r>
              <a:rPr lang="en-US" sz="2800" b="1" dirty="0">
                <a:solidFill>
                  <a:schemeClr val="bg1"/>
                </a:solidFill>
              </a:rPr>
              <a:t>three</a:t>
            </a:r>
            <a:r>
              <a:rPr lang="en-US" sz="2800" dirty="0">
                <a:solidFill>
                  <a:schemeClr val="bg2"/>
                </a:solidFill>
              </a:rPr>
              <a:t> types of data binding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We can </a:t>
            </a:r>
            <a:r>
              <a:rPr lang="en-US" sz="2800" b="1" dirty="0">
                <a:solidFill>
                  <a:schemeClr val="bg1"/>
                </a:solidFill>
              </a:rPr>
              <a:t>intersect</a:t>
            </a:r>
            <a:r>
              <a:rPr lang="en-US" sz="2800" dirty="0">
                <a:solidFill>
                  <a:schemeClr val="bg2"/>
                </a:solidFill>
              </a:rPr>
              <a:t> the </a:t>
            </a:r>
            <a:r>
              <a:rPr lang="en-US" sz="2800" b="1" dirty="0">
                <a:solidFill>
                  <a:schemeClr val="bg1"/>
                </a:solidFill>
              </a:rPr>
              <a:t>lifecycle</a:t>
            </a:r>
            <a:r>
              <a:rPr lang="en-US" sz="2800" dirty="0">
                <a:solidFill>
                  <a:schemeClr val="bg2"/>
                </a:solidFill>
              </a:rPr>
              <a:t> of a component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Components can </a:t>
            </a:r>
            <a:r>
              <a:rPr lang="en-US" sz="2800" b="1" dirty="0">
                <a:solidFill>
                  <a:schemeClr val="bg1"/>
                </a:solidFill>
              </a:rPr>
              <a:t>interact</a:t>
            </a:r>
            <a:r>
              <a:rPr lang="en-US" sz="2800" dirty="0">
                <a:solidFill>
                  <a:schemeClr val="bg2"/>
                </a:solidFill>
              </a:rPr>
              <a:t> with </a:t>
            </a:r>
            <a:r>
              <a:rPr lang="en-US" sz="2800" b="1" dirty="0">
                <a:solidFill>
                  <a:schemeClr val="bg1"/>
                </a:solidFill>
              </a:rPr>
              <a:t>each</a:t>
            </a:r>
            <a:r>
              <a:rPr lang="en-US" sz="2800" dirty="0">
                <a:solidFill>
                  <a:schemeClr val="bg2"/>
                </a:solidFill>
              </a:rPr>
              <a:t> other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256941" y="2320465"/>
            <a:ext cx="726999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@Component({ selector: 'app',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`&lt;h1&gt;{{title}}&lt;/h1`})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276862" y="4537535"/>
            <a:ext cx="7267717" cy="4470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ngOnInit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() { this.data =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Retrieve data 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262539" y="5879641"/>
            <a:ext cx="726710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() fromChild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	EventEmitter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&lt;boolen&gt;();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B76E90-305E-4568-9611-10F60FB01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643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3034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903B5E-3491-4A12-930E-E6D9787061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Components: Basic Idea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F0F643-D8F5-4E4D-A7EA-F2B3B3F882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7" y="5724000"/>
            <a:ext cx="10961783" cy="768084"/>
          </a:xfrm>
        </p:spPr>
        <p:txBody>
          <a:bodyPr/>
          <a:lstStyle/>
          <a:p>
            <a:r>
              <a:rPr lang="en-US" dirty="0"/>
              <a:t>The Main Building Block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589943E-AC25-489C-BF86-E22B3EE56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20" y="1371600"/>
            <a:ext cx="2461184" cy="246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9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8697" y="5565810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163" y="5565810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7"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BE1D69B3-44C9-48BB-ADB2-43A0C3E2F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690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449AC586-9E34-473B-96E7-3DAE8B302E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88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6E0096-92BE-4242-A86F-DB0826CB91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1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5741286-0A26-49D3-82B5-D6EFEF073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25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2766" y="1001836"/>
            <a:ext cx="10129234" cy="5740281"/>
          </a:xfrm>
        </p:spPr>
        <p:txBody>
          <a:bodyPr/>
          <a:lstStyle/>
          <a:p>
            <a:r>
              <a:rPr lang="en-US" dirty="0"/>
              <a:t>A component controls </a:t>
            </a: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of the screen (the view)</a:t>
            </a:r>
          </a:p>
          <a:p>
            <a:r>
              <a:rPr lang="en-US" dirty="0"/>
              <a:t>You define </a:t>
            </a:r>
            <a:r>
              <a:rPr lang="en-US" b="1" dirty="0">
                <a:solidFill>
                  <a:schemeClr val="bg1"/>
                </a:solidFill>
              </a:rPr>
              <a:t>application logic</a:t>
            </a:r>
            <a:r>
              <a:rPr lang="en-US" dirty="0"/>
              <a:t> into the component</a:t>
            </a:r>
          </a:p>
          <a:p>
            <a:r>
              <a:rPr lang="en-US" dirty="0"/>
              <a:t>Each component has its </a:t>
            </a:r>
            <a:r>
              <a:rPr lang="en-US" b="1" dirty="0">
                <a:solidFill>
                  <a:schemeClr val="bg1"/>
                </a:solidFill>
              </a:rPr>
              <a:t>own</a:t>
            </a:r>
            <a:r>
              <a:rPr lang="en-US" dirty="0"/>
              <a:t> HTML/CSS template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Idea Behind Components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2788" y="3101668"/>
            <a:ext cx="8518212" cy="556664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82788" y="3797175"/>
            <a:ext cx="8518212" cy="2249435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selector: 'app-root',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template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: `&lt;h1&gt;{{title}}&lt;/h1&gt;`,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: [ `h1 {</a:t>
            </a:r>
          </a:p>
          <a:p>
            <a:pPr lvl="1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background-color: red;}` ]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82788" y="6185453"/>
            <a:ext cx="8518212" cy="556664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AppComponent { title = 'App Title';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536000" y="5046164"/>
            <a:ext cx="3375000" cy="810000"/>
          </a:xfrm>
          <a:prstGeom prst="wedgeRoundRectCallout">
            <a:avLst>
              <a:gd name="adj1" fmla="val -62266"/>
              <a:gd name="adj2" fmla="val -344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Unique html template and styling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A4866C-DD98-49B0-B914-D8C606CDD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08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5" grpId="0" animBg="1"/>
      <p:bldP spid="7" grpId="0" animBg="1"/>
      <p:bldP spid="8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5" name="Rectangle: Rounded Corners 13"/>
          <p:cNvSpPr/>
          <p:nvPr/>
        </p:nvSpPr>
        <p:spPr>
          <a:xfrm>
            <a:off x="4343401" y="1166361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App Root Component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3429000" y="1981202"/>
            <a:ext cx="1066800" cy="114299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: Rounded Corners 13"/>
          <p:cNvSpPr/>
          <p:nvPr/>
        </p:nvSpPr>
        <p:spPr>
          <a:xfrm>
            <a:off x="2189742" y="3149600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DFFFF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 Component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477000" y="2011682"/>
            <a:ext cx="609600" cy="118871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: Rounded Corners 13"/>
          <p:cNvSpPr/>
          <p:nvPr/>
        </p:nvSpPr>
        <p:spPr>
          <a:xfrm>
            <a:off x="6248401" y="3246120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Articles Component</a:t>
            </a:r>
          </a:p>
        </p:txBody>
      </p:sp>
      <p:sp>
        <p:nvSpPr>
          <p:cNvPr id="22" name="Rectangle: Rounded Corners 13"/>
          <p:cNvSpPr/>
          <p:nvPr/>
        </p:nvSpPr>
        <p:spPr>
          <a:xfrm>
            <a:off x="4208090" y="5029200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Consolas" pitchFamily="49" charset="0"/>
              </a:rPr>
              <a:t>Article Component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H="1">
            <a:off x="5791200" y="4055880"/>
            <a:ext cx="6858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6248400" y="4055880"/>
            <a:ext cx="6096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6934200" y="4584702"/>
            <a:ext cx="3860356" cy="888996"/>
          </a:xfrm>
          <a:prstGeom prst="wedgeRoundRectCallout">
            <a:avLst>
              <a:gd name="adj1" fmla="val -49485"/>
              <a:gd name="adj2" fmla="val -207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Components can interact with each other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425AAF9-4C40-4887-A47C-7E1394A5B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6338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FA83-733A-4957-830D-7D3C14256D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Creating Components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C210476-9CA2-47CD-A48D-1C61ECEEDA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7" y="5598833"/>
            <a:ext cx="10961783" cy="768084"/>
          </a:xfrm>
        </p:spPr>
        <p:txBody>
          <a:bodyPr/>
          <a:lstStyle/>
          <a:p>
            <a:r>
              <a:rPr lang="en-US" dirty="0"/>
              <a:t>And Their Unique Templates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657A8-E977-48C0-A50D-55F51EB6C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228" y="1584000"/>
            <a:ext cx="2077543" cy="22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create a component we need the </a:t>
            </a:r>
            <a:r>
              <a:rPr lang="en-US" b="1" dirty="0">
                <a:solidFill>
                  <a:schemeClr val="bg1"/>
                </a:solidFill>
              </a:rPr>
              <a:t>Component         </a:t>
            </a:r>
            <a:r>
              <a:rPr lang="en-US" dirty="0"/>
              <a:t>decorator</a:t>
            </a:r>
          </a:p>
          <a:p>
            <a:endParaRPr lang="en-US" dirty="0"/>
          </a:p>
          <a:p>
            <a:r>
              <a:rPr lang="en-US" dirty="0"/>
              <a:t>It provides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  <a:r>
              <a:rPr lang="en-US" dirty="0"/>
              <a:t> and tells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that we are    creating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and not an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Components Manually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26000" y="2399816"/>
            <a:ext cx="792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import {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} from '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@angular/core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26001" y="4464000"/>
            <a:ext cx="7920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selector: 'app-home',</a:t>
            </a:r>
          </a:p>
          <a:p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 template: '&lt;h1&gt;Home View&lt;/h1&gt;'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851333" y="4326261"/>
            <a:ext cx="4066776" cy="696535"/>
          </a:xfrm>
          <a:prstGeom prst="wedgeRoundRectCallout">
            <a:avLst>
              <a:gd name="adj1" fmla="val -48028"/>
              <a:gd name="adj2" fmla="val 21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We call it whilist adding '@' </a:t>
            </a:r>
          </a:p>
          <a:p>
            <a:pPr algn="ctr"/>
            <a:r>
              <a:rPr lang="en-US" sz="2000" b="1" noProof="1">
                <a:solidFill>
                  <a:schemeClr val="bg2"/>
                </a:solidFill>
              </a:rPr>
              <a:t>in front and pass in metadata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752E8F6-01F2-4F5A-BEE7-76A499C1D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95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Metadata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- the component's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selector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templateUrl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the component's template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styles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styleUrls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unique styles for the </a:t>
            </a:r>
            <a:r>
              <a:rPr lang="en-US" b="1" dirty="0">
                <a:solidFill>
                  <a:schemeClr val="bg1"/>
                </a:solidFill>
              </a:rPr>
              <a:t>current</a:t>
            </a:r>
            <a:r>
              <a:rPr lang="en-US" dirty="0"/>
              <a:t>                                        component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providers</a:t>
            </a:r>
            <a:r>
              <a:rPr lang="en-US" dirty="0"/>
              <a:t> - list of providers that can be </a:t>
            </a:r>
            <a:r>
              <a:rPr lang="en-US" b="1" dirty="0">
                <a:solidFill>
                  <a:schemeClr val="bg1"/>
                </a:solidFill>
              </a:rPr>
              <a:t>injected</a:t>
            </a:r>
            <a:r>
              <a:rPr lang="en-US" dirty="0"/>
              <a:t> using DI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76000" y="2357390"/>
            <a:ext cx="4185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selector: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'app-home'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71181" y="3632827"/>
            <a:ext cx="630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templateUrl: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'Path to template'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76000" y="5364000"/>
            <a:ext cx="630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styleUrls: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'Array of paths'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E04C069-F4D6-4B27-8F11-A7AB600B73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1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3364</TotalTime>
  <Words>2310</Words>
  <Application>Microsoft Office PowerPoint</Application>
  <PresentationFormat>Widescreen</PresentationFormat>
  <Paragraphs>405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Components and Data Binding</vt:lpstr>
      <vt:lpstr>Table of Contents</vt:lpstr>
      <vt:lpstr>Questions</vt:lpstr>
      <vt:lpstr>Components: Basic Idea</vt:lpstr>
      <vt:lpstr>The Idea Behind Components</vt:lpstr>
      <vt:lpstr>The Idea Behind Components</vt:lpstr>
      <vt:lpstr>Creating Components</vt:lpstr>
      <vt:lpstr>Creating Components Manually</vt:lpstr>
      <vt:lpstr>Creating Components Manually</vt:lpstr>
      <vt:lpstr>Creating Components Manually</vt:lpstr>
      <vt:lpstr>Creating Components with the CLI</vt:lpstr>
      <vt:lpstr>Bootstrapping</vt:lpstr>
      <vt:lpstr>Bootstrapping an Application</vt:lpstr>
      <vt:lpstr>The Initial Module</vt:lpstr>
      <vt:lpstr>Initial Module Properties</vt:lpstr>
      <vt:lpstr>Initial Module Properties</vt:lpstr>
      <vt:lpstr>Data Bindings &amp; Templates</vt:lpstr>
      <vt:lpstr>Templates &amp; Data Bindings Overview</vt:lpstr>
      <vt:lpstr>Render an Array Using *NgFor</vt:lpstr>
      <vt:lpstr>Conditional Statements Using *NgIf</vt:lpstr>
      <vt:lpstr>Attach Events</vt:lpstr>
      <vt:lpstr>Binding Attributes</vt:lpstr>
      <vt:lpstr>Binding CSS Classes or Specific Class Name</vt:lpstr>
      <vt:lpstr>Binding Styles or Styles with Units</vt:lpstr>
      <vt:lpstr>Reference Other Elements in Template</vt:lpstr>
      <vt:lpstr>Pipes and Null-safe Operator</vt:lpstr>
      <vt:lpstr>Template Expressions</vt:lpstr>
      <vt:lpstr>Types of Data Binding</vt:lpstr>
      <vt:lpstr>Lifecycle Hooks</vt:lpstr>
      <vt:lpstr>Lifecycle Overview</vt:lpstr>
      <vt:lpstr>NgOnInit and NgOnDestroy Example</vt:lpstr>
      <vt:lpstr>Other Lifecycle Hooks</vt:lpstr>
      <vt:lpstr>Component Interaction</vt:lpstr>
      <vt:lpstr>From Parent to Child</vt:lpstr>
      <vt:lpstr>From Parent to Child</vt:lpstr>
      <vt:lpstr>Component Interaction</vt:lpstr>
      <vt:lpstr>Component Interaction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Fundamentals - Components &amp; Data Binding</dc:title>
  <dc:subject>Angular Fundamentals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Hristomir Asenov</cp:lastModifiedBy>
  <cp:revision>37</cp:revision>
  <dcterms:created xsi:type="dcterms:W3CDTF">2018-05-23T13:08:44Z</dcterms:created>
  <dcterms:modified xsi:type="dcterms:W3CDTF">2020-01-13T10:59:38Z</dcterms:modified>
  <cp:category>computer programming; programming</cp:category>
</cp:coreProperties>
</file>