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exend Deca Light"/>
      <p:regular r:id="rId19"/>
      <p:bold r:id="rId20"/>
    </p:embeddedFont>
    <p:embeddedFont>
      <p:font typeface="Lexend Dec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DecaLight-bold.fntdata"/><Relationship Id="rId11" Type="http://schemas.openxmlformats.org/officeDocument/2006/relationships/slide" Target="slides/slide6.xml"/><Relationship Id="rId22" Type="http://schemas.openxmlformats.org/officeDocument/2006/relationships/font" Target="fonts/LexendDeca-bold.fntdata"/><Relationship Id="rId10" Type="http://schemas.openxmlformats.org/officeDocument/2006/relationships/slide" Target="slides/slide5.xml"/><Relationship Id="rId21" Type="http://schemas.openxmlformats.org/officeDocument/2006/relationships/font" Target="fonts/LexendDec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exendDecaLigh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c98855ff3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c98855ff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c98855ff3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c98855ff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1" Type="http://schemas.openxmlformats.org/officeDocument/2006/relationships/image" Target="../media/image8.png"/><Relationship Id="rId10" Type="http://schemas.openxmlformats.org/officeDocument/2006/relationships/image" Target="../media/image15.png"/><Relationship Id="rId12" Type="http://schemas.openxmlformats.org/officeDocument/2006/relationships/image" Target="../media/image17.png"/><Relationship Id="rId9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41775" y="110487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 Now Pay Later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781825" y="2999875"/>
            <a:ext cx="45390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Provide a flexible payment option that can increase purchases.</a:t>
            </a:r>
            <a:endParaRPr sz="18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5" name="Google Shape;175;p22"/>
          <p:cNvGrpSpPr/>
          <p:nvPr/>
        </p:nvGrpSpPr>
        <p:grpSpPr>
          <a:xfrm>
            <a:off x="5445488" y="373572"/>
            <a:ext cx="2119546" cy="4396359"/>
            <a:chOff x="2547150" y="238125"/>
            <a:chExt cx="2525675" cy="5238750"/>
          </a:xfrm>
        </p:grpSpPr>
        <p:sp>
          <p:nvSpPr>
            <p:cNvPr id="176" name="Google Shape;176;p2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 b="9259" l="0" r="0" t="7917"/>
          <a:stretch/>
        </p:blipFill>
        <p:spPr>
          <a:xfrm>
            <a:off x="5492500" y="755887"/>
            <a:ext cx="2025526" cy="363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87925" y="805950"/>
            <a:ext cx="469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Constant Feedback Iteration!</a:t>
            </a:r>
            <a:endParaRPr b="1"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1910575" y="1872288"/>
            <a:ext cx="1051500" cy="1398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234450" y="3772025"/>
            <a:ext cx="484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Constant Product Improvement!</a:t>
            </a:r>
            <a:endParaRPr b="1"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Simplicity is Key!</a:t>
            </a:r>
            <a:endParaRPr/>
          </a:p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0" name="Google Shape;190;p23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191" name="Google Shape;191;p23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23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Consolidated reporting via our API and Merchant Portal </a:t>
              </a:r>
              <a:endParaRPr b="1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3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195" name="Google Shape;195;p23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196" name="Google Shape;196;p23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Exposure to variety of Global Markets</a:t>
              </a:r>
              <a:endParaRPr b="1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197" name="Google Shape;197;p23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8" name="Google Shape;198;p23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00" name="Google Shape;200;p23"/>
          <p:cNvGrpSpPr/>
          <p:nvPr/>
        </p:nvGrpSpPr>
        <p:grpSpPr>
          <a:xfrm>
            <a:off x="4603300" y="1282226"/>
            <a:ext cx="3949623" cy="1549200"/>
            <a:chOff x="4908100" y="901231"/>
            <a:chExt cx="3949623" cy="1549200"/>
          </a:xfrm>
        </p:grpSpPr>
        <p:cxnSp>
          <p:nvCxnSpPr>
            <p:cNvPr id="201" name="Google Shape;201;p23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23"/>
            <p:cNvSpPr txBox="1"/>
            <p:nvPr/>
          </p:nvSpPr>
          <p:spPr>
            <a:xfrm>
              <a:off x="6650323" y="901231"/>
              <a:ext cx="2207400" cy="15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One Integration - Multiple BNPL Providers</a:t>
              </a:r>
              <a:endParaRPr b="1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05" name="Google Shape;205;p23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06" name="Google Shape;206;p23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07" name="Google Shape;207;p23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08" name="Google Shape;208;p23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09" name="Google Shape;209;p23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10" name="Google Shape;210;p23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11" name="Google Shape;211;p23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12" name="Google Shape;212;p23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13" name="Google Shape;213;p23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of BNPL</a:t>
            </a:r>
            <a:endParaRPr/>
          </a:p>
        </p:txBody>
      </p:sp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612000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-"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Flexible Payment Options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-"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Enriched Customer Experience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-"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Market Reach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4660485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- Implementation Complexity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- Consumer Risk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- Merchant Costs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612000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- </a:t>
            </a: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Market Growth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- Partnerships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- Technological Advancements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4660485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- Regulatory Changes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- Competition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- Economic Downturns 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3842100" y="2242577"/>
            <a:ext cx="349569" cy="47061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S</a:t>
            </a:r>
          </a:p>
        </p:txBody>
      </p:sp>
      <p:sp>
        <p:nvSpPr>
          <p:cNvPr id="229" name="Google Shape;229;p24"/>
          <p:cNvSpPr/>
          <p:nvPr/>
        </p:nvSpPr>
        <p:spPr>
          <a:xfrm>
            <a:off x="4857720" y="2250297"/>
            <a:ext cx="620701" cy="4582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W</a:t>
            </a:r>
          </a:p>
        </p:txBody>
      </p:sp>
      <p:sp>
        <p:nvSpPr>
          <p:cNvPr id="230" name="Google Shape;230;p24"/>
          <p:cNvSpPr/>
          <p:nvPr/>
        </p:nvSpPr>
        <p:spPr>
          <a:xfrm>
            <a:off x="3807513" y="3348952"/>
            <a:ext cx="449622" cy="47061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O</a:t>
            </a:r>
          </a:p>
        </p:txBody>
      </p:sp>
      <p:sp>
        <p:nvSpPr>
          <p:cNvPr id="231" name="Google Shape;231;p24"/>
          <p:cNvSpPr/>
          <p:nvPr/>
        </p:nvSpPr>
        <p:spPr>
          <a:xfrm>
            <a:off x="4971979" y="3356672"/>
            <a:ext cx="338452" cy="4582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5"/>
          <p:cNvSpPr txBox="1"/>
          <p:nvPr>
            <p:ph idx="4294967295" type="ctrTitle"/>
          </p:nvPr>
        </p:nvSpPr>
        <p:spPr>
          <a:xfrm>
            <a:off x="307500" y="543150"/>
            <a:ext cx="38541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38" name="Google Shape;238;p25"/>
          <p:cNvSpPr txBox="1"/>
          <p:nvPr>
            <p:ph idx="4294967295" type="subTitle"/>
          </p:nvPr>
        </p:nvSpPr>
        <p:spPr>
          <a:xfrm>
            <a:off x="285750" y="2043125"/>
            <a:ext cx="40761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latin typeface="Muli"/>
                <a:ea typeface="Muli"/>
                <a:cs typeface="Muli"/>
                <a:sym typeface="Muli"/>
              </a:rPr>
              <a:t>Any questions?</a:t>
            </a:r>
            <a:br>
              <a:rPr b="1" lang="en" sz="1700">
                <a:latin typeface="Muli"/>
                <a:ea typeface="Muli"/>
                <a:cs typeface="Muli"/>
                <a:sym typeface="Muli"/>
              </a:rPr>
            </a:br>
            <a:endParaRPr b="1" sz="17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You can find me at: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latin typeface="Muli"/>
                <a:ea typeface="Muli"/>
                <a:cs typeface="Muli"/>
                <a:sym typeface="Muli"/>
              </a:rPr>
              <a:t>radoslav.sheytanov@globalpay.com</a:t>
            </a:r>
            <a:endParaRPr b="1" sz="17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73" name="Google Shape;73;p14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I am Radoslav Sheytanov-Ruxton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“Product Manager” (sort of) of BNPL at Global Payments</a:t>
            </a:r>
            <a:endParaRPr b="1" sz="1800"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34212" l="1000" r="-999" t="10284"/>
          <a:stretch/>
        </p:blipFill>
        <p:spPr>
          <a:xfrm>
            <a:off x="4883475" y="1040850"/>
            <a:ext cx="36759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622050" y="587500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 Now Pay Later (BNPL) …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5531775" y="1978650"/>
            <a:ext cx="2042700" cy="118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…drives higher sales and customer satisfaction, which in turn leads to business growth for merchants.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1373600" y="1883250"/>
            <a:ext cx="2391000" cy="137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…allows customers to buy products now and pay over time, making it easier for them to make purchases they might otherwise postpone.</a:t>
            </a:r>
            <a:endParaRPr sz="2200"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580550" y="4550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 and Communication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580550" y="1696925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Internal Stakeholders</a:t>
            </a: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External Stakeholders</a:t>
            </a: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Communication Plan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4294967295" type="ctrTitle"/>
          </p:nvPr>
        </p:nvSpPr>
        <p:spPr>
          <a:xfrm>
            <a:off x="597875" y="721813"/>
            <a:ext cx="33327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Delivery</a:t>
            </a:r>
            <a:br>
              <a:rPr lang="en"/>
            </a:br>
            <a:r>
              <a:rPr lang="en"/>
              <a:t>Approach</a:t>
            </a:r>
            <a:endParaRPr/>
          </a:p>
        </p:txBody>
      </p:sp>
      <p:sp>
        <p:nvSpPr>
          <p:cNvPr id="97" name="Google Shape;97;p17"/>
          <p:cNvSpPr txBox="1"/>
          <p:nvPr>
            <p:ph idx="4294967295" type="subTitle"/>
          </p:nvPr>
        </p:nvSpPr>
        <p:spPr>
          <a:xfrm>
            <a:off x="561225" y="2870350"/>
            <a:ext cx="3332700" cy="10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uli"/>
              <a:buChar char="●"/>
            </a:pPr>
            <a:r>
              <a:rPr b="1" lang="en" sz="2200">
                <a:latin typeface="Muli"/>
                <a:ea typeface="Muli"/>
                <a:cs typeface="Muli"/>
                <a:sym typeface="Muli"/>
              </a:rPr>
              <a:t>Agile Methodology:</a:t>
            </a:r>
            <a:endParaRPr b="1" sz="22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uli"/>
              <a:ea typeface="Muli"/>
              <a:cs typeface="Muli"/>
              <a:sym typeface="Muli"/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en" sz="1700"/>
              <a:t>Sprint Planning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en" sz="1700"/>
              <a:t>Development Phases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en" sz="1700"/>
              <a:t>Feedback Loop </a:t>
            </a:r>
            <a:endParaRPr sz="17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7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07" name="Google Shape;10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7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10" name="Google Shape;110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45875" y="4192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BNPL </a:t>
            </a:r>
            <a:r>
              <a:rPr lang="en"/>
              <a:t>Roadmap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1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124" name="Google Shape;124;p1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26" name="Google Shape;126;p1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127" name="Google Shape;127;p1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29" name="Google Shape;129;p1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130" name="Google Shape;130;p1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32" name="Google Shape;132;p1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133" name="Google Shape;133;p1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35" name="Google Shape;135;p1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36" name="Google Shape;136;p1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38" name="Google Shape;138;p1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39" name="Google Shape;139;p1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141" name="Google Shape;141;p18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Initial Development Phase (Month 1-3)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Beta Launch and User Feedback (Month 7-9)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Commercial Launch and Marketing Campaign (Month 13-15)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MVP Development and Testing (Month 4-6)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Full Product Development and Optimization (Month 10-12)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Post-Launch Support and Continuous Improvement (Month 16+)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Customer Engagement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Feedback Mechanisms</a:t>
            </a:r>
            <a:r>
              <a:rPr b="1" lang="en"/>
              <a:t> - CRMs, Support channels</a:t>
            </a:r>
            <a:endParaRPr b="1"/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Product Delivery</a:t>
            </a:r>
            <a:endParaRPr/>
          </a:p>
        </p:txBody>
      </p:sp>
      <p:sp>
        <p:nvSpPr>
          <p:cNvPr id="153" name="Google Shape;153;p19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●"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Support and Training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- Organising training sessions both internally and externally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BNPL Product Features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580550" y="1271950"/>
            <a:ext cx="73986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Flexible Payment Options: </a:t>
            </a:r>
            <a:r>
              <a:rPr lang="en"/>
              <a:t> Catering different customer needs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Love for Developers:</a:t>
            </a:r>
            <a:r>
              <a:rPr lang="en"/>
              <a:t> Seamless integration experience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Enhanced Security:</a:t>
            </a:r>
            <a:r>
              <a:rPr lang="en"/>
              <a:t> Our BNPL providers always follow robust security practices to protect customers’ data</a:t>
            </a:r>
            <a:endParaRPr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measure success?</a:t>
            </a:r>
            <a:endParaRPr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-3350" l="6126" r="17578" t="-3361"/>
          <a:stretch/>
        </p:blipFill>
        <p:spPr>
          <a:xfrm>
            <a:off x="4602350" y="938100"/>
            <a:ext cx="3878100" cy="32673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sp>
        <p:nvSpPr>
          <p:cNvPr id="169" name="Google Shape;169;p21"/>
          <p:cNvSpPr txBox="1"/>
          <p:nvPr/>
        </p:nvSpPr>
        <p:spPr>
          <a:xfrm>
            <a:off x="534875" y="2307975"/>
            <a:ext cx="3450900" cy="23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</a:pPr>
            <a:r>
              <a:rPr lang="en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KPIs</a:t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</a:pPr>
            <a:r>
              <a:rPr lang="en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Feedback</a:t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</a:pPr>
            <a:r>
              <a:rPr lang="en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Business Impact</a:t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