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6"/>
  </p:notesMasterIdLst>
  <p:handoutMasterIdLst>
    <p:handoutMasterId r:id="rId27"/>
  </p:handoutMasterIdLst>
  <p:sldIdLst>
    <p:sldId id="274" r:id="rId5"/>
    <p:sldId id="403" r:id="rId6"/>
    <p:sldId id="443" r:id="rId7"/>
    <p:sldId id="474" r:id="rId8"/>
    <p:sldId id="467" r:id="rId9"/>
    <p:sldId id="475" r:id="rId10"/>
    <p:sldId id="652" r:id="rId11"/>
    <p:sldId id="477" r:id="rId12"/>
    <p:sldId id="454" r:id="rId13"/>
    <p:sldId id="455" r:id="rId14"/>
    <p:sldId id="476" r:id="rId15"/>
    <p:sldId id="470" r:id="rId16"/>
    <p:sldId id="481" r:id="rId17"/>
    <p:sldId id="413" r:id="rId18"/>
    <p:sldId id="414" r:id="rId19"/>
    <p:sldId id="484" r:id="rId20"/>
    <p:sldId id="478" r:id="rId21"/>
    <p:sldId id="306" r:id="rId22"/>
    <p:sldId id="259" r:id="rId23"/>
    <p:sldId id="400" r:id="rId24"/>
    <p:sldId id="39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03"/>
            <p14:sldId id="443"/>
          </p14:sldIdLst>
        </p14:section>
        <p14:section name="Course Details" id="{8D645781-968B-4BDA-8519-3394884E11BA}">
          <p14:sldIdLst>
            <p14:sldId id="474"/>
            <p14:sldId id="467"/>
          </p14:sldIdLst>
        </p14:section>
        <p14:section name="Trainers" id="{49EB9BED-3D2B-42CE-82C1-119E8364C41F}">
          <p14:sldIdLst>
            <p14:sldId id="475"/>
            <p14:sldId id="652"/>
          </p14:sldIdLst>
        </p14:section>
        <p14:section name="Duration, Languages, Technologies" id="{C5FB282C-9CFB-4B62-B130-17278DE74CA4}">
          <p14:sldIdLst>
            <p14:sldId id="477"/>
            <p14:sldId id="454"/>
            <p14:sldId id="455"/>
          </p14:sldIdLst>
        </p14:section>
        <p14:section name="Evaluation and Exams" id="{D1F5D419-28A6-4122-BA6E-0EDF48DB2954}">
          <p14:sldIdLst>
            <p14:sldId id="476"/>
            <p14:sldId id="470"/>
          </p14:sldIdLst>
        </p14:section>
        <p14:section name="Resources" id="{96CC1CDB-84AB-4B8B-A303-887466D1B82B}">
          <p14:sldIdLst>
            <p14:sldId id="481"/>
            <p14:sldId id="413"/>
            <p14:sldId id="414"/>
          </p14:sldIdLst>
        </p14:section>
        <p14:section name="Conclusion" id="{10E03AB1-9AA8-4E86-9A64-D741901E50A2}">
          <p14:sldIdLst>
            <p14:sldId id="484"/>
            <p14:sldId id="478"/>
            <p14:sldId id="306"/>
            <p14:sldId id="259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82D178-B6EA-F8F2-AECF-C3AF6587649D}" v="6" dt="2021-01-08T13:48:38.099"/>
    <p1510:client id="{ACC232DE-2511-49A3-B33B-FD78A94CD8E3}" v="22" dt="2019-12-04T16:40:36.347"/>
    <p1510:client id="{FE827949-AB3A-AE8D-11CA-B3C2781E67B2}" v="2" dt="2020-10-19T13:34:30.12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58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38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10.png"/><Relationship Id="rId14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8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4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9" y="1702477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7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7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7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7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5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8178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687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2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5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98465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095230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92353" y="2374047"/>
            <a:ext cx="2529515" cy="2737571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1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9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2" y="6035668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4" y="6035668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1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6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8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4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50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7277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3303/agile-software-development-february-202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facebook.com/groups/AgileSoftwareDevelopmentFebruary2021" TargetMode="Externa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softuni.bg/trainings/2551/agile-software-development-january-2020" TargetMode="Externa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7.jfif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softwaregroup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5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telenor.bg/" TargetMode="External"/><Relationship Id="rId10" Type="http://schemas.openxmlformats.org/officeDocument/2006/relationships/image" Target="../media/image49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51.jpeg"/><Relationship Id="rId22" Type="http://schemas.openxmlformats.org/officeDocument/2006/relationships/image" Target="../media/image55.png"/><Relationship Id="rId27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3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6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E8E045-532B-4C8B-B39C-54098DF8B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82" y="2098610"/>
            <a:ext cx="2831165" cy="266078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Agile: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Why the slides are in </a:t>
            </a:r>
            <a:r>
              <a:rPr lang="en-US" dirty="0">
                <a:solidFill>
                  <a:schemeClr val="bg1"/>
                </a:solidFill>
              </a:rPr>
              <a:t>English</a:t>
            </a:r>
            <a:r>
              <a:rPr lang="en-US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English</a:t>
            </a:r>
            <a:r>
              <a:rPr lang="en-US" dirty="0"/>
              <a:t> is the native language</a:t>
            </a:r>
            <a:br>
              <a:rPr lang="en-US" dirty="0"/>
            </a:br>
            <a:r>
              <a:rPr lang="en-US" dirty="0"/>
              <a:t>of the software engineers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Specific terminology should be in English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Translations are inaccurate and funny</a:t>
            </a:r>
          </a:p>
          <a:p>
            <a:pPr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Just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learn English!</a:t>
            </a:r>
          </a:p>
          <a:p>
            <a:pPr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No excuses!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English?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-51040"/>
            <a:ext cx="409839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4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Agile: Software Development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6537" y="5740351"/>
            <a:ext cx="10958928" cy="499819"/>
          </a:xfrm>
        </p:spPr>
        <p:txBody>
          <a:bodyPr/>
          <a:lstStyle/>
          <a:p>
            <a:r>
              <a:rPr lang="en-US" dirty="0"/>
              <a:t>Evaluation Criteria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86774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5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57116" y="4367516"/>
            <a:ext cx="1985439" cy="91381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bg2"/>
                </a:solidFill>
              </a:rPr>
              <a:t>EVALUATION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2"/>
                </a:solidFill>
              </a:rPr>
              <a:t>CRITERIA</a:t>
            </a:r>
            <a:endParaRPr lang="bg-BG" sz="2400" dirty="0">
              <a:solidFill>
                <a:schemeClr val="bg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5C1299-8150-41FC-BD2C-8503235982DF}"/>
              </a:ext>
            </a:extLst>
          </p:cNvPr>
          <p:cNvGrpSpPr/>
          <p:nvPr/>
        </p:nvGrpSpPr>
        <p:grpSpPr>
          <a:xfrm>
            <a:off x="2438400" y="3785024"/>
            <a:ext cx="7066800" cy="2803521"/>
            <a:chOff x="1141412" y="3564202"/>
            <a:chExt cx="7066800" cy="280352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6364F3-DBB7-42AC-8E23-2674C8F38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412" y="3564202"/>
              <a:ext cx="7066800" cy="2803521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112A132D-9558-49B7-8972-37F2A7D86C7D}"/>
                </a:ext>
              </a:extLst>
            </p:cNvPr>
            <p:cNvSpPr txBox="1"/>
            <p:nvPr/>
          </p:nvSpPr>
          <p:spPr>
            <a:xfrm>
              <a:off x="2537377" y="3567519"/>
              <a:ext cx="1369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dirty="0">
                  <a:solidFill>
                    <a:schemeClr val="bg1"/>
                  </a:solidFill>
                </a:rPr>
                <a:t>Practice</a:t>
              </a:r>
              <a:endParaRPr lang="bg-BG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424CBB6F-AC66-48C4-8E7D-6FC1BBFC167F}"/>
                </a:ext>
              </a:extLst>
            </p:cNvPr>
            <p:cNvSpPr txBox="1"/>
            <p:nvPr/>
          </p:nvSpPr>
          <p:spPr>
            <a:xfrm>
              <a:off x="5865812" y="3567519"/>
              <a:ext cx="7763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dirty="0">
                  <a:solidFill>
                    <a:schemeClr val="bg1"/>
                  </a:solidFill>
                </a:rPr>
                <a:t>Test</a:t>
              </a:r>
              <a:endParaRPr lang="bg-BG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7">
              <a:extLst>
                <a:ext uri="{FF2B5EF4-FFF2-40B4-BE49-F238E27FC236}">
                  <a16:creationId xmlns:a16="http://schemas.microsoft.com/office/drawing/2014/main" id="{34EA5C3F-7751-437C-BCD2-74DF0BCF7626}"/>
                </a:ext>
              </a:extLst>
            </p:cNvPr>
            <p:cNvSpPr txBox="1"/>
            <p:nvPr/>
          </p:nvSpPr>
          <p:spPr>
            <a:xfrm>
              <a:off x="3100160" y="4266834"/>
              <a:ext cx="811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dirty="0">
                  <a:solidFill>
                    <a:schemeClr val="bg1"/>
                  </a:solidFill>
                </a:rPr>
                <a:t>60%</a:t>
              </a:r>
              <a:endParaRPr lang="bg-BG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CC096D04-6AC6-48A5-994E-401C18451833}"/>
                </a:ext>
              </a:extLst>
            </p:cNvPr>
            <p:cNvSpPr txBox="1"/>
            <p:nvPr/>
          </p:nvSpPr>
          <p:spPr>
            <a:xfrm>
              <a:off x="5332662" y="4266834"/>
              <a:ext cx="811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dirty="0">
                  <a:solidFill>
                    <a:schemeClr val="bg1"/>
                  </a:solidFill>
                </a:rPr>
                <a:t>40%</a:t>
              </a:r>
              <a:endParaRPr lang="bg-BG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468CB54-16FB-47DC-AB27-A308071A11A5}"/>
              </a:ext>
            </a:extLst>
          </p:cNvPr>
          <p:cNvSpPr>
            <a:spLocks noGrp="1"/>
          </p:cNvSpPr>
          <p:nvPr/>
        </p:nvSpPr>
        <p:spPr>
          <a:xfrm>
            <a:off x="306818" y="1177674"/>
            <a:ext cx="11504183" cy="24130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The exam will have two parts: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– multiple choice questions.		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case</a:t>
            </a:r>
            <a:r>
              <a:rPr lang="en-US" dirty="0"/>
              <a:t> – outlining a typical Agile project.</a:t>
            </a:r>
          </a:p>
        </p:txBody>
      </p:sp>
    </p:spTree>
    <p:extLst>
      <p:ext uri="{BB962C8B-B14F-4D97-AF65-F5344CB8AC3E}">
        <p14:creationId xmlns:p14="http://schemas.microsoft.com/office/powerpoint/2010/main" val="393111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6536" y="5683514"/>
            <a:ext cx="10958928" cy="499819"/>
          </a:xfrm>
        </p:spPr>
        <p:txBody>
          <a:bodyPr/>
          <a:lstStyle/>
          <a:p>
            <a:r>
              <a:rPr lang="en-US" dirty="0"/>
              <a:t>What We Need Additionally?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104956"/>
            <a:ext cx="3218349" cy="388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0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Networking Fundamentals Web Site </a:t>
            </a:r>
            <a:br>
              <a:rPr lang="en-US" dirty="0"/>
            </a:br>
            <a:r>
              <a:rPr lang="en-US" dirty="0"/>
              <a:t>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905000"/>
            <a:ext cx="9234601" cy="79432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https://softuni.bg/trainings/3303/agile-software-development-february-2021</a:t>
            </a:r>
            <a:endParaRPr lang="en-US" sz="20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7921" y="1359834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849" y="3416165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528763" y="3796658"/>
            <a:ext cx="9158400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dirty="0">
                <a:solidFill>
                  <a:schemeClr val="bg1"/>
                </a:solidFill>
                <a:hlinkClick r:id="rId6"/>
              </a:rPr>
              <a:t>https://www.facebook.com/groups/AgileSoftwareDevelopmentFebruary2021</a:t>
            </a:r>
            <a:endParaRPr lang="en-US" sz="20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1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slides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videos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assignments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</a:t>
            </a:r>
            <a:r>
              <a:rPr lang="en-US" dirty="0">
                <a:hlinkClick r:id="rId2"/>
              </a:rPr>
              <a:t>website</a:t>
            </a:r>
            <a:r>
              <a:rPr lang="en-US" dirty="0"/>
              <a:t> 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Videos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700994"/>
            <a:ext cx="4267200" cy="515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65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5763"/>
            <a:ext cx="7581212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793" y="1295400"/>
            <a:ext cx="8632995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44001" y="3352800"/>
            <a:ext cx="2795793" cy="30265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46871" y="1752601"/>
            <a:ext cx="706157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Training program</a:t>
            </a:r>
          </a:p>
          <a:p>
            <a:pPr marL="952393" lvl="1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Understanding Agile and what are the Agile methodologies used today. </a:t>
            </a:r>
          </a:p>
          <a:p>
            <a:pPr marL="952393" lvl="1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Understand how to use Agile practices in the day 2 day activities. </a:t>
            </a:r>
          </a:p>
          <a:p>
            <a:pPr marL="342900" indent="-34290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Exam</a:t>
            </a:r>
          </a:p>
          <a:p>
            <a:pPr marL="952393" lvl="1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Use case plus test</a:t>
            </a:r>
          </a:p>
          <a:p>
            <a:pPr marL="342900" indent="-34290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Learning resources</a:t>
            </a:r>
          </a:p>
          <a:p>
            <a:pPr marL="952393" lvl="1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Slides, videos, articles, Facebook group, SLI.DO.</a:t>
            </a:r>
          </a:p>
        </p:txBody>
      </p:sp>
    </p:spTree>
    <p:extLst>
      <p:ext uri="{BB962C8B-B14F-4D97-AF65-F5344CB8AC3E}">
        <p14:creationId xmlns:p14="http://schemas.microsoft.com/office/powerpoint/2010/main" val="41858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55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111631" y="4407698"/>
            <a:ext cx="6140835" cy="9512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204340" y="3339000"/>
            <a:ext cx="4272023" cy="8995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1063878" y="2301988"/>
            <a:ext cx="292608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8320122" y="1224899"/>
            <a:ext cx="2926650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88000" y="2287667"/>
            <a:ext cx="4288364" cy="9034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8841000" y="2304529"/>
            <a:ext cx="1966594" cy="1835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1076054" y="3362375"/>
            <a:ext cx="2913904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2665" y="1233899"/>
            <a:ext cx="1380716" cy="8646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3878" y="1238451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4637814" y="1224899"/>
            <a:ext cx="3388735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31802" y="5516785"/>
            <a:ext cx="3214198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5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595012" y="5492060"/>
            <a:ext cx="265176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1063878" y="4407697"/>
            <a:ext cx="3837857" cy="2016760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3043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2FB99B8-BE90-433D-A61C-4D2710F0DE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Program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Schedule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Exams and Evaluation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588" y="103189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588" y="1039813"/>
            <a:ext cx="1028541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514350" lvl="1" indent="-514350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686" y="3019985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7124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0922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72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033" y="1039682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rgbClr val="FFA72A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#Agile-2021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Agile: Software Development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6536" y="5867401"/>
            <a:ext cx="10958928" cy="499819"/>
          </a:xfrm>
        </p:spPr>
        <p:txBody>
          <a:bodyPr/>
          <a:lstStyle/>
          <a:p>
            <a:r>
              <a:rPr lang="en-US" dirty="0"/>
              <a:t>Course Objectives &amp;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832449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1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Agile: Software Development </a:t>
            </a:r>
            <a:r>
              <a:rPr lang="en-US" dirty="0"/>
              <a:t>– 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A15DE0-0121-435F-923A-263C76318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89978"/>
              </p:ext>
            </p:extLst>
          </p:nvPr>
        </p:nvGraphicFramePr>
        <p:xfrm>
          <a:off x="838200" y="1138239"/>
          <a:ext cx="10591800" cy="5619009"/>
        </p:xfrm>
        <a:graphic>
          <a:graphicData uri="http://schemas.openxmlformats.org/drawingml/2006/table">
            <a:tbl>
              <a:tblPr firstRow="1" bandRow="1"/>
              <a:tblGrid>
                <a:gridCol w="2274941">
                  <a:extLst>
                    <a:ext uri="{9D8B030D-6E8A-4147-A177-3AD203B41FA5}">
                      <a16:colId xmlns:a16="http://schemas.microsoft.com/office/drawing/2014/main" val="3916977712"/>
                    </a:ext>
                  </a:extLst>
                </a:gridCol>
                <a:gridCol w="5421259">
                  <a:extLst>
                    <a:ext uri="{9D8B030D-6E8A-4147-A177-3AD203B41FA5}">
                      <a16:colId xmlns:a16="http://schemas.microsoft.com/office/drawing/2014/main" val="50063777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327469523"/>
                    </a:ext>
                  </a:extLst>
                </a:gridCol>
              </a:tblGrid>
              <a:tr h="4194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300" b="1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Session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300" b="1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300" b="1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Date and time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957112"/>
                  </a:ext>
                </a:extLst>
              </a:tr>
              <a:tr h="3561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900" b="0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85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b="0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Introducing Agile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24.02; 19:00 - 22:00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41249"/>
                  </a:ext>
                </a:extLst>
              </a:tr>
              <a:tr h="6885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900" b="0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85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b="0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Agile in Practice (foundations)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bg-BG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.03; 19:00 - 22:00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605811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900" b="0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85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b="0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Cross Functional Teams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10.03; 19:00 - 22:00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801360"/>
                  </a:ext>
                </a:extLst>
              </a:tr>
              <a:tr h="6885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900" b="0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85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b="0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Staying Agile in the Global World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fontAlgn="ctr" latinLnBrk="1" hangingPunct="1"/>
                      <a:r>
                        <a:rPr lang="bg-BG" sz="1900" b="0" i="0" u="none" strike="noStrike" kern="1200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  <a:r>
                        <a:rPr lang="en-US" sz="1900" b="0" i="0" u="none" strike="noStrike" kern="1200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.0</a:t>
                      </a:r>
                      <a:r>
                        <a:rPr lang="bg-BG" sz="1900" b="0" i="0" u="none" strike="noStrike" kern="1200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900" b="0" i="0" u="none" strike="noStrike" kern="1200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19:00 - 22:00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83359"/>
                  </a:ext>
                </a:extLst>
              </a:tr>
              <a:tr h="6885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900" b="0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85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b="0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Workflow streaming through Agile - vol 1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bg-BG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r>
                        <a:rPr lang="en-US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.0</a:t>
                      </a:r>
                      <a:r>
                        <a:rPr lang="bg-BG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; 19:00 - 22:00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194738"/>
                  </a:ext>
                </a:extLst>
              </a:tr>
              <a:tr h="6885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900" b="0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85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b="0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Workflow streaming through Agile - vol 2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bg-BG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r>
                        <a:rPr lang="en-US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.0</a:t>
                      </a:r>
                      <a:r>
                        <a:rPr lang="bg-BG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; 19:00 - 22:00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927342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900" b="0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85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b="0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Agile Leadership – vol 1 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bg-BG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07</a:t>
                      </a:r>
                      <a:r>
                        <a:rPr lang="en-US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.0</a:t>
                      </a:r>
                      <a:r>
                        <a:rPr lang="bg-BG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; 19:00 - 22:00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396620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900" b="0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385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b="0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Agile Leadership – vol 2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bg-BG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r>
                        <a:rPr lang="en-US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.0</a:t>
                      </a:r>
                      <a:r>
                        <a:rPr lang="bg-BG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; 19:00 - 22:00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521776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900" b="0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385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b="0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Scaling Agile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bg-BG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r>
                        <a:rPr lang="en-US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.0</a:t>
                      </a:r>
                      <a:r>
                        <a:rPr lang="bg-BG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; 19:00 - 22:00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023569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900" b="0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Exam 1</a:t>
                      </a:r>
                    </a:p>
                  </a:txBody>
                  <a:tcPr marL="7385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b="0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Exam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bg-BG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r>
                        <a:rPr lang="en-US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.0</a:t>
                      </a:r>
                      <a:r>
                        <a:rPr lang="bg-BG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; 09:00 - 1</a:t>
                      </a:r>
                      <a:r>
                        <a:rPr lang="bg-BG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:00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083794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900" b="0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Exam 2</a:t>
                      </a:r>
                    </a:p>
                  </a:txBody>
                  <a:tcPr marL="7385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b="0" i="0" u="none" strike="noStrike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Retake Exam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bg-BG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09</a:t>
                      </a:r>
                      <a:r>
                        <a:rPr lang="en-US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.0</a:t>
                      </a:r>
                      <a:r>
                        <a:rPr lang="bg-BG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; 09:00 - 1</a:t>
                      </a:r>
                      <a:r>
                        <a:rPr lang="bg-BG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1900" b="0" i="0" u="none" strike="noStrike" dirty="0">
                          <a:solidFill>
                            <a:srgbClr val="234465"/>
                          </a:solidFill>
                          <a:effectLst/>
                          <a:latin typeface="Calibri" panose="020F0502020204030204" pitchFamily="34" charset="0"/>
                        </a:rPr>
                        <a:t>:00</a:t>
                      </a:r>
                    </a:p>
                  </a:txBody>
                  <a:tcPr marL="88623" marR="7385" marT="7385" marB="0" anchor="ctr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0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34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6536" y="5105400"/>
            <a:ext cx="10958928" cy="768084"/>
          </a:xfrm>
        </p:spPr>
        <p:txBody>
          <a:bodyPr/>
          <a:lstStyle/>
          <a:p>
            <a:r>
              <a:rPr lang="en-US" dirty="0"/>
              <a:t>The Trainers Team</a:t>
            </a:r>
            <a:endParaRPr lang="bg-BG" dirty="0"/>
          </a:p>
        </p:txBody>
      </p:sp>
      <p:pic>
        <p:nvPicPr>
          <p:cNvPr id="4" name="Picture 3" descr="A close up of a toy&#10;&#10;Description generated with high confidence">
            <a:extLst>
              <a:ext uri="{FF2B5EF4-FFF2-40B4-BE49-F238E27FC236}">
                <a16:creationId xmlns:a16="http://schemas.microsoft.com/office/drawing/2014/main" id="{878C05D6-CF25-4865-A56B-C5D53C100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57200"/>
            <a:ext cx="4402000" cy="44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9588" y="1602934"/>
            <a:ext cx="7569058" cy="5201066"/>
          </a:xfrm>
        </p:spPr>
        <p:txBody>
          <a:bodyPr>
            <a:normAutofit/>
          </a:bodyPr>
          <a:lstStyle/>
          <a:p>
            <a:r>
              <a:rPr lang="en-US" sz="3600" noProof="1"/>
              <a:t>12 years of experience in the IT industry, 10 years of experience in Agile organizations</a:t>
            </a:r>
            <a:endParaRPr lang="bg-BG" sz="3600" noProof="1"/>
          </a:p>
          <a:p>
            <a:r>
              <a:rPr lang="en-US" sz="3600" noProof="1"/>
              <a:t>Project Lead, QA Engineer, Team Lead, Scrum Master, Software Engineering Manager</a:t>
            </a:r>
            <a:endParaRPr lang="bg-BG" sz="3600" noProof="1"/>
          </a:p>
          <a:p>
            <a:r>
              <a:rPr lang="en-US" sz="3600" noProof="1"/>
              <a:t>Builds successful teams in Lean-Agile organizations</a:t>
            </a:r>
            <a:endParaRPr lang="en-GB" sz="36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Krasen Kolev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8495CF-2D85-4850-9A03-B80543DDE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108" r="419" b="10914"/>
          <a:stretch/>
        </p:blipFill>
        <p:spPr>
          <a:xfrm>
            <a:off x="7589097" y="1930034"/>
            <a:ext cx="4333483" cy="4128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832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6537" y="4704825"/>
            <a:ext cx="11118263" cy="857776"/>
          </a:xfrm>
        </p:spPr>
        <p:txBody>
          <a:bodyPr/>
          <a:lstStyle/>
          <a:p>
            <a:r>
              <a:rPr lang="en-US" sz="4800" dirty="0"/>
              <a:t>Agile: Software Development </a:t>
            </a:r>
            <a:br>
              <a:rPr lang="en-US" sz="4800" dirty="0"/>
            </a:br>
            <a:r>
              <a:rPr lang="en-US" sz="4800" dirty="0"/>
              <a:t>More Details</a:t>
            </a:r>
            <a:endParaRPr lang="bg-BG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6203" y="6096001"/>
            <a:ext cx="10958928" cy="499819"/>
          </a:xfrm>
        </p:spPr>
        <p:txBody>
          <a:bodyPr/>
          <a:lstStyle/>
          <a:p>
            <a:r>
              <a:rPr lang="en-US" dirty="0"/>
              <a:t>Duration, Languages, Technologies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57200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1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tx2"/>
              </a:buClr>
            </a:pPr>
            <a:r>
              <a:rPr lang="en-US" sz="3600" b="1" dirty="0">
                <a:solidFill>
                  <a:srgbClr val="FFA72A"/>
                </a:solidFill>
              </a:rPr>
              <a:t>Lessons and exercises: </a:t>
            </a:r>
            <a:r>
              <a:rPr lang="bg-BG" sz="3600" dirty="0"/>
              <a:t>≈</a:t>
            </a:r>
            <a:r>
              <a:rPr lang="en-US" sz="3600" dirty="0"/>
              <a:t>24 hours (onsite + videos)</a:t>
            </a:r>
          </a:p>
          <a:p>
            <a:pPr>
              <a:lnSpc>
                <a:spcPct val="120000"/>
              </a:lnSpc>
              <a:buClr>
                <a:schemeClr val="tx2"/>
              </a:buClr>
            </a:pPr>
            <a:r>
              <a:rPr lang="en-US" sz="3600" b="1" dirty="0">
                <a:solidFill>
                  <a:srgbClr val="FFA72A"/>
                </a:solidFill>
              </a:rPr>
              <a:t>Exam preparation:</a:t>
            </a:r>
            <a:r>
              <a:rPr lang="en-US" sz="3600" dirty="0"/>
              <a:t> All the time (watch the Home Works)</a:t>
            </a:r>
            <a:r>
              <a:rPr lang="en-US" sz="3600" dirty="0">
                <a:sym typeface="Wingdings" panose="05000000000000000000" pitchFamily="2" charset="2"/>
              </a:rPr>
              <a:t></a:t>
            </a:r>
            <a:endParaRPr lang="en-US" sz="3600" dirty="0"/>
          </a:p>
          <a:p>
            <a:pPr>
              <a:lnSpc>
                <a:spcPct val="120000"/>
              </a:lnSpc>
              <a:buClr>
                <a:schemeClr val="tx2"/>
              </a:buClr>
            </a:pPr>
            <a:r>
              <a:rPr lang="en-US" sz="3600" b="1" dirty="0">
                <a:solidFill>
                  <a:srgbClr val="FFA72A"/>
                </a:solidFill>
              </a:rPr>
              <a:t>Exam: </a:t>
            </a:r>
            <a:r>
              <a:rPr lang="bg-BG" dirty="0"/>
              <a:t>≈</a:t>
            </a:r>
            <a:r>
              <a:rPr lang="en-US" dirty="0"/>
              <a:t>2</a:t>
            </a:r>
            <a:r>
              <a:rPr lang="en-US" sz="3600" dirty="0"/>
              <a:t> hours</a:t>
            </a:r>
          </a:p>
          <a:p>
            <a:pPr>
              <a:lnSpc>
                <a:spcPct val="120000"/>
              </a:lnSpc>
              <a:buClr>
                <a:schemeClr val="tx2"/>
              </a:buClr>
            </a:pPr>
            <a:r>
              <a:rPr lang="en-US" sz="3600" dirty="0"/>
              <a:t>Exam date: </a:t>
            </a:r>
            <a:r>
              <a:rPr lang="bg-BG" sz="3600" b="1" dirty="0">
                <a:solidFill>
                  <a:srgbClr val="FFA72A"/>
                </a:solidFill>
              </a:rPr>
              <a:t>25</a:t>
            </a:r>
            <a:r>
              <a:rPr lang="en-US" sz="3600" b="1" dirty="0">
                <a:solidFill>
                  <a:srgbClr val="FFA72A"/>
                </a:solidFill>
              </a:rPr>
              <a:t> April 2021</a:t>
            </a:r>
          </a:p>
          <a:p>
            <a:pPr>
              <a:lnSpc>
                <a:spcPct val="120000"/>
              </a:lnSpc>
              <a:buClr>
                <a:schemeClr val="tx2"/>
              </a:buClr>
            </a:pPr>
            <a:r>
              <a:rPr lang="en-US" sz="3600" dirty="0"/>
              <a:t>Retake Exam: </a:t>
            </a:r>
            <a:r>
              <a:rPr lang="en-US" sz="3600" b="1" dirty="0">
                <a:solidFill>
                  <a:srgbClr val="FFA72A"/>
                </a:solidFill>
              </a:rPr>
              <a:t>0</a:t>
            </a:r>
            <a:r>
              <a:rPr lang="bg-BG" sz="3600" b="1" dirty="0">
                <a:solidFill>
                  <a:srgbClr val="FFA72A"/>
                </a:solidFill>
              </a:rPr>
              <a:t>9</a:t>
            </a:r>
            <a:r>
              <a:rPr lang="en-US" sz="3600" b="1" dirty="0">
                <a:solidFill>
                  <a:srgbClr val="FFA72A"/>
                </a:solidFill>
              </a:rPr>
              <a:t> May 2021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Duration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1" y="2133601"/>
            <a:ext cx="4189413" cy="41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7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8" ma:contentTypeDescription="Create a new document." ma:contentTypeScope="" ma:versionID="6bb60d0f0e9e47938221aa118ad7688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d81d7665d4e84f7ea38159bca2b592d6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2F4A33-1866-4BB8-8A35-8D6BDFE8D9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CE7128C-41B5-4DC1-AD10-BC81BBEBE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704</Words>
  <Application>Microsoft Office PowerPoint</Application>
  <PresentationFormat>Widescreen</PresentationFormat>
  <Paragraphs>147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</vt:lpstr>
      <vt:lpstr>Agile: Software Development</vt:lpstr>
      <vt:lpstr>Table of Contents</vt:lpstr>
      <vt:lpstr>Questions</vt:lpstr>
      <vt:lpstr>PowerPoint Presentation</vt:lpstr>
      <vt:lpstr>Agile: Software Development – agenda</vt:lpstr>
      <vt:lpstr>PowerPoint Presentation</vt:lpstr>
      <vt:lpstr>Krasen Kolev</vt:lpstr>
      <vt:lpstr>PowerPoint Presentation</vt:lpstr>
      <vt:lpstr>Training Duration</vt:lpstr>
      <vt:lpstr>Why English?</vt:lpstr>
      <vt:lpstr>PowerPoint Presentation</vt:lpstr>
      <vt:lpstr>Scoring System</vt:lpstr>
      <vt:lpstr>PowerPoint Presentation</vt:lpstr>
      <vt:lpstr>Computer Networking Fundamentals Web Site  and FB Group</vt:lpstr>
      <vt:lpstr>Slides and Videos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Lazarina Rabadzhieva</cp:lastModifiedBy>
  <cp:revision>15</cp:revision>
  <dcterms:created xsi:type="dcterms:W3CDTF">2018-05-23T13:08:44Z</dcterms:created>
  <dcterms:modified xsi:type="dcterms:W3CDTF">2021-02-24T09:51:32Z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