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46"/>
  </p:notesMasterIdLst>
  <p:handoutMasterIdLst>
    <p:handoutMasterId r:id="rId47"/>
  </p:handoutMasterIdLst>
  <p:sldIdLst>
    <p:sldId id="274" r:id="rId5"/>
    <p:sldId id="276" r:id="rId6"/>
    <p:sldId id="288" r:id="rId7"/>
    <p:sldId id="606" r:id="rId8"/>
    <p:sldId id="598" r:id="rId9"/>
    <p:sldId id="600" r:id="rId10"/>
    <p:sldId id="565" r:id="rId11"/>
    <p:sldId id="566" r:id="rId12"/>
    <p:sldId id="567" r:id="rId13"/>
    <p:sldId id="571" r:id="rId14"/>
    <p:sldId id="574" r:id="rId15"/>
    <p:sldId id="573" r:id="rId16"/>
    <p:sldId id="601" r:id="rId17"/>
    <p:sldId id="575" r:id="rId18"/>
    <p:sldId id="605" r:id="rId19"/>
    <p:sldId id="595" r:id="rId20"/>
    <p:sldId id="539" r:id="rId21"/>
    <p:sldId id="576" r:id="rId22"/>
    <p:sldId id="602" r:id="rId23"/>
    <p:sldId id="540" r:id="rId24"/>
    <p:sldId id="596" r:id="rId25"/>
    <p:sldId id="603" r:id="rId26"/>
    <p:sldId id="583" r:id="rId27"/>
    <p:sldId id="584" r:id="rId28"/>
    <p:sldId id="588" r:id="rId29"/>
    <p:sldId id="585" r:id="rId30"/>
    <p:sldId id="587" r:id="rId31"/>
    <p:sldId id="589" r:id="rId32"/>
    <p:sldId id="541" r:id="rId33"/>
    <p:sldId id="591" r:id="rId34"/>
    <p:sldId id="604" r:id="rId35"/>
    <p:sldId id="579" r:id="rId36"/>
    <p:sldId id="592" r:id="rId37"/>
    <p:sldId id="593" r:id="rId38"/>
    <p:sldId id="594" r:id="rId39"/>
    <p:sldId id="607" r:id="rId40"/>
    <p:sldId id="349" r:id="rId41"/>
    <p:sldId id="401" r:id="rId42"/>
    <p:sldId id="306" r:id="rId43"/>
    <p:sldId id="259" r:id="rId44"/>
    <p:sldId id="4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288"/>
          </p14:sldIdLst>
        </p14:section>
        <p14:section name="Home Work" id="{BC4A3995-4CED-4320-A673-95328C9C809D}">
          <p14:sldIdLst>
            <p14:sldId id="606"/>
            <p14:sldId id="598"/>
          </p14:sldIdLst>
        </p14:section>
        <p14:section name="Defining User Stories" id="{0B61C84E-08DD-48EF-9F33-3CA3314EF1B9}">
          <p14:sldIdLst>
            <p14:sldId id="600"/>
            <p14:sldId id="565"/>
            <p14:sldId id="566"/>
            <p14:sldId id="567"/>
            <p14:sldId id="571"/>
            <p14:sldId id="574"/>
            <p14:sldId id="573"/>
          </p14:sldIdLst>
        </p14:section>
        <p14:section name="Acceptance Criteria" id="{6144E196-BE5C-4565-9DBA-3A88F21A8A07}">
          <p14:sldIdLst>
            <p14:sldId id="601"/>
            <p14:sldId id="575"/>
            <p14:sldId id="605"/>
            <p14:sldId id="595"/>
            <p14:sldId id="539"/>
            <p14:sldId id="576"/>
          </p14:sldIdLst>
        </p14:section>
        <p14:section name="Definition of Done (DOD)" id="{1910AF6F-BDCE-40D5-A92A-5E57184618C3}">
          <p14:sldIdLst>
            <p14:sldId id="602"/>
            <p14:sldId id="540"/>
            <p14:sldId id="596"/>
          </p14:sldIdLst>
        </p14:section>
        <p14:section name="Product Backlog" id="{19496CBB-1217-41D3-93A6-3CAEF8241A06}">
          <p14:sldIdLst>
            <p14:sldId id="603"/>
            <p14:sldId id="583"/>
            <p14:sldId id="584"/>
            <p14:sldId id="588"/>
            <p14:sldId id="585"/>
            <p14:sldId id="587"/>
            <p14:sldId id="589"/>
            <p14:sldId id="541"/>
            <p14:sldId id="591"/>
          </p14:sldIdLst>
        </p14:section>
        <p14:section name="Grooming the User Stories" id="{2AAE889B-044F-4431-85AA-D2417B16CBB1}">
          <p14:sldIdLst>
            <p14:sldId id="604"/>
            <p14:sldId id="579"/>
            <p14:sldId id="592"/>
            <p14:sldId id="593"/>
            <p14:sldId id="594"/>
          </p14:sldIdLst>
        </p14:section>
        <p14:section name="Conclusion" id="{10E03AB1-9AA8-4E86-9A64-D741901E50A2}">
          <p14:sldIdLst>
            <p14:sldId id="607"/>
            <p14:sldId id="349"/>
            <p14:sldId id="401"/>
            <p14:sldId id="306"/>
            <p14:sldId id="259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2D178-B6EA-F8F2-AECF-C3AF6587649D}" v="6" dt="2021-01-08T13:48:38.099"/>
    <p1510:client id="{ACC232DE-2511-49A3-B33B-FD78A94CD8E3}" v="22" dt="2019-12-04T16:40:36.347"/>
    <p1510:client id="{FE827949-AB3A-AE8D-11CA-B3C2781E67B2}" v="2" dt="2020-10-19T13:34:30.12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4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38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10.png"/><Relationship Id="rId14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4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7859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rIZMuvjTw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5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45.jpeg"/><Relationship Id="rId22" Type="http://schemas.openxmlformats.org/officeDocument/2006/relationships/image" Target="../media/image49.png"/><Relationship Id="rId27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3.jpeg"/><Relationship Id="rId7" Type="http://schemas.openxmlformats.org/officeDocument/2006/relationships/image" Target="../media/image5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6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Workflow Stream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Agile: Software Development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Stream Conditions for Video Encoding Workflows - Bitmovin">
            <a:extLst>
              <a:ext uri="{FF2B5EF4-FFF2-40B4-BE49-F238E27FC236}">
                <a16:creationId xmlns:a16="http://schemas.microsoft.com/office/drawing/2014/main" id="{0CD12523-2800-4070-A5DF-AF160ABAA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887451"/>
            <a:ext cx="3813645" cy="165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67BD-E6DD-4A96-A971-77CF926A3E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“</a:t>
            </a:r>
            <a:r>
              <a:rPr lang="en-US" sz="2800" b="1" dirty="0">
                <a:solidFill>
                  <a:srgbClr val="F2A40D"/>
                </a:solidFill>
              </a:rPr>
              <a:t>Project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2A40D"/>
                </a:solidFill>
              </a:rPr>
              <a:t>Objective</a:t>
            </a:r>
            <a:r>
              <a:rPr lang="en-US" sz="2800" dirty="0"/>
              <a:t>”, also defined as a “</a:t>
            </a:r>
            <a:r>
              <a:rPr lang="en-US" sz="2800" b="1" dirty="0"/>
              <a:t>Hill</a:t>
            </a:r>
            <a:r>
              <a:rPr lang="en-US" sz="2800" dirty="0"/>
              <a:t>” is a general objective which      guides the team and helps define the final objective. </a:t>
            </a:r>
          </a:p>
          <a:p>
            <a:r>
              <a:rPr lang="en-US" sz="2800" dirty="0"/>
              <a:t>An “</a:t>
            </a:r>
            <a:r>
              <a:rPr lang="en-US" sz="2800" b="1" dirty="0">
                <a:solidFill>
                  <a:srgbClr val="F2A40D"/>
                </a:solidFill>
              </a:rPr>
              <a:t>Epic</a:t>
            </a:r>
            <a:r>
              <a:rPr lang="en-US" sz="2800" dirty="0"/>
              <a:t>” is a bigger story which usually can not be completed in a single        iteration, or captures too many objectives, hence it should be broken down   to smaller pieces. </a:t>
            </a:r>
          </a:p>
          <a:p>
            <a:r>
              <a:rPr lang="en-US" sz="2800" dirty="0"/>
              <a:t>An “</a:t>
            </a:r>
            <a:r>
              <a:rPr lang="en-US" sz="2800" b="1" dirty="0">
                <a:solidFill>
                  <a:srgbClr val="F2A40D"/>
                </a:solidFill>
              </a:rPr>
              <a:t>User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2A40D"/>
                </a:solidFill>
              </a:rPr>
              <a:t>Story</a:t>
            </a:r>
            <a:r>
              <a:rPr lang="en-US" sz="2800" dirty="0"/>
              <a:t>” is a tangible product item which can be worked by the team in a single iteration. At the end of the iteration, the “User Story” should be:   testable, able to be presented and executable.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26BEE-76A2-4819-A570-FE09387F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User Stories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C5E7C-0AF2-4E9D-932E-EAD4A1F0F1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AF4841-6439-40F7-BF87-A3F309EB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who is creating the “User Stories”?</a:t>
            </a:r>
          </a:p>
          <a:p>
            <a:pPr lvl="1"/>
            <a:r>
              <a:rPr lang="en-US" dirty="0"/>
              <a:t>Product Manager – but would he always be able to deliver a   workable “user story”, or an “Epic”? </a:t>
            </a:r>
          </a:p>
          <a:p>
            <a:pPr lvl="1"/>
            <a:r>
              <a:rPr lang="en-US" dirty="0"/>
              <a:t>The “Delivery Team”</a:t>
            </a:r>
          </a:p>
          <a:p>
            <a:pPr lvl="2"/>
            <a:r>
              <a:rPr lang="en-US" i="1" dirty="0"/>
              <a:t>Business people and developers must work</a:t>
            </a:r>
            <a:br>
              <a:rPr lang="en-US" dirty="0"/>
            </a:br>
            <a:r>
              <a:rPr lang="en-US" i="1" dirty="0"/>
              <a:t>together daily throughout the project. – The Agile Manifesto</a:t>
            </a:r>
          </a:p>
          <a:p>
            <a:pPr lvl="2"/>
            <a:r>
              <a:rPr lang="en-US" i="1" dirty="0"/>
              <a:t>The best architectures, requirements, and designs</a:t>
            </a:r>
            <a:br>
              <a:rPr lang="en-US" dirty="0"/>
            </a:br>
            <a:r>
              <a:rPr lang="en-US" i="1" dirty="0"/>
              <a:t>emerge from self-organizing teams. – The Agile Manifesto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52AAA-9A98-4846-B8FC-56A7DB6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User Stories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16560-9BB1-4A94-BF9C-756A0527AC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4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2C58C6-0944-45F0-9D73-5879C8944D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 Stories are workable items told from User’s perspective which defines  what should be done and what is the expected outcome. </a:t>
            </a:r>
          </a:p>
          <a:p>
            <a:r>
              <a:rPr lang="en-US" sz="2800" dirty="0"/>
              <a:t>User Story should be completable in a single iteration, otherwise it is an           “epic” and should be broken down to smaller portions.</a:t>
            </a:r>
          </a:p>
          <a:p>
            <a:r>
              <a:rPr lang="en-US" sz="2800" dirty="0"/>
              <a:t>At the end of the iteration, the User Story should be testable and  ready for   release. </a:t>
            </a:r>
          </a:p>
          <a:p>
            <a:r>
              <a:rPr lang="en-US" sz="2800" dirty="0"/>
              <a:t>Product Owner and the “Agile Team” are both responsible for creating the    User Stories. </a:t>
            </a:r>
          </a:p>
          <a:p>
            <a:r>
              <a:rPr lang="en-US" sz="2800" dirty="0"/>
              <a:t>To create an User Story, one can use a specific SW, predefined template, or    simply sticky notes.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AF11A2-75D5-4E78-BA92-A6348F08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User Stories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22857-0E97-4A9C-A5D7-C5CF975A36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9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8CDBE9B5-4F97-4788-BCC5-F60F01DA49D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7E87C17-4033-45FE-BAE2-75F61BAB52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Defining Acceptance Criteria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5984F83-4E0D-4A00-808F-368A88EF87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pic>
        <p:nvPicPr>
          <p:cNvPr id="5122" name="Picture 2" descr="User Story Acceptance Criteria Examples and Definition in 2020 | RubyGarage">
            <a:extLst>
              <a:ext uri="{FF2B5EF4-FFF2-40B4-BE49-F238E27FC236}">
                <a16:creationId xmlns:a16="http://schemas.microsoft.com/office/drawing/2014/main" id="{84CFE6E1-1E8C-4C4A-8B15-3153AE556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006" y="632351"/>
            <a:ext cx="7093987" cy="407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2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057B1A-4263-41CA-A18A-9E720513A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074827"/>
            <a:ext cx="11881624" cy="5201066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200" dirty="0"/>
              <a:t>Each User Story will have associated User Story Acceptance Criteria (also referred to as “Acceptance Criteria”). </a:t>
            </a:r>
          </a:p>
          <a:p>
            <a:pPr>
              <a:lnSpc>
                <a:spcPct val="95000"/>
              </a:lnSpc>
            </a:pPr>
            <a:r>
              <a:rPr lang="en-US" sz="3200" dirty="0"/>
              <a:t>Used to articulate when exactly the User Story is done from Product Owner perspective.</a:t>
            </a:r>
          </a:p>
          <a:p>
            <a:pPr>
              <a:lnSpc>
                <a:spcPct val="95000"/>
              </a:lnSpc>
            </a:pPr>
            <a:r>
              <a:rPr lang="en-US" sz="3200" dirty="0"/>
              <a:t>At the end of each Sprint, the Product Owner uses these criteria to verify the completed deliverables. Can either accept or reject individual deliverables and their associated User Stories.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84649-BC4E-436C-B1C6-9BB4E362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Acceptance Criteria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730AE-89C1-45E5-9E99-90168A6189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2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3668EED-B989-4E80-9346-852DEC4BCD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3948C29-00DA-4520-AC6D-7562051F71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sz="3600" dirty="0"/>
              <a:t>If deliverables are accepted by the Product Owner, then the User Story is considered Done. A clear definition of Done is  critical. </a:t>
            </a:r>
          </a:p>
          <a:p>
            <a:pPr>
              <a:lnSpc>
                <a:spcPct val="95000"/>
              </a:lnSpc>
            </a:pPr>
            <a:r>
              <a:rPr lang="en-US" sz="3600" dirty="0"/>
              <a:t>User Stories corresponding to rejected deliverables are added back to the Updated Prioritized Product Backlog during the Groom Prioritized Product Backlog process, to be completed in future Sprints.</a:t>
            </a:r>
          </a:p>
          <a:p>
            <a:pPr>
              <a:lnSpc>
                <a:spcPct val="95000"/>
              </a:lnSpc>
            </a:pPr>
            <a:r>
              <a:rPr lang="en-US" sz="3600" dirty="0"/>
              <a:t>It helps the Testers to be able to verify the quality of the future.</a:t>
            </a:r>
          </a:p>
          <a:p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E11B13B-6AE9-43D1-8FB9-F1CEA4EF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Acceptance Criteria</a:t>
            </a:r>
          </a:p>
        </p:txBody>
      </p:sp>
    </p:spTree>
    <p:extLst>
      <p:ext uri="{BB962C8B-B14F-4D97-AF65-F5344CB8AC3E}">
        <p14:creationId xmlns:p14="http://schemas.microsoft.com/office/powerpoint/2010/main" val="375522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96C1CFA6-62B9-4EC6-8100-B7B1055E17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B1E857F4-1DC0-4AC6-850A-59800509D8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buNone/>
            </a:pPr>
            <a:r>
              <a:rPr lang="en-US" sz="3600" b="1" dirty="0"/>
              <a:t>Hints &amp; Tips</a:t>
            </a:r>
          </a:p>
          <a:p>
            <a:pPr>
              <a:lnSpc>
                <a:spcPct val="95000"/>
              </a:lnSpc>
            </a:pPr>
            <a:r>
              <a:rPr lang="en-US" sz="3600" dirty="0"/>
              <a:t>While the Testers don’t need to be involved during the process of creating “User Story”, it is a good practice to involve   while creating the “Acceptance Criteria”. </a:t>
            </a:r>
          </a:p>
          <a:p>
            <a:pPr>
              <a:lnSpc>
                <a:spcPct val="95000"/>
              </a:lnSpc>
            </a:pPr>
            <a:r>
              <a:rPr lang="en-US" sz="3600" dirty="0"/>
              <a:t>Should not “overcomplicate”, but rather think of “logical criteria” which could be tested. </a:t>
            </a:r>
          </a:p>
          <a:p>
            <a:pPr>
              <a:lnSpc>
                <a:spcPct val="95000"/>
              </a:lnSpc>
            </a:pPr>
            <a:r>
              <a:rPr lang="en-US" sz="3600" dirty="0"/>
              <a:t>In production, or continuous service industries the “Acceptance Criteria” would be normally pre-defined. </a:t>
            </a:r>
          </a:p>
          <a:p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E0B2D00-98F7-4FC0-B4EC-78234C27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Acceptance Criteria</a:t>
            </a:r>
          </a:p>
        </p:txBody>
      </p:sp>
    </p:spTree>
    <p:extLst>
      <p:ext uri="{BB962C8B-B14F-4D97-AF65-F5344CB8AC3E}">
        <p14:creationId xmlns:p14="http://schemas.microsoft.com/office/powerpoint/2010/main" val="300338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6E0F56-DFFB-44B6-8DA7-9B778A166D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</a:p>
          <a:p>
            <a:pPr lvl="1"/>
            <a:r>
              <a:rPr lang="en-US" sz="2600" dirty="0"/>
              <a:t>Identifying the typical User</a:t>
            </a:r>
          </a:p>
          <a:p>
            <a:pPr lvl="1"/>
            <a:r>
              <a:rPr lang="en-US" sz="2600" dirty="0"/>
              <a:t>User Story: </a:t>
            </a:r>
            <a:r>
              <a:rPr lang="en-US" sz="2600" b="1" dirty="0">
                <a:solidFill>
                  <a:srgbClr val="F2A40D"/>
                </a:solidFill>
              </a:rPr>
              <a:t>As a</a:t>
            </a:r>
            <a:r>
              <a:rPr lang="en-US" sz="2600" dirty="0"/>
              <a:t> “social” football fan, </a:t>
            </a:r>
            <a:r>
              <a:rPr lang="en-US" sz="2600" b="1" dirty="0">
                <a:solidFill>
                  <a:srgbClr val="F2A40D"/>
                </a:solidFill>
              </a:rPr>
              <a:t>I would like to</a:t>
            </a:r>
            <a:r>
              <a:rPr lang="en-US" sz="2600" dirty="0">
                <a:solidFill>
                  <a:srgbClr val="F2A40D"/>
                </a:solidFill>
              </a:rPr>
              <a:t> </a:t>
            </a:r>
            <a:r>
              <a:rPr lang="en-US" sz="2600" dirty="0"/>
              <a:t>be able to trade my sit,                 previously purchased, </a:t>
            </a:r>
            <a:r>
              <a:rPr lang="en-US" sz="2600" b="1" dirty="0">
                <a:solidFill>
                  <a:srgbClr val="F2A40D"/>
                </a:solidFill>
              </a:rPr>
              <a:t>so</a:t>
            </a:r>
            <a:r>
              <a:rPr lang="en-US" sz="2600" dirty="0"/>
              <a:t> I can sit together with my friends. </a:t>
            </a:r>
          </a:p>
          <a:p>
            <a:pPr lvl="1"/>
            <a:r>
              <a:rPr lang="en-US" sz="2600" dirty="0"/>
              <a:t>Acceptance Criteria: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600" dirty="0"/>
              <a:t>The user should be able to trade the sit using his mobile device.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600" dirty="0"/>
              <a:t>The available sits (not yet purchased) should be visible in green.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600" dirty="0"/>
              <a:t>The purchased sits should be visible in red.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600" dirty="0"/>
              <a:t>The purchased sits where buyers would be willing to trade should be visible in     blue.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812562-F755-4A91-8101-A1A93B60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Acceptance Criteria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AAABB-AE16-4BB5-BC64-854A3C0C79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7DDA43-9DF6-4C03-B827-01CA12405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there is no specific template for creating “Acceptance Criteria”, one can think of:</a:t>
            </a:r>
          </a:p>
          <a:p>
            <a:pPr lvl="1"/>
            <a:r>
              <a:rPr lang="en-US" dirty="0"/>
              <a:t>As the “User Persona”, I should be able to “see/do” the following: </a:t>
            </a:r>
          </a:p>
          <a:p>
            <a:pPr lvl="2"/>
            <a:r>
              <a:rPr lang="en-US" dirty="0"/>
              <a:t>Acceptance criteria 1…</a:t>
            </a:r>
          </a:p>
          <a:p>
            <a:pPr lvl="2"/>
            <a:r>
              <a:rPr lang="en-US" dirty="0"/>
              <a:t>Acceptance criteria 2…</a:t>
            </a:r>
          </a:p>
          <a:p>
            <a:pPr lvl="2"/>
            <a:r>
              <a:rPr lang="en-US" dirty="0"/>
              <a:t>Etc..</a:t>
            </a:r>
          </a:p>
          <a:p>
            <a:pPr lvl="2"/>
            <a:r>
              <a:rPr lang="en-US" dirty="0"/>
              <a:t>Edge case 1…</a:t>
            </a:r>
          </a:p>
          <a:p>
            <a:pPr lvl="2"/>
            <a:r>
              <a:rPr lang="en-US" dirty="0"/>
              <a:t>Edge case 2...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63AFE7-F1FB-45CA-B81A-BD4B328E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Acceptance Criteria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E6EE-7DC3-4182-AF5F-FB1B5CBA7B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F98629E5-D727-409E-B9F8-8DE5A766ADC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841A4F3E-3C93-40D2-84E5-0C83D5AB08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Definition of Done 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35BB5C6-EC3F-4AC0-B690-740C107D95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pic>
        <p:nvPicPr>
          <p:cNvPr id="6146" name="Picture 2" descr="Definition Of Done Icon of Colored Outline style - Available in SVG, PNG,  EPS, AI &amp; Icon fonts">
            <a:extLst>
              <a:ext uri="{FF2B5EF4-FFF2-40B4-BE49-F238E27FC236}">
                <a16:creationId xmlns:a16="http://schemas.microsoft.com/office/drawing/2014/main" id="{563C5DDD-2941-43EB-850F-75A2D1912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037" y="1385091"/>
            <a:ext cx="2749925" cy="27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7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Homework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Defining the User Stories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Acceptance Criteria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Definition of Done (DoD)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Product Backlog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Grooming the User Stories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383B6-76D4-4A82-8AE8-D6D3756DD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Acceptance Criteria are unique for individual User Stories, Done Criteria are a set of rules that are applicable to all User Stories in a given Sprint.</a:t>
            </a:r>
          </a:p>
          <a:p>
            <a:r>
              <a:rPr lang="en-US" dirty="0"/>
              <a:t>As with the Acceptance Criteria, all conditions of the Done Criteria must be satisfied for the User Story to be considered Done.</a:t>
            </a:r>
          </a:p>
          <a:p>
            <a:r>
              <a:rPr lang="en-US" dirty="0"/>
              <a:t>A good practice is to use a checklist to verify if all criteria are met.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5646DD-0F02-434A-950E-4464E1DC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Done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808AD-9983-4C33-BE99-1080F467A94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2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7F3C2828-0127-449E-B523-42B94457B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6F7C32A-72DD-4347-AA60-3A0730E97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35882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clear Definition of Done is critical. </a:t>
            </a:r>
          </a:p>
          <a:p>
            <a:r>
              <a:rPr lang="en-US" dirty="0"/>
              <a:t>General Done Criteria could include any of the following:</a:t>
            </a:r>
          </a:p>
          <a:p>
            <a:pPr lvl="1"/>
            <a:r>
              <a:rPr lang="en-US" dirty="0"/>
              <a:t>Reviewed by other team members</a:t>
            </a:r>
          </a:p>
          <a:p>
            <a:pPr lvl="1"/>
            <a:r>
              <a:rPr lang="en-US" dirty="0"/>
              <a:t>Completed unit testing of the User Story</a:t>
            </a:r>
          </a:p>
          <a:p>
            <a:pPr lvl="1"/>
            <a:r>
              <a:rPr lang="en-US" dirty="0"/>
              <a:t>Completion of quality assurance tests</a:t>
            </a:r>
          </a:p>
          <a:p>
            <a:pPr lvl="1"/>
            <a:r>
              <a:rPr lang="en-US" dirty="0"/>
              <a:t>Completion of all documentation related to the User Story</a:t>
            </a:r>
          </a:p>
          <a:p>
            <a:pPr lvl="1"/>
            <a:r>
              <a:rPr lang="en-US" dirty="0"/>
              <a:t>All issues are fixed</a:t>
            </a:r>
          </a:p>
          <a:p>
            <a:pPr lvl="1"/>
            <a:r>
              <a:rPr lang="en-US" dirty="0"/>
              <a:t>Successful demonstration to stakeholders and/or business representatives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F45C4BF-9D9D-4C4D-8596-F5B309B0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Done</a:t>
            </a:r>
          </a:p>
        </p:txBody>
      </p:sp>
    </p:spTree>
    <p:extLst>
      <p:ext uri="{BB962C8B-B14F-4D97-AF65-F5344CB8AC3E}">
        <p14:creationId xmlns:p14="http://schemas.microsoft.com/office/powerpoint/2010/main" val="33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1AE27080-0E94-4984-AC6D-E984549955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D342D0EF-2E07-4EA6-884E-320B9D5B0C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2B0BB59-0A17-42BA-A2B7-33A87E558D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pic>
        <p:nvPicPr>
          <p:cNvPr id="7170" name="Picture 2" descr="Product Backlog Icon of Flat style - Available in SVG, PNG, EPS, AI &amp; Icon  fonts">
            <a:extLst>
              <a:ext uri="{FF2B5EF4-FFF2-40B4-BE49-F238E27FC236}">
                <a16:creationId xmlns:a16="http://schemas.microsoft.com/office/drawing/2014/main" id="{0D6C3A73-36D4-4F04-95D0-192A8CFD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249" y="1268962"/>
            <a:ext cx="2956249" cy="295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17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C09522-8D5B-43D7-AF99-19AE2E477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08" y="3304235"/>
            <a:ext cx="10730204" cy="3247383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5E96E-4557-49E2-B53B-8EE5D4DAE0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138" y="1196130"/>
            <a:ext cx="11818096" cy="223287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agile product backlog is a way to organize / prioritize the Epics and User Stories.</a:t>
            </a:r>
          </a:p>
          <a:p>
            <a:r>
              <a:rPr lang="en-US" dirty="0"/>
              <a:t>Ideally, it would tell us what is needed in/for a product and it is a single source of                 information. </a:t>
            </a:r>
          </a:p>
          <a:p>
            <a:r>
              <a:rPr lang="en-US" dirty="0"/>
              <a:t>Primarily, the responsible role for organizing the backlog belongs to the PO, however the whole team should be involved in its creation.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0D597C-4A2E-46C0-8E8F-9B276FA0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ACF6A-5669-4318-BC20-C4759563CA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988DB-B6A5-4730-AEFC-8B6942EAE8F9}"/>
              </a:ext>
            </a:extLst>
          </p:cNvPr>
          <p:cNvSpPr/>
          <p:nvPr/>
        </p:nvSpPr>
        <p:spPr bwMode="auto">
          <a:xfrm>
            <a:off x="808653" y="3317132"/>
            <a:ext cx="5362881" cy="3247383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885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525025-44E0-4701-A15E-8A9EBDD2D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Typically, the process of creating the</a:t>
            </a:r>
            <a:r>
              <a:rPr lang="bg-BG" dirty="0"/>
              <a:t> </a:t>
            </a:r>
            <a:r>
              <a:rPr lang="en-US" dirty="0"/>
              <a:t>product “backlog” is          associated with SCRUM (focus on product), however there are different ways to structure the work.</a:t>
            </a:r>
            <a:endParaRPr lang="bg-BG" dirty="0"/>
          </a:p>
          <a:p>
            <a:pPr lvl="1"/>
            <a:r>
              <a:rPr lang="en-US" dirty="0"/>
              <a:t>Product structured backlog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Team structured backlog.</a:t>
            </a:r>
          </a:p>
          <a:p>
            <a:pPr lvl="1"/>
            <a:r>
              <a:rPr lang="en-US" dirty="0"/>
              <a:t>Process structured backlog.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0157A9-ADB2-432D-ACD2-24E46477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E5585-1760-43EC-A4C3-C644FEB288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7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D8A3C-014E-43AC-B231-EE47A4E6CA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Product structured Backlog:</a:t>
            </a:r>
          </a:p>
          <a:p>
            <a:pPr lvl="1"/>
            <a:r>
              <a:rPr lang="en-US" sz="3200" dirty="0"/>
              <a:t>Multiple teams are working on the same product/solution.</a:t>
            </a:r>
          </a:p>
          <a:p>
            <a:pPr lvl="1"/>
            <a:r>
              <a:rPr lang="en-US" sz="3200" dirty="0"/>
              <a:t>There is an existing interdependency between teams. </a:t>
            </a:r>
          </a:p>
          <a:p>
            <a:pPr lvl="1"/>
            <a:r>
              <a:rPr lang="en-US" sz="3200" dirty="0"/>
              <a:t>Each team is working on a specific item where expertise is available. </a:t>
            </a:r>
          </a:p>
          <a:p>
            <a:pPr lvl="1"/>
            <a:r>
              <a:rPr lang="en-US" sz="3200" dirty="0"/>
              <a:t>Suitable for big size projects / organizations. </a:t>
            </a:r>
          </a:p>
          <a:p>
            <a:pPr lvl="1"/>
            <a:r>
              <a:rPr lang="en-US" sz="3200" dirty="0"/>
              <a:t>Suitable for cross-boarder teams.</a:t>
            </a:r>
          </a:p>
          <a:p>
            <a:pPr lvl="1"/>
            <a:r>
              <a:rPr lang="en-US" sz="3200" dirty="0"/>
              <a:t>Structure very close to a typical SCRUM project, explained in the previous class.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13C800-1C11-4065-9B02-F6D77887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FF9C8-32F6-4674-A78F-CF94D331D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2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D8A3C-014E-43AC-B231-EE47A4E6CA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003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Team</a:t>
            </a:r>
            <a:r>
              <a:rPr lang="en-US" sz="3200" dirty="0"/>
              <a:t> structured Backlog: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Multiple teams are working on the same product/solution.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There is an existing interdependency between teams. 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Each team is working on a specific item where expertise is available. 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Suitable for big size projects / organizations. 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Suitable for cross-boarder teams. 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There might be a “master” Scrum Master, also known as “Program Scrum Master”, or “Portfolio Scrum Master”.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13C800-1C11-4065-9B02-F6D77887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FF9C8-32F6-4674-A78F-CF94D331D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5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D8A3C-014E-43AC-B231-EE47A4E6CA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rgbClr val="F2A40D"/>
                </a:solidFill>
              </a:rPr>
              <a:t>Process</a:t>
            </a:r>
            <a:r>
              <a:rPr lang="en-US" sz="2800" dirty="0"/>
              <a:t> structured Backlog:</a:t>
            </a:r>
          </a:p>
          <a:p>
            <a:pPr lvl="1">
              <a:buClr>
                <a:schemeClr val="tx1"/>
              </a:buClr>
            </a:pPr>
            <a:r>
              <a:rPr lang="en-US" sz="2600" dirty="0"/>
              <a:t>Moving away from SCRUM.</a:t>
            </a:r>
          </a:p>
          <a:p>
            <a:pPr lvl="1">
              <a:buClr>
                <a:schemeClr val="tx1"/>
              </a:buClr>
            </a:pPr>
            <a:r>
              <a:rPr lang="en-US" sz="2600" dirty="0"/>
              <a:t>Suitable for service/production type of organizations. </a:t>
            </a:r>
          </a:p>
          <a:p>
            <a:pPr lvl="1">
              <a:buClr>
                <a:schemeClr val="tx1"/>
              </a:buClr>
            </a:pPr>
            <a:r>
              <a:rPr lang="en-US" sz="2600" dirty="0"/>
              <a:t>Each team is working on a specific item where expertise is available.</a:t>
            </a:r>
          </a:p>
          <a:p>
            <a:pPr lvl="1">
              <a:buClr>
                <a:schemeClr val="tx1"/>
              </a:buClr>
            </a:pPr>
            <a:r>
              <a:rPr lang="en-US" sz="2600" dirty="0"/>
              <a:t>The role of a typical “Scrum Master” is somehow different and might be replaced by another role, such as “Team Lead”, or “Iteration Manager</a:t>
            </a:r>
            <a:r>
              <a:rPr lang="en-US" sz="2400" dirty="0"/>
              <a:t>”. 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Some thoughts to consider: </a:t>
            </a:r>
          </a:p>
          <a:p>
            <a:pPr lvl="1"/>
            <a:r>
              <a:rPr lang="en-US" sz="2600" i="1" dirty="0"/>
              <a:t>Think of how best to organize the board – reoccurring tasks, operational items and other workflows which do not have an actual end.  </a:t>
            </a:r>
          </a:p>
          <a:p>
            <a:pPr lvl="1"/>
            <a:r>
              <a:rPr lang="en-US" sz="2600" i="1" dirty="0"/>
              <a:t>Do not use the board for the sake of using it.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13C800-1C11-4065-9B02-F6D77887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FF9C8-32F6-4674-A78F-CF94D331D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464466-83F5-43F8-B582-341B083999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DC714A-2225-453E-AA20-9289C1E1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85AA3-88DE-4756-9E37-99B22AC90A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D0861-0550-4A3A-9295-F96D54D8E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845"/>
            <a:ext cx="12192000" cy="610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B5F0C6-D2CD-4562-BF29-91801D26C6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Toward the end of any iteration, the respective business unit and stakeholders participate in a “Sprint Review Meeting” in which the product increment is demonstrated to the Product Owner, sponsor, customer, and users.</a:t>
            </a:r>
          </a:p>
          <a:p>
            <a:r>
              <a:rPr lang="en-US" sz="2800" dirty="0"/>
              <a:t>Only the Product Owner has the power to accept or reject a particular User Story  as “Done”, according to the agreed upon Acceptance Criteria.</a:t>
            </a:r>
          </a:p>
          <a:p>
            <a:r>
              <a:rPr lang="en-US" sz="2800" dirty="0"/>
              <a:t>The Scrum Master is responsible for making sure that the Acceptance Criteria for a User Story are not changed by the Product Owner in the middle of a Sprint.</a:t>
            </a:r>
          </a:p>
          <a:p>
            <a:r>
              <a:rPr lang="en-US" sz="2800" dirty="0"/>
              <a:t>Backlog can and usually is changed during the process.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9C03C-3153-4D9D-A589-86076315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Acceptance or Rejection of Prioritized Product   Backlog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489F8-0819-4535-844A-3B25D69F2E9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0000" b="1" dirty="0"/>
              <a:t>#Agile-2021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Have a Question?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2828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E7C3EE-5316-40BD-A4AA-1111DCBA5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define a project vision.</a:t>
            </a:r>
          </a:p>
          <a:p>
            <a:r>
              <a:rPr lang="en-US" dirty="0"/>
              <a:t>How to define a project objective. </a:t>
            </a:r>
          </a:p>
          <a:p>
            <a:r>
              <a:rPr lang="en-US" dirty="0"/>
              <a:t>How to define (and what are) the Epics. </a:t>
            </a:r>
          </a:p>
          <a:p>
            <a:r>
              <a:rPr lang="en-US" dirty="0"/>
              <a:t>How to define (and what are) the User Stories. </a:t>
            </a:r>
          </a:p>
          <a:p>
            <a:r>
              <a:rPr lang="en-US" dirty="0"/>
              <a:t>What is a backlog. </a:t>
            </a:r>
          </a:p>
          <a:p>
            <a:r>
              <a:rPr lang="en-US" dirty="0"/>
              <a:t>How to organize the backlog in different structures.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79C1C4-EFC3-4D6A-9E51-8F3FFB0E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know so far?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8B887-8FAE-4502-B355-774D7449AA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415F2FA-C76E-41BA-A4B2-FE611F5965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D82ACB2F-BB0F-4D30-BF72-B5946D91F8F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Grooming User Stories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F9B1E3E2-1CE8-412E-BBF3-D3C1C9878C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pic>
        <p:nvPicPr>
          <p:cNvPr id="8196" name="Picture 4" descr="User story Icon of Flat style - Available in SVG, PNG, EPS, AI &amp; Icon fonts">
            <a:extLst>
              <a:ext uri="{FF2B5EF4-FFF2-40B4-BE49-F238E27FC236}">
                <a16:creationId xmlns:a16="http://schemas.microsoft.com/office/drawing/2014/main" id="{F1061420-98B6-46C3-A4AF-ED1206C2B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282" y="1385091"/>
            <a:ext cx="2525733" cy="252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56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AA07A0-38A3-4112-AA37-C8D807EB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 Grooming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FE900-8160-4264-BEDF-A074F3C42B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904FD-5F35-4DCA-8D6E-C0E824EAE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118952"/>
            <a:ext cx="93821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2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9396E8-1161-4CFF-8A44-B80167ED2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 the team capacity. </a:t>
            </a:r>
          </a:p>
          <a:p>
            <a:pPr lvl="1"/>
            <a:r>
              <a:rPr lang="en-US" dirty="0"/>
              <a:t>How many team members are available? </a:t>
            </a:r>
          </a:p>
          <a:p>
            <a:pPr lvl="1"/>
            <a:r>
              <a:rPr lang="en-US" dirty="0"/>
              <a:t>Consider public holidays, attrition, newcomers Vs seniors, what else? </a:t>
            </a:r>
          </a:p>
          <a:p>
            <a:pPr lvl="1"/>
            <a:r>
              <a:rPr lang="en-US" dirty="0"/>
              <a:t>Do not overcomplicate, but try to be realistic. </a:t>
            </a:r>
          </a:p>
          <a:p>
            <a:pPr lvl="1"/>
            <a:r>
              <a:rPr lang="en-US" dirty="0"/>
              <a:t>Change if required till you find the right proportion.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5E796E-4177-4686-838F-855F20FB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size the User Stories?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7A0EF-7DAD-4122-A56B-00C6786C6F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0CA451-CB7C-4B7C-A850-1E3D76B188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Simple point system is always a good approach. </a:t>
            </a:r>
          </a:p>
          <a:p>
            <a:r>
              <a:rPr lang="en-US" dirty="0"/>
              <a:t>Points might represent hours, such as:</a:t>
            </a:r>
          </a:p>
          <a:p>
            <a:pPr lvl="1"/>
            <a:r>
              <a:rPr lang="en-US" dirty="0"/>
              <a:t>1 point – 1 to 3 hours. </a:t>
            </a:r>
          </a:p>
          <a:p>
            <a:pPr lvl="1"/>
            <a:r>
              <a:rPr lang="en-US" dirty="0"/>
              <a:t>2 points – 4 to 5 hours. 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Think if more than one person must or could work on a single item. </a:t>
            </a:r>
          </a:p>
          <a:p>
            <a:r>
              <a:rPr lang="en-US" dirty="0"/>
              <a:t>Try not to fragment too much. Maximum 5, but better less points. </a:t>
            </a:r>
          </a:p>
          <a:p>
            <a:r>
              <a:rPr lang="en-US" dirty="0"/>
              <a:t>If you fragment too much, one risk in getting in none productive discussions. </a:t>
            </a:r>
          </a:p>
          <a:p>
            <a:r>
              <a:rPr lang="en-US" dirty="0"/>
              <a:t>You can use different approach – as an example a T-shirt size – “small”, “medium”, “large” and “X-large”, as “X-large” is an Epic.</a:t>
            </a:r>
          </a:p>
          <a:p>
            <a:pPr lvl="1"/>
            <a:r>
              <a:rPr lang="en-US" dirty="0"/>
              <a:t>An advantage of T-shirt size is the fact that everyone can recognize the different sizes.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89DA44-F6A2-40E5-920B-FA67227A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size the User Stories?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7CC0D-C871-41C0-A96E-9B2FC13E6D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07618-3864-47A1-9C3E-A6FFE5C6B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278" y="1670591"/>
            <a:ext cx="5314545" cy="165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8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37DD6-C431-4653-AB6B-90B5CD86D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 once we agree on what system which would be used to measure   the User Stories, how do we agree on the size of the specific item? </a:t>
            </a:r>
          </a:p>
          <a:p>
            <a:pPr lvl="1"/>
            <a:r>
              <a:rPr lang="en-US" dirty="0"/>
              <a:t>The PO would introduce the User Story/s. </a:t>
            </a:r>
          </a:p>
          <a:p>
            <a:pPr lvl="1"/>
            <a:r>
              <a:rPr lang="en-US" dirty="0"/>
              <a:t>Team would agree on appropriate size.</a:t>
            </a:r>
          </a:p>
          <a:p>
            <a:pPr lvl="1"/>
            <a:r>
              <a:rPr lang="en-US" dirty="0"/>
              <a:t>Approach first the stories where a consensus could be easily met. </a:t>
            </a:r>
          </a:p>
          <a:p>
            <a:pPr lvl="1"/>
            <a:r>
              <a:rPr lang="en-US" dirty="0"/>
              <a:t>Discuss those items which would introduce more discussions.</a:t>
            </a:r>
          </a:p>
          <a:p>
            <a:pPr lvl="1"/>
            <a:r>
              <a:rPr lang="en-US" dirty="0"/>
              <a:t>Keep it short and avoid unnecessary discussions. </a:t>
            </a:r>
          </a:p>
          <a:p>
            <a:pPr lvl="1"/>
            <a:r>
              <a:rPr lang="en-US" dirty="0"/>
              <a:t>Best practices of how to agree on a size of a User Story. </a:t>
            </a:r>
          </a:p>
          <a:p>
            <a:pPr marL="609219" lvl="1" indent="0">
              <a:buNone/>
            </a:pPr>
            <a:r>
              <a:rPr lang="en-US" dirty="0">
                <a:hlinkClick r:id="rId2"/>
              </a:rPr>
              <a:t>Planning Poker Example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98AA76-5C2A-44F7-B794-E988AE50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size the User Stories?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F72AF-0B38-49EE-9370-1000560DD1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8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7988E64-EFD9-4A0B-A302-858E102CE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Define a Backlog with 5 User Stories</a:t>
            </a:r>
            <a:br>
              <a:rPr lang="en-US" sz="4400" dirty="0"/>
            </a:br>
            <a:r>
              <a:rPr lang="en-US" sz="4400" dirty="0"/>
              <a:t>krasen.kolev@gmail.com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766EF146-7896-4F16-98D8-23DE1369C7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/>
          </a:p>
        </p:txBody>
      </p:sp>
      <p:pic>
        <p:nvPicPr>
          <p:cNvPr id="2050" name="Picture 2" descr="Homework - Free education icons">
            <a:extLst>
              <a:ext uri="{FF2B5EF4-FFF2-40B4-BE49-F238E27FC236}">
                <a16:creationId xmlns:a16="http://schemas.microsoft.com/office/drawing/2014/main" id="{C21B72F3-E742-4065-A362-D9C43CA3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807" y="1434473"/>
            <a:ext cx="2572386" cy="257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5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Wingdings" panose="05000000000000000000" pitchFamily="2" charset="2"/>
                <a:buChar char="§"/>
              </a:pPr>
              <a:r>
                <a:rPr lang="en-US" altLang="ko-KR" sz="3000" dirty="0">
                  <a:solidFill>
                    <a:schemeClr val="bg2"/>
                  </a:solidFill>
                </a:rPr>
                <a:t>Defining the User Stories is the key for </a:t>
              </a:r>
              <a:r>
                <a:rPr lang="en-US" altLang="ko-KR" sz="3000" b="1" dirty="0">
                  <a:solidFill>
                    <a:srgbClr val="F2A40D"/>
                  </a:solidFill>
                </a:rPr>
                <a:t>Customer Success</a:t>
              </a:r>
            </a:p>
            <a:p>
              <a:pPr marL="800100" lvl="1" indent="-342900">
                <a:buFont typeface="Wingdings" panose="05000000000000000000" pitchFamily="2" charset="2"/>
                <a:buChar char="§"/>
              </a:pPr>
              <a:r>
                <a:rPr lang="en-US" altLang="ko-KR" sz="3000" dirty="0">
                  <a:solidFill>
                    <a:schemeClr val="bg2"/>
                  </a:solidFill>
                </a:rPr>
                <a:t>Organizing the Backlog is the key for Project Success</a:t>
              </a:r>
            </a:p>
            <a:p>
              <a:pPr marL="800100" lvl="1" indent="-342900">
                <a:buFont typeface="Wingdings" panose="05000000000000000000" pitchFamily="2" charset="2"/>
                <a:buChar char="§"/>
              </a:pPr>
              <a:r>
                <a:rPr lang="en-US" altLang="ko-KR" sz="3000" dirty="0">
                  <a:solidFill>
                    <a:schemeClr val="bg2"/>
                  </a:solidFill>
                </a:rPr>
                <a:t>Even though most responsibilities remain with the PO, or SM, the Agile Team should actively participate in each stage. </a:t>
              </a:r>
            </a:p>
            <a:p>
              <a:pPr marL="800100" lvl="1" indent="-342900">
                <a:buClr>
                  <a:schemeClr val="bg2"/>
                </a:buClr>
                <a:buFont typeface="Wingdings" panose="05000000000000000000" pitchFamily="2" charset="2"/>
                <a:buChar char="§"/>
              </a:pPr>
              <a:r>
                <a:rPr lang="en-US" altLang="ko-KR" sz="3000" b="1" dirty="0">
                  <a:solidFill>
                    <a:srgbClr val="F2A40D"/>
                  </a:solidFill>
                </a:rPr>
                <a:t>Different types </a:t>
              </a:r>
              <a:r>
                <a:rPr lang="en-US" altLang="ko-KR" sz="3000" dirty="0">
                  <a:solidFill>
                    <a:schemeClr val="bg2"/>
                  </a:solidFill>
                </a:rPr>
                <a:t>of projects might have </a:t>
              </a:r>
              <a:r>
                <a:rPr lang="en-US" altLang="ko-KR" sz="3000" b="1" dirty="0">
                  <a:solidFill>
                    <a:srgbClr val="F2A40D"/>
                  </a:solidFill>
                </a:rPr>
                <a:t>different requirements.</a:t>
              </a:r>
            </a:p>
            <a:p>
              <a:pPr marL="800100" lvl="1" indent="-342900">
                <a:buFont typeface="Wingdings" panose="05000000000000000000" pitchFamily="2" charset="2"/>
                <a:buChar char="§"/>
              </a:pPr>
              <a:r>
                <a:rPr lang="en-US" altLang="ko-KR" sz="3000" dirty="0">
                  <a:solidFill>
                    <a:schemeClr val="bg2"/>
                  </a:solidFill>
                </a:rPr>
                <a:t>Think.</a:t>
              </a:r>
            </a:p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111631" y="4407698"/>
            <a:ext cx="6140835" cy="9512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204340" y="3339000"/>
            <a:ext cx="4272023" cy="8995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1063878" y="2301988"/>
            <a:ext cx="292608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320122" y="1224899"/>
            <a:ext cx="2926650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88000" y="2287667"/>
            <a:ext cx="4288364" cy="9034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8841000" y="2304529"/>
            <a:ext cx="1966594" cy="1835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1076054" y="3362375"/>
            <a:ext cx="2913904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2665" y="1233899"/>
            <a:ext cx="1380716" cy="8646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3878" y="1238451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4637814" y="1224899"/>
            <a:ext cx="3388735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31802" y="5516785"/>
            <a:ext cx="3214198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5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595012" y="5492060"/>
            <a:ext cx="265176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1063878" y="4407697"/>
            <a:ext cx="3837857" cy="2016760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7988E64-EFD9-4A0B-A302-858E102CE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Homework Questions?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766EF146-7896-4F16-98D8-23DE1369C7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2050" name="Picture 2" descr="Homework - Free education icons">
            <a:extLst>
              <a:ext uri="{FF2B5EF4-FFF2-40B4-BE49-F238E27FC236}">
                <a16:creationId xmlns:a16="http://schemas.microsoft.com/office/drawing/2014/main" id="{C21B72F3-E742-4065-A362-D9C43CA3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807" y="1434473"/>
            <a:ext cx="2572386" cy="257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3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304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7988E64-EFD9-4A0B-A302-858E102CE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766EF146-7896-4F16-98D8-23DE1369C7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  <p:pic>
        <p:nvPicPr>
          <p:cNvPr id="2050" name="Picture 2" descr="Homework - Free education icons">
            <a:extLst>
              <a:ext uri="{FF2B5EF4-FFF2-40B4-BE49-F238E27FC236}">
                <a16:creationId xmlns:a16="http://schemas.microsoft.com/office/drawing/2014/main" id="{C21B72F3-E742-4065-A362-D9C43CA3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807" y="1434473"/>
            <a:ext cx="2572386" cy="257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81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лавие 8">
            <a:extLst>
              <a:ext uri="{FF2B5EF4-FFF2-40B4-BE49-F238E27FC236}">
                <a16:creationId xmlns:a16="http://schemas.microsoft.com/office/drawing/2014/main" id="{EDBE4E43-0479-412C-ACE4-983DEEE8B8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63521E7-5F64-4180-9DFF-E8CE89F020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Defining User Stories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B45F571A-D70B-46A4-A5D5-DDF53E3FCB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4098" name="Picture 2" descr="User Story Icons - Download Free Vector Icons | Noun Project">
            <a:extLst>
              <a:ext uri="{FF2B5EF4-FFF2-40B4-BE49-F238E27FC236}">
                <a16:creationId xmlns:a16="http://schemas.microsoft.com/office/drawing/2014/main" id="{EFC6AACF-2588-4664-A0DE-23EF9813F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736" y="1045029"/>
            <a:ext cx="3140528" cy="314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30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49FBDA-5917-4AB8-BF28-095D786CDC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User Story?</a:t>
            </a:r>
          </a:p>
          <a:p>
            <a:pPr lvl="1"/>
            <a:r>
              <a:rPr lang="en-US" dirty="0"/>
              <a:t>Short, simple descriptions of an objective. </a:t>
            </a:r>
          </a:p>
          <a:p>
            <a:pPr lvl="1"/>
            <a:r>
              <a:rPr lang="en-US" dirty="0"/>
              <a:t>The story is always told from user’s point of view.  </a:t>
            </a:r>
          </a:p>
          <a:p>
            <a:pPr lvl="1"/>
            <a:r>
              <a:rPr lang="en-US" dirty="0"/>
              <a:t>It should be doable in a single iteration.</a:t>
            </a:r>
          </a:p>
          <a:p>
            <a:pPr lvl="1"/>
            <a:r>
              <a:rPr lang="en-US" dirty="0"/>
              <a:t>If the “story” can be fulfilled in a single iteration, or it is too        broad, then it should be broken into smaller, simpler “stories”. </a:t>
            </a:r>
          </a:p>
          <a:p>
            <a:pPr lvl="1"/>
            <a:r>
              <a:rPr lang="en-US" dirty="0"/>
              <a:t>A bigger “story” is also known as a “</a:t>
            </a:r>
            <a:r>
              <a:rPr lang="en-US" b="1" dirty="0"/>
              <a:t>Epic</a:t>
            </a:r>
            <a:r>
              <a:rPr lang="en-US" dirty="0"/>
              <a:t>”.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E8737F-E323-43CA-8B71-D1A9D901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User Stories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43D5E-CC24-43C7-961B-4CF6E51E93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6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4EBC0B-413B-4DAA-9A87-EC7725E87F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Usually, the story would always follow the same format:</a:t>
            </a:r>
          </a:p>
          <a:p>
            <a:pPr lvl="1"/>
            <a:r>
              <a:rPr lang="en-US" sz="3200" dirty="0"/>
              <a:t>As a (</a:t>
            </a:r>
            <a:r>
              <a:rPr lang="en-US" sz="3200" i="1" dirty="0"/>
              <a:t>the typical user of the product/service</a:t>
            </a:r>
            <a:r>
              <a:rPr lang="en-US" sz="3200" dirty="0"/>
              <a:t>) …</a:t>
            </a:r>
          </a:p>
          <a:p>
            <a:pPr lvl="1"/>
            <a:r>
              <a:rPr lang="en-US" sz="3200" dirty="0"/>
              <a:t>I want to (</a:t>
            </a:r>
            <a:r>
              <a:rPr lang="en-US" sz="3200" i="1" dirty="0"/>
              <a:t>achieve a certain goal</a:t>
            </a:r>
            <a:r>
              <a:rPr lang="en-US" sz="3200" dirty="0"/>
              <a:t>)…</a:t>
            </a:r>
          </a:p>
          <a:p>
            <a:pPr lvl="1"/>
            <a:r>
              <a:rPr lang="en-US" sz="3200" dirty="0"/>
              <a:t>Because (</a:t>
            </a:r>
            <a:r>
              <a:rPr lang="en-US" sz="3200" i="1" dirty="0"/>
              <a:t>the desired outcome</a:t>
            </a:r>
            <a:r>
              <a:rPr lang="en-US" sz="3200" dirty="0"/>
              <a:t>)…</a:t>
            </a:r>
          </a:p>
          <a:p>
            <a:pPr lvl="2"/>
            <a:r>
              <a:rPr lang="en-US" sz="2800" i="1" dirty="0"/>
              <a:t>So I am able to…(another format) </a:t>
            </a:r>
          </a:p>
          <a:p>
            <a:r>
              <a:rPr lang="en-US" sz="3200" i="1" dirty="0"/>
              <a:t>At the end of the day think of: WHO, WHAT and WHY.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DBB161-3806-4155-92B5-2BC8978F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User Stories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CC441-F252-4227-B0D5-81FF80F9C9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6851B-CE83-46B6-AE89-8AEAE166C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037" y="1763485"/>
            <a:ext cx="2760786" cy="26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8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CF66B3-63CE-440A-BD54-EFD643DA17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4224961"/>
          </a:xfrm>
        </p:spPr>
        <p:txBody>
          <a:bodyPr>
            <a:normAutofit/>
          </a:bodyPr>
          <a:lstStyle/>
          <a:p>
            <a:r>
              <a:rPr lang="en-US" sz="2400" dirty="0"/>
              <a:t>Hints &amp; Tips:</a:t>
            </a:r>
          </a:p>
          <a:p>
            <a:pPr lvl="1"/>
            <a:r>
              <a:rPr lang="en-US" sz="2200" dirty="0"/>
              <a:t>Use always the same format. </a:t>
            </a:r>
          </a:p>
          <a:p>
            <a:pPr lvl="1"/>
            <a:r>
              <a:rPr lang="en-US" sz="2200" dirty="0"/>
              <a:t>Avoid using too much text. If you need more words, then you are probably looking into epic, which is “OK”, but might need re-work. </a:t>
            </a:r>
          </a:p>
          <a:p>
            <a:pPr lvl="1"/>
            <a:r>
              <a:rPr lang="en-US" sz="2200" dirty="0"/>
              <a:t>“User’s” perspective is vital.</a:t>
            </a:r>
          </a:p>
          <a:p>
            <a:pPr lvl="1"/>
            <a:r>
              <a:rPr lang="en-US" sz="2200" dirty="0"/>
              <a:t>Having the same structure helps everyone to prioritize and organize the backlog better. </a:t>
            </a:r>
          </a:p>
          <a:p>
            <a:pPr lvl="1"/>
            <a:r>
              <a:rPr lang="en-US" sz="2200" dirty="0"/>
              <a:t>Using a template is “OK”, but not must – whatever works best for the team. There is no need for fancy templates – you can simply use excel.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2FB4EC-0697-41AA-9331-56225B41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User Stories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08F1F-1334-4059-91BB-22739D465F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AA2E83-CB2F-4796-860C-6159F5B40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10543"/>
              </p:ext>
            </p:extLst>
          </p:nvPr>
        </p:nvGraphicFramePr>
        <p:xfrm>
          <a:off x="987560" y="5010538"/>
          <a:ext cx="10578852" cy="1520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6284">
                  <a:extLst>
                    <a:ext uri="{9D8B030D-6E8A-4147-A177-3AD203B41FA5}">
                      <a16:colId xmlns:a16="http://schemas.microsoft.com/office/drawing/2014/main" val="2911500279"/>
                    </a:ext>
                  </a:extLst>
                </a:gridCol>
                <a:gridCol w="3526284">
                  <a:extLst>
                    <a:ext uri="{9D8B030D-6E8A-4147-A177-3AD203B41FA5}">
                      <a16:colId xmlns:a16="http://schemas.microsoft.com/office/drawing/2014/main" val="1911862530"/>
                    </a:ext>
                  </a:extLst>
                </a:gridCol>
                <a:gridCol w="3526284">
                  <a:extLst>
                    <a:ext uri="{9D8B030D-6E8A-4147-A177-3AD203B41FA5}">
                      <a16:colId xmlns:a16="http://schemas.microsoft.com/office/drawing/2014/main" val="3207425547"/>
                    </a:ext>
                  </a:extLst>
                </a:gridCol>
              </a:tblGrid>
              <a:tr h="403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As a/an…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 want to…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So that...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3373433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Football Fan, Persona 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goal 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required outcome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0716241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Football Fan, Persona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goal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required outcome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6171336"/>
                  </a:ext>
                </a:extLst>
              </a:tr>
              <a:tr h="372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Football Fan, Persona 3…etc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goal 3…</a:t>
                      </a:r>
                      <a:r>
                        <a:rPr lang="en-US" sz="1600" u="none" strike="noStrike" dirty="0" err="1">
                          <a:effectLst/>
                        </a:rPr>
                        <a:t>etc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required outcome 3…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933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72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8" ma:contentTypeDescription="Create a new document." ma:contentTypeScope="" ma:versionID="6bb60d0f0e9e47938221aa118ad7688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d81d7665d4e84f7ea38159bca2b592d6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2F4A33-1866-4BB8-8A35-8D6BDFE8D9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CE7128C-41B5-4DC1-AD10-BC81BBEBE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2263</Words>
  <Application>Microsoft Office PowerPoint</Application>
  <PresentationFormat>Widescreen</PresentationFormat>
  <Paragraphs>262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Agile: Software Development</vt:lpstr>
      <vt:lpstr>Table of Contents</vt:lpstr>
      <vt:lpstr>Have a Question?</vt:lpstr>
      <vt:lpstr>Homework Questions?</vt:lpstr>
      <vt:lpstr>Survey</vt:lpstr>
      <vt:lpstr>Defining User Stories</vt:lpstr>
      <vt:lpstr>Defining User Stories</vt:lpstr>
      <vt:lpstr>Defining User Stories</vt:lpstr>
      <vt:lpstr>Defining User Stories</vt:lpstr>
      <vt:lpstr>Defining User Stories</vt:lpstr>
      <vt:lpstr>Defining User Stories</vt:lpstr>
      <vt:lpstr>Defining User Stories</vt:lpstr>
      <vt:lpstr>Defining Acceptance Criteria</vt:lpstr>
      <vt:lpstr>Defining Acceptance Criteria</vt:lpstr>
      <vt:lpstr>Defining Acceptance Criteria</vt:lpstr>
      <vt:lpstr>Defining Acceptance Criteria</vt:lpstr>
      <vt:lpstr>Writing Acceptance Criteria</vt:lpstr>
      <vt:lpstr>Writing Acceptance Criteria</vt:lpstr>
      <vt:lpstr>Definition of Done </vt:lpstr>
      <vt:lpstr>Definition of Done </vt:lpstr>
      <vt:lpstr>Definition of Done</vt:lpstr>
      <vt:lpstr>Product Backlog</vt:lpstr>
      <vt:lpstr>Product Backlog</vt:lpstr>
      <vt:lpstr>Product Backlog</vt:lpstr>
      <vt:lpstr>Product Backlog</vt:lpstr>
      <vt:lpstr>Product Backlog</vt:lpstr>
      <vt:lpstr>Product Backlog</vt:lpstr>
      <vt:lpstr>Board Example</vt:lpstr>
      <vt:lpstr>Acceptance or Rejection of Prioritized Product   Backlog Items</vt:lpstr>
      <vt:lpstr>What we know so far?</vt:lpstr>
      <vt:lpstr>Grooming User Stories</vt:lpstr>
      <vt:lpstr>Backlog Grooming</vt:lpstr>
      <vt:lpstr>How to size the User Stories?</vt:lpstr>
      <vt:lpstr>How to size the User Stories?</vt:lpstr>
      <vt:lpstr>How to size the User Stories?</vt:lpstr>
      <vt:lpstr>Define a Backlog with 5 User Stories krasen.kolev@gmail.com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Krasen Vladimirov KOLEV</cp:lastModifiedBy>
  <cp:revision>21</cp:revision>
  <dcterms:created xsi:type="dcterms:W3CDTF">2018-05-23T13:08:44Z</dcterms:created>
  <dcterms:modified xsi:type="dcterms:W3CDTF">2021-03-24T15:13:04Z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  <property fmtid="{D5CDD505-2E9C-101B-9397-08002B2CF9AE}" pid="3" name="MSIP_Label_7f0ea3bf-098d-497f-9948-5e528bb54b39_Enabled">
    <vt:lpwstr>True</vt:lpwstr>
  </property>
  <property fmtid="{D5CDD505-2E9C-101B-9397-08002B2CF9AE}" pid="4" name="MSIP_Label_7f0ea3bf-098d-497f-9948-5e528bb54b39_SiteId">
    <vt:lpwstr>b3f4f7c2-72ce-4192-aba4-d6c7719b5766</vt:lpwstr>
  </property>
  <property fmtid="{D5CDD505-2E9C-101B-9397-08002B2CF9AE}" pid="5" name="MSIP_Label_7f0ea3bf-098d-497f-9948-5e528bb54b39_Owner">
    <vt:lpwstr>krasenvladimirov.kolev@amadeus.com</vt:lpwstr>
  </property>
  <property fmtid="{D5CDD505-2E9C-101B-9397-08002B2CF9AE}" pid="6" name="MSIP_Label_7f0ea3bf-098d-497f-9948-5e528bb54b39_SetDate">
    <vt:lpwstr>2021-03-24T15:10:00.4836470Z</vt:lpwstr>
  </property>
  <property fmtid="{D5CDD505-2E9C-101B-9397-08002B2CF9AE}" pid="7" name="MSIP_Label_7f0ea3bf-098d-497f-9948-5e528bb54b39_Name">
    <vt:lpwstr>Public</vt:lpwstr>
  </property>
  <property fmtid="{D5CDD505-2E9C-101B-9397-08002B2CF9AE}" pid="8" name="MSIP_Label_7f0ea3bf-098d-497f-9948-5e528bb54b39_Application">
    <vt:lpwstr>Microsoft Azure Information Protection</vt:lpwstr>
  </property>
  <property fmtid="{D5CDD505-2E9C-101B-9397-08002B2CF9AE}" pid="9" name="MSIP_Label_7f0ea3bf-098d-497f-9948-5e528bb54b39_ActionId">
    <vt:lpwstr>bda71f50-61f4-4298-a46c-c3a9b4bb1533</vt:lpwstr>
  </property>
  <property fmtid="{D5CDD505-2E9C-101B-9397-08002B2CF9AE}" pid="10" name="MSIP_Label_7f0ea3bf-098d-497f-9948-5e528bb54b39_Extended_MSFT_Method">
    <vt:lpwstr>Manual</vt:lpwstr>
  </property>
  <property fmtid="{D5CDD505-2E9C-101B-9397-08002B2CF9AE}" pid="11" name="Sensitivity">
    <vt:lpwstr>Public</vt:lpwstr>
  </property>
</Properties>
</file>