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5"/>
  </p:notesMasterIdLst>
  <p:handoutMasterIdLst>
    <p:handoutMasterId r:id="rId26"/>
  </p:handoutMasterIdLst>
  <p:sldIdLst>
    <p:sldId id="274" r:id="rId5"/>
    <p:sldId id="276" r:id="rId6"/>
    <p:sldId id="288" r:id="rId7"/>
    <p:sldId id="549" r:id="rId8"/>
    <p:sldId id="548" r:id="rId9"/>
    <p:sldId id="552" r:id="rId10"/>
    <p:sldId id="557" r:id="rId11"/>
    <p:sldId id="559" r:id="rId12"/>
    <p:sldId id="560" r:id="rId13"/>
    <p:sldId id="553" r:id="rId14"/>
    <p:sldId id="554" r:id="rId15"/>
    <p:sldId id="551" r:id="rId16"/>
    <p:sldId id="555" r:id="rId17"/>
    <p:sldId id="550" r:id="rId18"/>
    <p:sldId id="558" r:id="rId19"/>
    <p:sldId id="349" r:id="rId20"/>
    <p:sldId id="401" r:id="rId21"/>
    <p:sldId id="306" r:id="rId22"/>
    <p:sldId id="259" r:id="rId23"/>
    <p:sldId id="4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288"/>
          </p14:sldIdLst>
        </p14:section>
        <p14:section name="Scaling Agile" id="{BC4A3995-4CED-4320-A673-95328C9C809D}">
          <p14:sldIdLst>
            <p14:sldId id="549"/>
            <p14:sldId id="548"/>
            <p14:sldId id="552"/>
            <p14:sldId id="557"/>
            <p14:sldId id="559"/>
            <p14:sldId id="560"/>
            <p14:sldId id="553"/>
            <p14:sldId id="554"/>
            <p14:sldId id="551"/>
            <p14:sldId id="555"/>
            <p14:sldId id="550"/>
            <p14:sldId id="558"/>
          </p14:sldIdLst>
        </p14:section>
        <p14:section name="Conclusion" id="{10E03AB1-9AA8-4E86-9A64-D741901E50A2}">
          <p14:sldIdLst>
            <p14:sldId id="349"/>
            <p14:sldId id="401"/>
            <p14:sldId id="306"/>
            <p14:sldId id="259"/>
            <p14:sldId id="405"/>
          </p14:sldIdLst>
        </p14:section>
        <p14:section name="Секция по подразбиране" id="{D958CE85-F3B6-44F0-BFA1-52454E0DCE4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F56A2-1621-497E-86C7-B6DB71440607}" v="219" dt="2021-04-21T14:26:51.58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sen Vladimirov KOLEV" userId="faf0e1ab-78d0-44fd-8db5-9d832d9bc66a" providerId="ADAL" clId="{BC4F56A2-1621-497E-86C7-B6DB71440607}"/>
    <pc:docChg chg="addSld delSld modSld modMainMaster modSection">
      <pc:chgData name="Krasen Vladimirov KOLEV" userId="faf0e1ab-78d0-44fd-8db5-9d832d9bc66a" providerId="ADAL" clId="{BC4F56A2-1621-497E-86C7-B6DB71440607}" dt="2021-04-21T14:26:51.583" v="236"/>
      <pc:docMkLst>
        <pc:docMk/>
      </pc:docMkLst>
      <pc:sldChg chg="modSp">
        <pc:chgData name="Krasen Vladimirov KOLEV" userId="faf0e1ab-78d0-44fd-8db5-9d832d9bc66a" providerId="ADAL" clId="{BC4F56A2-1621-497E-86C7-B6DB71440607}" dt="2021-04-21T12:22:51.682" v="0" actId="20577"/>
        <pc:sldMkLst>
          <pc:docMk/>
          <pc:sldMk cId="3215379390" sldId="274"/>
        </pc:sldMkLst>
        <pc:spChg chg="mod">
          <ac:chgData name="Krasen Vladimirov KOLEV" userId="faf0e1ab-78d0-44fd-8db5-9d832d9bc66a" providerId="ADAL" clId="{BC4F56A2-1621-497E-86C7-B6DB71440607}" dt="2021-04-21T12:22:51.682" v="0" actId="20577"/>
          <ac:spMkLst>
            <pc:docMk/>
            <pc:sldMk cId="3215379390" sldId="274"/>
            <ac:spMk id="2" creationId="{37F91798-9AD5-4209-8887-958029548481}"/>
          </ac:spMkLst>
        </pc:spChg>
      </pc:sldChg>
      <pc:sldChg chg="modSp">
        <pc:chgData name="Krasen Vladimirov KOLEV" userId="faf0e1ab-78d0-44fd-8db5-9d832d9bc66a" providerId="ADAL" clId="{BC4F56A2-1621-497E-86C7-B6DB71440607}" dt="2021-04-21T12:49:24.323" v="38" actId="20577"/>
        <pc:sldMkLst>
          <pc:docMk/>
          <pc:sldMk cId="1646986932" sldId="276"/>
        </pc:sldMkLst>
        <pc:spChg chg="mod">
          <ac:chgData name="Krasen Vladimirov KOLEV" userId="faf0e1ab-78d0-44fd-8db5-9d832d9bc66a" providerId="ADAL" clId="{BC4F56A2-1621-497E-86C7-B6DB71440607}" dt="2021-04-21T12:49:24.323" v="38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">
        <pc:chgData name="Krasen Vladimirov KOLEV" userId="faf0e1ab-78d0-44fd-8db5-9d832d9bc66a" providerId="ADAL" clId="{BC4F56A2-1621-497E-86C7-B6DB71440607}" dt="2021-04-21T12:48:21.249" v="15" actId="20577"/>
        <pc:sldMkLst>
          <pc:docMk/>
          <pc:sldMk cId="2087190546" sldId="349"/>
        </pc:sldMkLst>
        <pc:spChg chg="mod">
          <ac:chgData name="Krasen Vladimirov KOLEV" userId="faf0e1ab-78d0-44fd-8db5-9d832d9bc66a" providerId="ADAL" clId="{BC4F56A2-1621-497E-86C7-B6DB71440607}" dt="2021-04-21T12:48:21.249" v="15" actId="20577"/>
          <ac:spMkLst>
            <pc:docMk/>
            <pc:sldMk cId="2087190546" sldId="349"/>
            <ac:spMk id="10" creationId="{18F78F23-3D09-4B63-8DF9-D49CFBB145EE}"/>
          </ac:spMkLst>
        </pc:spChg>
      </pc:sldChg>
      <pc:sldChg chg="modSp">
        <pc:chgData name="Krasen Vladimirov KOLEV" userId="faf0e1ab-78d0-44fd-8db5-9d832d9bc66a" providerId="ADAL" clId="{BC4F56A2-1621-497E-86C7-B6DB71440607}" dt="2021-04-21T13:54:07.909" v="60" actId="20577"/>
        <pc:sldMkLst>
          <pc:docMk/>
          <pc:sldMk cId="3095528398" sldId="548"/>
        </pc:sldMkLst>
        <pc:spChg chg="mod">
          <ac:chgData name="Krasen Vladimirov KOLEV" userId="faf0e1ab-78d0-44fd-8db5-9d832d9bc66a" providerId="ADAL" clId="{BC4F56A2-1621-497E-86C7-B6DB71440607}" dt="2021-04-21T13:54:07.909" v="60" actId="20577"/>
          <ac:spMkLst>
            <pc:docMk/>
            <pc:sldMk cId="3095528398" sldId="548"/>
            <ac:spMk id="5" creationId="{A2190BB7-F07E-46DC-B7D0-3565C7ADB388}"/>
          </ac:spMkLst>
        </pc:spChg>
      </pc:sldChg>
      <pc:sldChg chg="modSp">
        <pc:chgData name="Krasen Vladimirov KOLEV" userId="faf0e1ab-78d0-44fd-8db5-9d832d9bc66a" providerId="ADAL" clId="{BC4F56A2-1621-497E-86C7-B6DB71440607}" dt="2021-04-21T13:41:35.044" v="54" actId="20577"/>
        <pc:sldMkLst>
          <pc:docMk/>
          <pc:sldMk cId="2405233770" sldId="552"/>
        </pc:sldMkLst>
        <pc:spChg chg="mod">
          <ac:chgData name="Krasen Vladimirov KOLEV" userId="faf0e1ab-78d0-44fd-8db5-9d832d9bc66a" providerId="ADAL" clId="{BC4F56A2-1621-497E-86C7-B6DB71440607}" dt="2021-04-21T13:41:35.044" v="54" actId="20577"/>
          <ac:spMkLst>
            <pc:docMk/>
            <pc:sldMk cId="2405233770" sldId="552"/>
            <ac:spMk id="2" creationId="{FCD20C4F-8973-45BB-9CB0-3E858D883D0E}"/>
          </ac:spMkLst>
        </pc:spChg>
      </pc:sldChg>
      <pc:sldChg chg="del">
        <pc:chgData name="Krasen Vladimirov KOLEV" userId="faf0e1ab-78d0-44fd-8db5-9d832d9bc66a" providerId="ADAL" clId="{BC4F56A2-1621-497E-86C7-B6DB71440607}" dt="2021-04-21T12:48:43.133" v="16" actId="2696"/>
        <pc:sldMkLst>
          <pc:docMk/>
          <pc:sldMk cId="209356468" sldId="556"/>
        </pc:sldMkLst>
      </pc:sldChg>
      <pc:sldChg chg="modSp modAnim">
        <pc:chgData name="Krasen Vladimirov KOLEV" userId="faf0e1ab-78d0-44fd-8db5-9d832d9bc66a" providerId="ADAL" clId="{BC4F56A2-1621-497E-86C7-B6DB71440607}" dt="2021-04-21T13:56:58.193" v="98" actId="20577"/>
        <pc:sldMkLst>
          <pc:docMk/>
          <pc:sldMk cId="4001451117" sldId="557"/>
        </pc:sldMkLst>
        <pc:spChg chg="mod">
          <ac:chgData name="Krasen Vladimirov KOLEV" userId="faf0e1ab-78d0-44fd-8db5-9d832d9bc66a" providerId="ADAL" clId="{BC4F56A2-1621-497E-86C7-B6DB71440607}" dt="2021-04-21T13:56:58.193" v="98" actId="20577"/>
          <ac:spMkLst>
            <pc:docMk/>
            <pc:sldMk cId="4001451117" sldId="557"/>
            <ac:spMk id="3" creationId="{E3E54553-6D7A-4DF0-AA62-192AC20CED2D}"/>
          </ac:spMkLst>
        </pc:spChg>
      </pc:sldChg>
      <pc:sldChg chg="modSp add modAnim">
        <pc:chgData name="Krasen Vladimirov KOLEV" userId="faf0e1ab-78d0-44fd-8db5-9d832d9bc66a" providerId="ADAL" clId="{BC4F56A2-1621-497E-86C7-B6DB71440607}" dt="2021-04-21T14:03:52.362" v="187" actId="20577"/>
        <pc:sldMkLst>
          <pc:docMk/>
          <pc:sldMk cId="985408627" sldId="559"/>
        </pc:sldMkLst>
        <pc:spChg chg="mod">
          <ac:chgData name="Krasen Vladimirov KOLEV" userId="faf0e1ab-78d0-44fd-8db5-9d832d9bc66a" providerId="ADAL" clId="{BC4F56A2-1621-497E-86C7-B6DB71440607}" dt="2021-04-21T14:03:52.362" v="187" actId="20577"/>
          <ac:spMkLst>
            <pc:docMk/>
            <pc:sldMk cId="985408627" sldId="559"/>
            <ac:spMk id="3" creationId="{E3E54553-6D7A-4DF0-AA62-192AC20CED2D}"/>
          </ac:spMkLst>
        </pc:spChg>
      </pc:sldChg>
      <pc:sldChg chg="modSp add modAnim">
        <pc:chgData name="Krasen Vladimirov KOLEV" userId="faf0e1ab-78d0-44fd-8db5-9d832d9bc66a" providerId="ADAL" clId="{BC4F56A2-1621-497E-86C7-B6DB71440607}" dt="2021-04-21T14:25:54.353" v="209" actId="12"/>
        <pc:sldMkLst>
          <pc:docMk/>
          <pc:sldMk cId="3470964421" sldId="560"/>
        </pc:sldMkLst>
        <pc:spChg chg="mod">
          <ac:chgData name="Krasen Vladimirov KOLEV" userId="faf0e1ab-78d0-44fd-8db5-9d832d9bc66a" providerId="ADAL" clId="{BC4F56A2-1621-497E-86C7-B6DB71440607}" dt="2021-04-21T14:25:54.353" v="209" actId="12"/>
          <ac:spMkLst>
            <pc:docMk/>
            <pc:sldMk cId="3470964421" sldId="560"/>
            <ac:spMk id="3" creationId="{E3E54553-6D7A-4DF0-AA62-192AC20CED2D}"/>
          </ac:spMkLst>
        </pc:spChg>
      </pc:sldChg>
      <pc:sldMasterChg chg="addSp modSp">
        <pc:chgData name="Krasen Vladimirov KOLEV" userId="faf0e1ab-78d0-44fd-8db5-9d832d9bc66a" providerId="ADAL" clId="{BC4F56A2-1621-497E-86C7-B6DB71440607}" dt="2021-04-21T14:26:51.583" v="236"/>
        <pc:sldMasterMkLst>
          <pc:docMk/>
          <pc:sldMasterMk cId="156789181" sldId="2147483675"/>
        </pc:sldMasterMkLst>
        <pc:spChg chg="add mod modVis">
          <ac:chgData name="Krasen Vladimirov KOLEV" userId="faf0e1ab-78d0-44fd-8db5-9d832d9bc66a" providerId="ADAL" clId="{BC4F56A2-1621-497E-86C7-B6DB71440607}" dt="2021-04-21T14:26:51.583" v="236"/>
          <ac:spMkLst>
            <pc:docMk/>
            <pc:sldMasterMk cId="156789181" sldId="2147483675"/>
            <ac:spMk id="2" creationId="{55453BDB-F4B4-4EBD-BEF0-FF918139A1F6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38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3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111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55453BDB-F4B4-4EBD-BEF0-FF918139A1F6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75000"/>
                    <a:alpha val="1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>
                    <a:lumMod val="75000"/>
                  </a:schemeClr>
                </a:solidFill>
              </a14:hiddenLine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r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  <a:endParaRPr lang="en-US" sz="1200" dirty="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40.jpeg"/><Relationship Id="rId22" Type="http://schemas.openxmlformats.org/officeDocument/2006/relationships/image" Target="../media/image44.png"/><Relationship Id="rId27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Scaling Agile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Software Development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CRi Solutions Monthly Podcast: Scaling Agile - Client Resources, Inc.">
            <a:extLst>
              <a:ext uri="{FF2B5EF4-FFF2-40B4-BE49-F238E27FC236}">
                <a16:creationId xmlns:a16="http://schemas.microsoft.com/office/drawing/2014/main" id="{583F7DAF-1A60-4BD0-9176-A15D1663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95568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61358A-853C-44CB-A537-B1F1E22F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1D2B9-D093-4B7C-BBEC-BD03F9D7AB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00ED8-17BC-41D6-AA43-CC5E0D5A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" y="1116821"/>
            <a:ext cx="6391275" cy="5617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800CA1-F7B8-4BCC-9A7C-39B8C5CC2863}"/>
              </a:ext>
            </a:extLst>
          </p:cNvPr>
          <p:cNvSpPr txBox="1"/>
          <p:nvPr/>
        </p:nvSpPr>
        <p:spPr>
          <a:xfrm>
            <a:off x="6915705" y="5793147"/>
            <a:ext cx="3382392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Scrum Level – usually 5 in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EF978-DB23-4420-B948-A05F0BA839E7}"/>
              </a:ext>
            </a:extLst>
          </p:cNvPr>
          <p:cNvSpPr txBox="1"/>
          <p:nvPr/>
        </p:nvSpPr>
        <p:spPr>
          <a:xfrm>
            <a:off x="5664012" y="4367352"/>
            <a:ext cx="3889839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The program level – </a:t>
            </a:r>
            <a:r>
              <a:rPr lang="en-US" sz="2400" dirty="0"/>
              <a:t>agile release team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4430490-DDD0-4743-92C0-D9873DEA9A78}"/>
              </a:ext>
            </a:extLst>
          </p:cNvPr>
          <p:cNvSpPr/>
          <p:nvPr/>
        </p:nvSpPr>
        <p:spPr bwMode="auto">
          <a:xfrm>
            <a:off x="7639235" y="2678644"/>
            <a:ext cx="1118586" cy="783730"/>
          </a:xfrm>
          <a:prstGeom prst="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78B72-0556-4494-B5E6-527DE2B21CFC}"/>
              </a:ext>
            </a:extLst>
          </p:cNvPr>
          <p:cNvSpPr txBox="1"/>
          <p:nvPr/>
        </p:nvSpPr>
        <p:spPr>
          <a:xfrm>
            <a:off x="4280575" y="2678644"/>
            <a:ext cx="1383437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Value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29004-2BB6-41EB-941F-6BED8501180E}"/>
              </a:ext>
            </a:extLst>
          </p:cNvPr>
          <p:cNvSpPr txBox="1"/>
          <p:nvPr/>
        </p:nvSpPr>
        <p:spPr>
          <a:xfrm>
            <a:off x="9989272" y="1499825"/>
            <a:ext cx="2102114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Enterprise Architects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8CE20-F1C8-4646-AF77-163B9F7A1A74}"/>
              </a:ext>
            </a:extLst>
          </p:cNvPr>
          <p:cNvSpPr txBox="1"/>
          <p:nvPr/>
        </p:nvSpPr>
        <p:spPr>
          <a:xfrm>
            <a:off x="6507331" y="1178068"/>
            <a:ext cx="338239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The portfolio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8E4019-0C8A-4FBB-BAFB-04C7958A590D}"/>
              </a:ext>
            </a:extLst>
          </p:cNvPr>
          <p:cNvSpPr txBox="1"/>
          <p:nvPr/>
        </p:nvSpPr>
        <p:spPr>
          <a:xfrm>
            <a:off x="9626354" y="4921984"/>
            <a:ext cx="2277122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System Architect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59908-32EF-4C83-BEE3-FDE2B0396A49}"/>
              </a:ext>
            </a:extLst>
          </p:cNvPr>
          <p:cNvSpPr txBox="1"/>
          <p:nvPr/>
        </p:nvSpPr>
        <p:spPr>
          <a:xfrm>
            <a:off x="9626354" y="4427752"/>
            <a:ext cx="2277122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Program SM / Release Engineer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55BBC-19CC-48FE-B564-268D1C80F6B9}"/>
              </a:ext>
            </a:extLst>
          </p:cNvPr>
          <p:cNvSpPr txBox="1"/>
          <p:nvPr/>
        </p:nvSpPr>
        <p:spPr>
          <a:xfrm>
            <a:off x="9633751" y="3925567"/>
            <a:ext cx="2269725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Program PO / 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67DDF-866A-414B-AA2D-FDE65340B8D8}"/>
              </a:ext>
            </a:extLst>
          </p:cNvPr>
          <p:cNvSpPr txBox="1"/>
          <p:nvPr/>
        </p:nvSpPr>
        <p:spPr>
          <a:xfrm>
            <a:off x="5664012" y="3915192"/>
            <a:ext cx="1335556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Business Owner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5ABC28-2097-4E2A-A4EE-6ECB2D2380AE}"/>
              </a:ext>
            </a:extLst>
          </p:cNvPr>
          <p:cNvSpPr txBox="1"/>
          <p:nvPr/>
        </p:nvSpPr>
        <p:spPr>
          <a:xfrm>
            <a:off x="5840026" y="3060402"/>
            <a:ext cx="1694155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Solution Manager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DCFFB-F114-4F6B-A56D-7171D113C11F}"/>
              </a:ext>
            </a:extLst>
          </p:cNvPr>
          <p:cNvSpPr txBox="1"/>
          <p:nvPr/>
        </p:nvSpPr>
        <p:spPr>
          <a:xfrm>
            <a:off x="8862875" y="3051767"/>
            <a:ext cx="1526957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Solution Architect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02FFA-8A84-42C0-8265-F83769781FCA}"/>
              </a:ext>
            </a:extLst>
          </p:cNvPr>
          <p:cNvSpPr txBox="1"/>
          <p:nvPr/>
        </p:nvSpPr>
        <p:spPr>
          <a:xfrm>
            <a:off x="7351450" y="2207882"/>
            <a:ext cx="1694155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Value Stream Engineer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54CEF-439B-4474-A30C-039F59D8B6EF}"/>
              </a:ext>
            </a:extLst>
          </p:cNvPr>
          <p:cNvSpPr txBox="1"/>
          <p:nvPr/>
        </p:nvSpPr>
        <p:spPr>
          <a:xfrm>
            <a:off x="5087809" y="1549874"/>
            <a:ext cx="1296138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Epic Owner</a:t>
            </a:r>
          </a:p>
        </p:txBody>
      </p:sp>
    </p:spTree>
    <p:extLst>
      <p:ext uri="{BB962C8B-B14F-4D97-AF65-F5344CB8AC3E}">
        <p14:creationId xmlns:p14="http://schemas.microsoft.com/office/powerpoint/2010/main" val="36428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61358A-853C-44CB-A537-B1F1E22F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1D2B9-D093-4B7C-BBEC-BD03F9D7AB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00ED8-17BC-41D6-AA43-CC5E0D5A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" y="1116821"/>
            <a:ext cx="6391275" cy="5617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800CA1-F7B8-4BCC-9A7C-39B8C5CC2863}"/>
              </a:ext>
            </a:extLst>
          </p:cNvPr>
          <p:cNvSpPr txBox="1"/>
          <p:nvPr/>
        </p:nvSpPr>
        <p:spPr>
          <a:xfrm>
            <a:off x="1028213" y="5822400"/>
            <a:ext cx="3382392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/>
              <a:t>Scrum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EF978-DB23-4420-B948-A05F0BA839E7}"/>
              </a:ext>
            </a:extLst>
          </p:cNvPr>
          <p:cNvSpPr txBox="1"/>
          <p:nvPr/>
        </p:nvSpPr>
        <p:spPr>
          <a:xfrm>
            <a:off x="1028213" y="4142712"/>
            <a:ext cx="388983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The program</a:t>
            </a:r>
            <a:endParaRPr lang="en-US" sz="2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4430490-DDD0-4743-92C0-D9873DEA9A78}"/>
              </a:ext>
            </a:extLst>
          </p:cNvPr>
          <p:cNvSpPr/>
          <p:nvPr/>
        </p:nvSpPr>
        <p:spPr bwMode="auto">
          <a:xfrm>
            <a:off x="7639235" y="2678644"/>
            <a:ext cx="1118586" cy="783730"/>
          </a:xfrm>
          <a:prstGeom prst="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78B72-0556-4494-B5E6-527DE2B21CFC}"/>
              </a:ext>
            </a:extLst>
          </p:cNvPr>
          <p:cNvSpPr txBox="1"/>
          <p:nvPr/>
        </p:nvSpPr>
        <p:spPr>
          <a:xfrm>
            <a:off x="2052280" y="3019642"/>
            <a:ext cx="1507666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/>
              <a:t>Value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29004-2BB6-41EB-941F-6BED8501180E}"/>
              </a:ext>
            </a:extLst>
          </p:cNvPr>
          <p:cNvSpPr txBox="1"/>
          <p:nvPr/>
        </p:nvSpPr>
        <p:spPr>
          <a:xfrm>
            <a:off x="9989272" y="1499825"/>
            <a:ext cx="2102114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Enterprise Architects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8CE20-F1C8-4646-AF77-163B9F7A1A74}"/>
              </a:ext>
            </a:extLst>
          </p:cNvPr>
          <p:cNvSpPr txBox="1"/>
          <p:nvPr/>
        </p:nvSpPr>
        <p:spPr>
          <a:xfrm>
            <a:off x="6507331" y="1178068"/>
            <a:ext cx="338239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The portfolio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8E4019-0C8A-4FBB-BAFB-04C7958A590D}"/>
              </a:ext>
            </a:extLst>
          </p:cNvPr>
          <p:cNvSpPr txBox="1"/>
          <p:nvPr/>
        </p:nvSpPr>
        <p:spPr>
          <a:xfrm>
            <a:off x="8886665" y="4097475"/>
            <a:ext cx="1380941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System Architect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59908-32EF-4C83-BEE3-FDE2B0396A49}"/>
              </a:ext>
            </a:extLst>
          </p:cNvPr>
          <p:cNvSpPr txBox="1"/>
          <p:nvPr/>
        </p:nvSpPr>
        <p:spPr>
          <a:xfrm>
            <a:off x="10464601" y="4112414"/>
            <a:ext cx="1530633" cy="6142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Program SM / Release Engineer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55BBC-19CC-48FE-B564-268D1C80F6B9}"/>
              </a:ext>
            </a:extLst>
          </p:cNvPr>
          <p:cNvSpPr txBox="1"/>
          <p:nvPr/>
        </p:nvSpPr>
        <p:spPr>
          <a:xfrm>
            <a:off x="6906659" y="4112414"/>
            <a:ext cx="1815023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Program PO / 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67DDF-866A-414B-AA2D-FDE65340B8D8}"/>
              </a:ext>
            </a:extLst>
          </p:cNvPr>
          <p:cNvSpPr txBox="1"/>
          <p:nvPr/>
        </p:nvSpPr>
        <p:spPr>
          <a:xfrm>
            <a:off x="5211887" y="4112415"/>
            <a:ext cx="1335556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Business Owner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5ABC28-2097-4E2A-A4EE-6ECB2D2380AE}"/>
              </a:ext>
            </a:extLst>
          </p:cNvPr>
          <p:cNvSpPr txBox="1"/>
          <p:nvPr/>
        </p:nvSpPr>
        <p:spPr>
          <a:xfrm>
            <a:off x="5840026" y="3060402"/>
            <a:ext cx="1694155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Solution Manager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DCFFB-F114-4F6B-A56D-7171D113C11F}"/>
              </a:ext>
            </a:extLst>
          </p:cNvPr>
          <p:cNvSpPr txBox="1"/>
          <p:nvPr/>
        </p:nvSpPr>
        <p:spPr>
          <a:xfrm>
            <a:off x="8862875" y="3051767"/>
            <a:ext cx="1526957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Solution Architect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02FFA-8A84-42C0-8265-F83769781FCA}"/>
              </a:ext>
            </a:extLst>
          </p:cNvPr>
          <p:cNvSpPr txBox="1"/>
          <p:nvPr/>
        </p:nvSpPr>
        <p:spPr>
          <a:xfrm>
            <a:off x="7351450" y="2207882"/>
            <a:ext cx="1694155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Value Stream Engineer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54CEF-439B-4474-A30C-039F59D8B6EF}"/>
              </a:ext>
            </a:extLst>
          </p:cNvPr>
          <p:cNvSpPr txBox="1"/>
          <p:nvPr/>
        </p:nvSpPr>
        <p:spPr>
          <a:xfrm>
            <a:off x="5087809" y="1549874"/>
            <a:ext cx="1296138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Epic Owner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FF3414FE-82DC-4AE9-866C-B4DC974B437F}"/>
              </a:ext>
            </a:extLst>
          </p:cNvPr>
          <p:cNvCxnSpPr/>
          <p:nvPr/>
        </p:nvCxnSpPr>
        <p:spPr>
          <a:xfrm>
            <a:off x="621437" y="5903650"/>
            <a:ext cx="284085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E80AA2-68E7-4334-BF63-9DBE5D2FF6A4}"/>
              </a:ext>
            </a:extLst>
          </p:cNvPr>
          <p:cNvCxnSpPr/>
          <p:nvPr/>
        </p:nvCxnSpPr>
        <p:spPr>
          <a:xfrm flipV="1">
            <a:off x="1509031" y="5903650"/>
            <a:ext cx="293137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9FA3C5-B00E-4838-9952-33E6DA0B64C7}"/>
              </a:ext>
            </a:extLst>
          </p:cNvPr>
          <p:cNvCxnSpPr/>
          <p:nvPr/>
        </p:nvCxnSpPr>
        <p:spPr>
          <a:xfrm>
            <a:off x="1322153" y="6397196"/>
            <a:ext cx="4533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DDFE55-8A25-41E6-81CC-250EE9E4C805}"/>
              </a:ext>
            </a:extLst>
          </p:cNvPr>
          <p:cNvCxnSpPr>
            <a:cxnSpLocks/>
          </p:cNvCxnSpPr>
          <p:nvPr/>
        </p:nvCxnSpPr>
        <p:spPr>
          <a:xfrm>
            <a:off x="1376726" y="6114590"/>
            <a:ext cx="425442" cy="153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6476A5-FD21-4BF6-B46E-8CEB027374E5}"/>
              </a:ext>
            </a:extLst>
          </p:cNvPr>
          <p:cNvCxnSpPr/>
          <p:nvPr/>
        </p:nvCxnSpPr>
        <p:spPr>
          <a:xfrm>
            <a:off x="4634428" y="5891600"/>
            <a:ext cx="4533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4FA47A-28D5-4694-8C0F-920AFBB85C06}"/>
              </a:ext>
            </a:extLst>
          </p:cNvPr>
          <p:cNvCxnSpPr/>
          <p:nvPr/>
        </p:nvCxnSpPr>
        <p:spPr>
          <a:xfrm>
            <a:off x="3741318" y="5916350"/>
            <a:ext cx="4533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D52598-0F17-4F85-A748-C7A30903CC0E}"/>
              </a:ext>
            </a:extLst>
          </p:cNvPr>
          <p:cNvSpPr txBox="1"/>
          <p:nvPr/>
        </p:nvSpPr>
        <p:spPr>
          <a:xfrm>
            <a:off x="599842" y="4303031"/>
            <a:ext cx="998140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50 - 125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3816C0-41E9-45BD-ACEA-61648B323CCA}"/>
              </a:ext>
            </a:extLst>
          </p:cNvPr>
          <p:cNvSpPr txBox="1"/>
          <p:nvPr/>
        </p:nvSpPr>
        <p:spPr>
          <a:xfrm>
            <a:off x="4074086" y="4404868"/>
            <a:ext cx="998140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50 - 125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C9F863-9495-4A4E-9884-E695B270956E}"/>
              </a:ext>
            </a:extLst>
          </p:cNvPr>
          <p:cNvCxnSpPr>
            <a:cxnSpLocks/>
          </p:cNvCxnSpPr>
          <p:nvPr/>
        </p:nvCxnSpPr>
        <p:spPr>
          <a:xfrm>
            <a:off x="7062879" y="3453228"/>
            <a:ext cx="493499" cy="610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23D432-909C-43C4-A556-6FA7A16CDAAA}"/>
              </a:ext>
            </a:extLst>
          </p:cNvPr>
          <p:cNvSpPr txBox="1"/>
          <p:nvPr/>
        </p:nvSpPr>
        <p:spPr>
          <a:xfrm>
            <a:off x="6064152" y="5780437"/>
            <a:ext cx="1492226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Project Owner (PO)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DA7CDC-6A33-4A7D-9F0D-69EDE980F9B0}"/>
              </a:ext>
            </a:extLst>
          </p:cNvPr>
          <p:cNvSpPr txBox="1"/>
          <p:nvPr/>
        </p:nvSpPr>
        <p:spPr>
          <a:xfrm>
            <a:off x="9399501" y="5775380"/>
            <a:ext cx="1335556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Delivery Team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2F3B28-F1A0-464F-9BF1-628FAB93F2B2}"/>
              </a:ext>
            </a:extLst>
          </p:cNvPr>
          <p:cNvSpPr txBox="1"/>
          <p:nvPr/>
        </p:nvSpPr>
        <p:spPr>
          <a:xfrm>
            <a:off x="7785331" y="5775381"/>
            <a:ext cx="1335556" cy="411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Scrum Master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321553-04A9-4E6C-AF5F-882D7B5966DC}"/>
              </a:ext>
            </a:extLst>
          </p:cNvPr>
          <p:cNvCxnSpPr>
            <a:cxnSpLocks/>
          </p:cNvCxnSpPr>
          <p:nvPr/>
        </p:nvCxnSpPr>
        <p:spPr>
          <a:xfrm flipH="1">
            <a:off x="7130249" y="4606585"/>
            <a:ext cx="745750" cy="1168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D8BF89-D4A3-479D-9C47-9C3224C694B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015039" y="2025233"/>
            <a:ext cx="672065" cy="1035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06082B-094B-4CF1-B642-96EBD2D70620}"/>
              </a:ext>
            </a:extLst>
          </p:cNvPr>
          <p:cNvCxnSpPr>
            <a:cxnSpLocks/>
          </p:cNvCxnSpPr>
          <p:nvPr/>
        </p:nvCxnSpPr>
        <p:spPr>
          <a:xfrm flipH="1">
            <a:off x="9709951" y="1966387"/>
            <a:ext cx="847901" cy="11040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554C29-2CC0-46A5-835C-18E9769DA4E1}"/>
              </a:ext>
            </a:extLst>
          </p:cNvPr>
          <p:cNvCxnSpPr>
            <a:cxnSpLocks/>
          </p:cNvCxnSpPr>
          <p:nvPr/>
        </p:nvCxnSpPr>
        <p:spPr>
          <a:xfrm flipH="1">
            <a:off x="8890309" y="4606585"/>
            <a:ext cx="1604685" cy="11687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2EDD76-4684-4B64-A06C-A8E9320685E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807420" y="3462374"/>
            <a:ext cx="1422498" cy="6500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36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BB9A8E-4051-40B3-ADAF-DEFA5A0E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09" y="1614294"/>
            <a:ext cx="5972514" cy="421544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1EF2DA-50C0-4A39-95C2-2410CA0F0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Where do we start?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Product centric scaling.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800" dirty="0" err="1"/>
              <a:t>SAFe</a:t>
            </a:r>
            <a:endParaRPr lang="en-US" sz="2800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800" dirty="0" err="1"/>
              <a:t>LeSS</a:t>
            </a:r>
            <a:endParaRPr 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Vertical scaling.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Top to down.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Different layers of management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Horizontal scaling.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Across different organizations.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Helps coordinating.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Peer to peer.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3D286-A930-4E69-841E-59A65732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7934-9753-4263-A3D4-B11A44790A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4F8A69-9B99-48B6-A472-08BF94C0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130" y="1492899"/>
            <a:ext cx="3869739" cy="278671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A96272-46E2-4840-8BEE-CEA7CF022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08569" cy="5528766"/>
          </a:xfrm>
        </p:spPr>
        <p:txBody>
          <a:bodyPr>
            <a:normAutofit/>
          </a:bodyPr>
          <a:lstStyle/>
          <a:p>
            <a:r>
              <a:rPr lang="en-US" sz="3200" dirty="0"/>
              <a:t>Focus is on developing an Agile mindset, instead looking into product flow.</a:t>
            </a:r>
          </a:p>
          <a:p>
            <a:r>
              <a:rPr lang="en-US" sz="3200" dirty="0"/>
              <a:t>Focus on processes. </a:t>
            </a:r>
          </a:p>
          <a:p>
            <a:r>
              <a:rPr lang="en-US" sz="3200" dirty="0"/>
              <a:t>Focus on the top leadership – top to bottom. </a:t>
            </a:r>
          </a:p>
          <a:p>
            <a:r>
              <a:rPr lang="en-US" sz="3200" dirty="0"/>
              <a:t>Start with strategy and move to operations. </a:t>
            </a:r>
          </a:p>
          <a:p>
            <a:r>
              <a:rPr lang="en-US" sz="3200" dirty="0"/>
              <a:t>Think of the Leadership practice “Inspire a Purpose”.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E0EBF-09A9-4AEA-A34A-99F0F133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F1EDF-62EB-4CCD-A312-E32368BEB7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7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424214-E9A1-4FE2-B571-2F291B12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083" y="3960508"/>
            <a:ext cx="4129914" cy="249813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A2F457-FA72-48B5-9C15-A737372C2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0" y="1196125"/>
            <a:ext cx="11804834" cy="5528766"/>
          </a:xfrm>
        </p:spPr>
        <p:txBody>
          <a:bodyPr>
            <a:noAutofit/>
          </a:bodyPr>
          <a:lstStyle/>
          <a:p>
            <a:r>
              <a:rPr lang="en-US" sz="3600" dirty="0"/>
              <a:t>When would Agile make sense?</a:t>
            </a:r>
          </a:p>
          <a:p>
            <a:pPr lvl="1"/>
            <a:r>
              <a:rPr lang="en-US" sz="3400" dirty="0"/>
              <a:t>When the organization deals with a high level of uncertainty. </a:t>
            </a:r>
          </a:p>
          <a:p>
            <a:pPr lvl="1"/>
            <a:r>
              <a:rPr lang="en-US" sz="3400" dirty="0"/>
              <a:t>When you need changes to happen in other parts of the organization in order to make your software development efforts more effective.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AA71AA-5618-46F2-A5E1-93552011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0D17D-8762-4AA9-896C-6B9582B4E9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F7A682F5-850C-43E2-A35E-DAC4554A0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AD2D2A9-F73F-4685-B53A-1E93B22D2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Spreading Agile beyond software might NOT make sense if your only reason for doing   it is because you think you’ve solved this software thing and you think it would be</a:t>
            </a:r>
            <a:r>
              <a:rPr lang="bg-BG" sz="3400" dirty="0"/>
              <a:t> </a:t>
            </a:r>
            <a:r>
              <a:rPr lang="en-US" sz="3400" dirty="0"/>
              <a:t>neat if your accounting department would start doing daily standups.</a:t>
            </a:r>
          </a:p>
          <a:p>
            <a:r>
              <a:rPr lang="en-US" sz="3400" dirty="0"/>
              <a:t>Spreading Agile does NOT make sense if your only objective is to stay in the trend. </a:t>
            </a:r>
          </a:p>
          <a:p>
            <a:endParaRPr lang="en-US" sz="32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66F6A58-F93E-482D-8D84-651B414D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F66FE-7C24-4707-9841-C196F651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413" y="4188450"/>
            <a:ext cx="4129914" cy="24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altLang="ko-KR" sz="3200" dirty="0">
                  <a:solidFill>
                    <a:schemeClr val="bg2"/>
                  </a:solidFill>
                </a:rPr>
                <a:t>Agile is a journey</a:t>
              </a:r>
            </a:p>
            <a:p>
              <a:pPr marL="800100" lvl="1" indent="-3429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altLang="ko-KR" sz="3200" dirty="0">
                  <a:solidFill>
                    <a:schemeClr val="bg2"/>
                  </a:solidFill>
                </a:rPr>
                <a:t>Agile could be fragile</a:t>
              </a:r>
            </a:p>
            <a:p>
              <a:pPr marL="800100" lvl="1" indent="-3429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altLang="ko-KR" sz="3200" dirty="0">
                  <a:solidFill>
                    <a:schemeClr val="bg2"/>
                  </a:solidFill>
                </a:rPr>
                <a:t>Do not simply follow the trend</a:t>
              </a:r>
            </a:p>
            <a:p>
              <a:pPr marL="800100" lvl="1" indent="-3429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altLang="ko-KR" sz="3200" dirty="0">
                  <a:solidFill>
                    <a:schemeClr val="bg2"/>
                  </a:solidFill>
                </a:rPr>
                <a:t>Think, Act, Reflect and Re-think again</a:t>
              </a:r>
            </a:p>
            <a:p>
              <a:pPr marL="800100" lvl="1" indent="-3429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altLang="ko-KR" sz="3200" dirty="0">
                  <a:solidFill>
                    <a:schemeClr val="bg2"/>
                  </a:solidFill>
                </a:rPr>
                <a:t>Agile could be used in none development environment, but you need to consider the environment first</a:t>
              </a:r>
            </a:p>
            <a:p>
              <a:pPr marL="800100" lvl="1" indent="-3429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altLang="ko-KR" sz="3200" dirty="0">
                  <a:solidFill>
                    <a:schemeClr val="bg2"/>
                  </a:solidFill>
                </a:rPr>
                <a:t>Scaling Agile is still an evolving topic</a:t>
              </a: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304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853928" cy="5059013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Scaling Agile – defining the gap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Scaling Agile – workflow through large organizations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Horizontal scaling – through departments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Vertical scaling – top to bottom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Product based scaling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Exam Topics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0000" b="1" dirty="0"/>
              <a:t>#Agile-2021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Have a Question?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828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1EF2DA-50C0-4A39-95C2-2410CA0F0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Large organizations are a maze. </a:t>
            </a:r>
          </a:p>
          <a:p>
            <a:r>
              <a:rPr lang="en-US" sz="3200" dirty="0"/>
              <a:t>Within an organization, there are many sub-organizations: </a:t>
            </a:r>
          </a:p>
          <a:p>
            <a:pPr lvl="1"/>
            <a:r>
              <a:rPr lang="en-US" sz="2800" dirty="0"/>
              <a:t>Finance. </a:t>
            </a:r>
          </a:p>
          <a:p>
            <a:pPr lvl="1"/>
            <a:r>
              <a:rPr lang="en-US" sz="2800" dirty="0"/>
              <a:t>Accounting. </a:t>
            </a:r>
          </a:p>
          <a:p>
            <a:pPr lvl="1"/>
            <a:r>
              <a:rPr lang="en-US" sz="2800" dirty="0"/>
              <a:t>Supply-chain. </a:t>
            </a:r>
          </a:p>
          <a:p>
            <a:pPr lvl="1"/>
            <a:r>
              <a:rPr lang="en-US" sz="2800" dirty="0"/>
              <a:t>Sales. </a:t>
            </a:r>
          </a:p>
          <a:p>
            <a:pPr lvl="1"/>
            <a:r>
              <a:rPr lang="en-US" sz="2800" dirty="0"/>
              <a:t>Delivery. </a:t>
            </a:r>
          </a:p>
          <a:p>
            <a:pPr lvl="1"/>
            <a:r>
              <a:rPr lang="en-US" sz="2800" dirty="0"/>
              <a:t>R&amp;D and many more…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3D286-A930-4E69-841E-59A65732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7934-9753-4263-A3D4-B11A44790A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BA193-1F45-4603-A5C5-1E46E83C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67" y="2721887"/>
            <a:ext cx="5372100" cy="36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88FDE0-7313-4761-BC84-BF318BB4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 Agile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E1949-11BC-413C-A684-91BEFB862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2190BB7-F07E-46DC-B7D0-3565C7ADB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2800" dirty="0"/>
              <a:t>Defining the gap. </a:t>
            </a:r>
          </a:p>
          <a:p>
            <a:r>
              <a:rPr lang="en-US" sz="2800" dirty="0"/>
              <a:t>Distributing work through large organizations. </a:t>
            </a:r>
          </a:p>
          <a:p>
            <a:pPr lvl="1"/>
            <a:r>
              <a:rPr lang="en-US" sz="2600" dirty="0"/>
              <a:t>By its nature, Agile has been designed for small organizations. </a:t>
            </a:r>
          </a:p>
          <a:p>
            <a:pPr lvl="1"/>
            <a:r>
              <a:rPr lang="en-US" sz="2600" dirty="0"/>
              <a:t>By its nature, Agile has been designed for SW development. </a:t>
            </a:r>
          </a:p>
          <a:p>
            <a:r>
              <a:rPr lang="en-US" sz="2800" dirty="0"/>
              <a:t>Organizations are complex organisms. </a:t>
            </a:r>
          </a:p>
          <a:p>
            <a:r>
              <a:rPr lang="en-US" sz="2800" dirty="0"/>
              <a:t>The question – how do we scale Agile across the entire body of the organization?</a:t>
            </a:r>
          </a:p>
          <a:p>
            <a:r>
              <a:rPr lang="en-US" sz="2800" dirty="0"/>
              <a:t>The other question – how do we do Agile outside of SW development world?  </a:t>
            </a:r>
          </a:p>
        </p:txBody>
      </p:sp>
    </p:spTree>
    <p:extLst>
      <p:ext uri="{BB962C8B-B14F-4D97-AF65-F5344CB8AC3E}">
        <p14:creationId xmlns:p14="http://schemas.microsoft.com/office/powerpoint/2010/main" val="30955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D20C4F-8973-45BB-9CB0-3E858D883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6" y="1177275"/>
            <a:ext cx="12144667" cy="5528766"/>
          </a:xfrm>
        </p:spPr>
        <p:txBody>
          <a:bodyPr>
            <a:noAutofit/>
          </a:bodyPr>
          <a:lstStyle/>
          <a:p>
            <a:r>
              <a:rPr lang="en-US" sz="3200" dirty="0"/>
              <a:t>The question today is not if Agile is the right methodology for SW development. </a:t>
            </a:r>
          </a:p>
          <a:p>
            <a:r>
              <a:rPr lang="en-US" sz="3200" dirty="0"/>
              <a:t>The question today is “how” to make the entire organization Agile. </a:t>
            </a:r>
          </a:p>
          <a:p>
            <a:pPr lvl="1"/>
            <a:r>
              <a:rPr lang="en-US" sz="3000" dirty="0"/>
              <a:t>Every organization is different, hence it requires a unique approach. </a:t>
            </a:r>
          </a:p>
          <a:p>
            <a:pPr lvl="1"/>
            <a:r>
              <a:rPr lang="en-US" sz="3000" dirty="0"/>
              <a:t>There is no universal response. </a:t>
            </a:r>
          </a:p>
          <a:p>
            <a:pPr lvl="1"/>
            <a:r>
              <a:rPr lang="en-US" sz="3000" dirty="0"/>
              <a:t>The quest for Scaling Agile is a new topic. </a:t>
            </a:r>
          </a:p>
          <a:p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70FBA1-207A-46EC-A004-F9B271D6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F70CC-5A50-4232-B6E2-B2C65DCB43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B13477F-219F-4BF4-AF26-93631DC30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3E54553-6D7A-4DF0-AA62-192AC20CE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2" lvl="1" indent="0">
              <a:buNone/>
            </a:pPr>
            <a:r>
              <a:rPr lang="en-US" sz="3200" dirty="0" err="1"/>
              <a:t>SAFe</a:t>
            </a:r>
            <a:r>
              <a:rPr lang="en-US" sz="3200" dirty="0"/>
              <a:t> – Scaled Agile Framework</a:t>
            </a:r>
          </a:p>
          <a:p>
            <a:pPr marL="442912" lvl="1" indent="0">
              <a:buNone/>
            </a:pPr>
            <a:r>
              <a:rPr lang="en-US" dirty="0"/>
              <a:t>The core values of </a:t>
            </a:r>
            <a:r>
              <a:rPr lang="en-US" dirty="0" err="1"/>
              <a:t>SAFe</a:t>
            </a:r>
            <a:r>
              <a:rPr lang="en-US" dirty="0"/>
              <a:t> are:</a:t>
            </a:r>
          </a:p>
          <a:p>
            <a:pPr lvl="1"/>
            <a:r>
              <a:rPr lang="en-US" dirty="0"/>
              <a:t> Alignment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Built-in quality</a:t>
            </a:r>
          </a:p>
          <a:p>
            <a:pPr lvl="1"/>
            <a:r>
              <a:rPr lang="en-US" dirty="0"/>
              <a:t>Program execution</a:t>
            </a:r>
            <a:endParaRPr lang="en-US" sz="32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40285C1-5C8B-4C1D-880C-93C0A6A5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</a:t>
            </a:r>
          </a:p>
        </p:txBody>
      </p:sp>
    </p:spTree>
    <p:extLst>
      <p:ext uri="{BB962C8B-B14F-4D97-AF65-F5344CB8AC3E}">
        <p14:creationId xmlns:p14="http://schemas.microsoft.com/office/powerpoint/2010/main" val="40014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B13477F-219F-4BF4-AF26-93631DC30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3E54553-6D7A-4DF0-AA62-192AC20CE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2" lvl="1" indent="0">
              <a:buNone/>
            </a:pPr>
            <a:r>
              <a:rPr lang="en-US" sz="3200" dirty="0"/>
              <a:t>Large Scale Scrum – </a:t>
            </a:r>
            <a:r>
              <a:rPr lang="en-US" sz="3200" dirty="0" err="1"/>
              <a:t>LeSS</a:t>
            </a:r>
            <a:endParaRPr lang="en-US" sz="3200" dirty="0"/>
          </a:p>
          <a:p>
            <a:pPr marL="442912" lvl="1" indent="0">
              <a:buNone/>
            </a:pPr>
            <a:r>
              <a:rPr lang="en-US" sz="3200" dirty="0"/>
              <a:t>Core concepts in </a:t>
            </a:r>
            <a:r>
              <a:rPr lang="en-US" sz="3200" dirty="0" err="1"/>
              <a:t>LeSS</a:t>
            </a:r>
            <a:r>
              <a:rPr lang="en-US" sz="3200" dirty="0"/>
              <a:t>:</a:t>
            </a:r>
          </a:p>
          <a:p>
            <a:pPr lvl="1"/>
            <a:r>
              <a:rPr lang="en-US" sz="3200" dirty="0"/>
              <a:t>Transparency</a:t>
            </a:r>
          </a:p>
          <a:p>
            <a:pPr lvl="1"/>
            <a:r>
              <a:rPr lang="en-US" sz="3200" dirty="0"/>
              <a:t>Empirical Process Control</a:t>
            </a:r>
          </a:p>
          <a:p>
            <a:pPr lvl="1"/>
            <a:r>
              <a:rPr lang="en-US" sz="3200" dirty="0"/>
              <a:t>Iterative development</a:t>
            </a:r>
          </a:p>
          <a:p>
            <a:pPr lvl="1"/>
            <a:r>
              <a:rPr lang="en-US" sz="3200" dirty="0"/>
              <a:t>Self-managing teams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40285C1-5C8B-4C1D-880C-93C0A6A5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</a:t>
            </a:r>
          </a:p>
        </p:txBody>
      </p:sp>
    </p:spTree>
    <p:extLst>
      <p:ext uri="{BB962C8B-B14F-4D97-AF65-F5344CB8AC3E}">
        <p14:creationId xmlns:p14="http://schemas.microsoft.com/office/powerpoint/2010/main" val="98540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B13477F-219F-4BF4-AF26-93631DC30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3E54553-6D7A-4DF0-AA62-192AC20CE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2" lvl="1" indent="0">
              <a:buNone/>
            </a:pPr>
            <a:r>
              <a:rPr lang="en-US" sz="3200" dirty="0"/>
              <a:t>Scrum of Scrums – </a:t>
            </a:r>
            <a:r>
              <a:rPr lang="en-US" sz="3200" dirty="0" err="1"/>
              <a:t>SoS</a:t>
            </a:r>
            <a:endParaRPr lang="en-US" sz="3200" dirty="0"/>
          </a:p>
          <a:p>
            <a:pPr lvl="1"/>
            <a:r>
              <a:rPr lang="en-US" dirty="0"/>
              <a:t>Openness</a:t>
            </a:r>
          </a:p>
          <a:p>
            <a:pPr lvl="1"/>
            <a:r>
              <a:rPr lang="en-US" dirty="0"/>
              <a:t>Courage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Respect</a:t>
            </a:r>
          </a:p>
          <a:p>
            <a:pPr lvl="1"/>
            <a:r>
              <a:rPr lang="en-US" dirty="0"/>
              <a:t>Commitment</a:t>
            </a:r>
            <a:endParaRPr lang="en-US" sz="32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40285C1-5C8B-4C1D-880C-93C0A6A5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</a:t>
            </a:r>
          </a:p>
        </p:txBody>
      </p:sp>
    </p:spTree>
    <p:extLst>
      <p:ext uri="{BB962C8B-B14F-4D97-AF65-F5344CB8AC3E}">
        <p14:creationId xmlns:p14="http://schemas.microsoft.com/office/powerpoint/2010/main" val="34709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E7128C-41B5-4DC1-AD10-BC81BBEB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811</Words>
  <Application>Microsoft Office PowerPoint</Application>
  <PresentationFormat>Widescreen</PresentationFormat>
  <Paragraphs>170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Agile Software Development</vt:lpstr>
      <vt:lpstr>Table of Contents</vt:lpstr>
      <vt:lpstr>Have a Question?</vt:lpstr>
      <vt:lpstr>Scaling Agile</vt:lpstr>
      <vt:lpstr>Scaling Agile</vt:lpstr>
      <vt:lpstr>Scaling Agile</vt:lpstr>
      <vt:lpstr>Scaling Agile</vt:lpstr>
      <vt:lpstr>Scaling Agile</vt:lpstr>
      <vt:lpstr>Scaling Agile</vt:lpstr>
      <vt:lpstr>Scaling Agile </vt:lpstr>
      <vt:lpstr>Scaling Agile </vt:lpstr>
      <vt:lpstr>Scaling Agile  </vt:lpstr>
      <vt:lpstr>Scaling Agile</vt:lpstr>
      <vt:lpstr>Scaling Agile </vt:lpstr>
      <vt:lpstr>Scaling Agile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Krasen Vladimirov KOLEV</cp:lastModifiedBy>
  <cp:revision>8</cp:revision>
  <dcterms:created xsi:type="dcterms:W3CDTF">2018-05-23T13:08:44Z</dcterms:created>
  <dcterms:modified xsi:type="dcterms:W3CDTF">2021-04-21T14:26:51Z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  <property fmtid="{D5CDD505-2E9C-101B-9397-08002B2CF9AE}" pid="3" name="MSIP_Label_d2db9220-a04a-4f06-aab9-80cbe5287fb3_Enabled">
    <vt:lpwstr>True</vt:lpwstr>
  </property>
  <property fmtid="{D5CDD505-2E9C-101B-9397-08002B2CF9AE}" pid="4" name="MSIP_Label_d2db9220-a04a-4f06-aab9-80cbe5287fb3_SiteId">
    <vt:lpwstr>b3f4f7c2-72ce-4192-aba4-d6c7719b5766</vt:lpwstr>
  </property>
  <property fmtid="{D5CDD505-2E9C-101B-9397-08002B2CF9AE}" pid="5" name="MSIP_Label_d2db9220-a04a-4f06-aab9-80cbe5287fb3_Owner">
    <vt:lpwstr>krasenvladimirov.kolev@amadeus.com</vt:lpwstr>
  </property>
  <property fmtid="{D5CDD505-2E9C-101B-9397-08002B2CF9AE}" pid="6" name="MSIP_Label_d2db9220-a04a-4f06-aab9-80cbe5287fb3_SetDate">
    <vt:lpwstr>2021-04-21T14:26:51.4541046Z</vt:lpwstr>
  </property>
  <property fmtid="{D5CDD505-2E9C-101B-9397-08002B2CF9AE}" pid="7" name="MSIP_Label_d2db9220-a04a-4f06-aab9-80cbe5287fb3_Name">
    <vt:lpwstr>Restricted</vt:lpwstr>
  </property>
  <property fmtid="{D5CDD505-2E9C-101B-9397-08002B2CF9AE}" pid="8" name="MSIP_Label_d2db9220-a04a-4f06-aab9-80cbe5287fb3_Application">
    <vt:lpwstr>Microsoft Azure Information Protection</vt:lpwstr>
  </property>
  <property fmtid="{D5CDD505-2E9C-101B-9397-08002B2CF9AE}" pid="9" name="MSIP_Label_d2db9220-a04a-4f06-aab9-80cbe5287fb3_ActionId">
    <vt:lpwstr>858cbe44-51d4-4a93-a691-0e542bef1793</vt:lpwstr>
  </property>
  <property fmtid="{D5CDD505-2E9C-101B-9397-08002B2CF9AE}" pid="10" name="MSIP_Label_d2db9220-a04a-4f06-aab9-80cbe5287fb3_Extended_MSFT_Method">
    <vt:lpwstr>Automatic</vt:lpwstr>
  </property>
  <property fmtid="{D5CDD505-2E9C-101B-9397-08002B2CF9AE}" pid="11" name="Sensitivity">
    <vt:lpwstr>Restricted</vt:lpwstr>
  </property>
</Properties>
</file>