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9455" autoAdjust="0"/>
  </p:normalViewPr>
  <p:slideViewPr>
    <p:cSldViewPr>
      <p:cViewPr>
        <p:scale>
          <a:sx n="75" d="100"/>
          <a:sy n="75" d="100"/>
        </p:scale>
        <p:origin x="-123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EF56-F988-4787-921C-163182E6FF16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A3BA-3C85-476B-AAA2-B2458E326BC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596" y="1857364"/>
            <a:ext cx="8286808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2428868"/>
            <a:ext cx="7715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</a:rPr>
              <a:t>Projet de la gestion des réclamations clients</a:t>
            </a:r>
            <a:endParaRPr lang="fr-FR" sz="2800" dirty="0"/>
          </a:p>
        </p:txBody>
      </p:sp>
      <p:cxnSp>
        <p:nvCxnSpPr>
          <p:cNvPr id="7" name="Straight Arrow Connector 5">
            <a:extLst>
              <a:ext uri="{FF2B5EF4-FFF2-40B4-BE49-F238E27FC236}">
                <a16:creationId xmlns="" xmlns:a16="http://schemas.microsoft.com/office/drawing/2014/main" id="{8D858769-A8EB-46D2-9DC7-916E6C7051A5}"/>
              </a:ext>
            </a:extLst>
          </p:cNvPr>
          <p:cNvCxnSpPr/>
          <p:nvPr/>
        </p:nvCxnSpPr>
        <p:spPr>
          <a:xfrm>
            <a:off x="928662" y="6143644"/>
            <a:ext cx="7500990" cy="158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8662" y="5715016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NISRINE ZRARI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116" y="285728"/>
            <a:ext cx="257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Objet et Etapes du projet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="" xmlns:a16="http://schemas.microsoft.com/office/drawing/2014/main" id="{225B3A6A-8989-4958-AA39-7061F4CD3C75}"/>
              </a:ext>
            </a:extLst>
          </p:cNvPr>
          <p:cNvSpPr/>
          <p:nvPr/>
        </p:nvSpPr>
        <p:spPr>
          <a:xfrm>
            <a:off x="500034" y="1928802"/>
            <a:ext cx="8143932" cy="2143140"/>
          </a:xfrm>
          <a:prstGeom prst="roundRect">
            <a:avLst>
              <a:gd name="adj" fmla="val 4864"/>
            </a:avLst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2000240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Objet :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2500306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projet consiste en la mise en place d’un ensemble des API nodejs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fr-FR" dirty="0" smtClean="0"/>
              <a:t>une solution informatique permettant l’inscription et le suivi d’une réclamation permettra la mise en place des étapes du processus de traitement des réclamations et aussi L’optimisation du délai.</a:t>
            </a:r>
          </a:p>
          <a:p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85720" y="428604"/>
          <a:ext cx="8715437" cy="58731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6106"/>
                <a:gridCol w="4352827"/>
                <a:gridCol w="934669"/>
                <a:gridCol w="152008"/>
                <a:gridCol w="1123201"/>
                <a:gridCol w="725055"/>
                <a:gridCol w="1071571"/>
              </a:tblGrid>
              <a:tr h="357190"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Actions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Responsable 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Date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Etat d’avancement</a:t>
                      </a:r>
                      <a:endParaRPr lang="fr-FR" sz="1200" b="1" dirty="0" smtClean="0"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005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Expression de besoin </a:t>
                      </a: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+mj-lt"/>
                        </a:rPr>
                        <a:t>A.AKHIAT/</a:t>
                      </a:r>
                    </a:p>
                    <a:p>
                      <a:pPr algn="ctr"/>
                      <a:r>
                        <a:rPr lang="fr-FR" sz="1400" dirty="0" smtClean="0">
                          <a:latin typeface="+mj-lt"/>
                        </a:rPr>
                        <a:t>H.DAKIR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2022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005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Cahier</a:t>
                      </a:r>
                      <a:r>
                        <a:rPr lang="fr-FR" sz="1400" baseline="0" dirty="0" smtClean="0">
                          <a:latin typeface="+mj-lt"/>
                        </a:rPr>
                        <a:t> de charge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+mj-lt"/>
                        </a:rPr>
                        <a:t>H.DAKIR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2022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3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i="0" kern="1200" noProof="0" dirty="0" smtClean="0">
                          <a:solidFill>
                            <a:schemeClr val="tx1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Lancement du projet</a:t>
                      </a:r>
                      <a:endParaRPr lang="fr-FR" sz="140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03/10/2022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                                                                                          </a:t>
                      </a:r>
                      <a:r>
                        <a:rPr lang="fr-FR" sz="1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Création des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4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-LDAP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400" b="1" i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i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En cours</a:t>
                      </a:r>
                      <a:endParaRPr lang="fr-FR" sz="1400" b="1" i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5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-obtenir les réclamations</a:t>
                      </a:r>
                    </a:p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-gérer Réclamation(ajouter , modifier)</a:t>
                      </a:r>
                    </a:p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-obtenir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les réclamation d’agence (au niveau local)au bien de l'agence et siège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fr-FR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</a:t>
                      </a:r>
                      <a:r>
                        <a:rPr lang="fr-FR" sz="1300" i="1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le03/15/2022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noProof="1" smtClean="0">
                        <a:solidFill>
                          <a:srgbClr val="00B050"/>
                        </a:solidFill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65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6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affecter réclamation a un utilisateur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-obtenir réclamation (traiter)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-traiter réclamation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-obtenir réclamation (clôturer)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-clôturer réclamation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le03/25/2022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en-US" sz="1400" b="1" i="1" kern="1200" noProof="1" smtClean="0">
                        <a:solidFill>
                          <a:srgbClr val="00B050"/>
                        </a:solidFill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7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-obtenir les utilisateur avec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ses agences au siège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-gérer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les utilisateur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(ajouter , modifier , supprimer)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le03/30/2022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Réalisé,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8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-obtenir les agences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-agence(ajouter , modifier  ,supprimer)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le04/03/2022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Réalisé,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86050" y="0"/>
            <a:ext cx="307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Etat d’avancement des 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428604"/>
          <a:ext cx="8689380" cy="6392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3"/>
                <a:gridCol w="3035940"/>
                <a:gridCol w="1354801"/>
                <a:gridCol w="2286016"/>
                <a:gridCol w="1545580"/>
              </a:tblGrid>
              <a:tr h="285752"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Actions</a:t>
                      </a:r>
                      <a:endParaRPr lang="fr-FR" sz="12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Responsable 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Date</a:t>
                      </a:r>
                      <a:endParaRPr lang="fr-F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Etat d’avancement</a:t>
                      </a:r>
                      <a:endParaRPr lang="fr-FR" sz="1200" b="1" dirty="0" smtClean="0"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61437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9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-obtenir les sièges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-gérer sièges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04/07/2022</a:t>
                      </a:r>
                      <a:endParaRPr lang="fr-F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endParaRPr lang="fr-FR" sz="12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10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-tableau de bord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04/17/2022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36">
                <a:tc gridSpan="5">
                  <a:txBody>
                    <a:bodyPr/>
                    <a:lstStyle/>
                    <a:p>
                      <a:pPr algn="l"/>
                      <a:r>
                        <a:rPr lang="fr-FR" sz="16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                                                                     Création des interfaces</a:t>
                      </a:r>
                      <a:endParaRPr lang="fr-FR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2159"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-authentification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effectuée  le 04/23/2022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9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11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réclamations reçues / créées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04/28/2022</a:t>
                      </a:r>
                    </a:p>
                    <a:p>
                      <a:endParaRPr lang="fr-F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57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12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recherche les réclamations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04/28/2022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57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13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Reporting en csv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05/01/2022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91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14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-Ajouter et modifier une réclamation(avec test des champ)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un message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05/06/2022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noProof="1" smtClean="0">
                        <a:solidFill>
                          <a:srgbClr val="00B050"/>
                        </a:solidFill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91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15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réclamations à affecter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-affecter réclamation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un message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05/11/2022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noProof="1" smtClean="0">
                        <a:solidFill>
                          <a:srgbClr val="00B050"/>
                        </a:solidFill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52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16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réclamations à traiter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-traiter réclamation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un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effectuée  le 05/15/2022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noProof="1" smtClean="0">
                        <a:solidFill>
                          <a:srgbClr val="00B050"/>
                        </a:solidFill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3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17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réclamations à clôturer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-clôturer réclamation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</a:t>
                      </a:r>
                      <a:r>
                        <a:rPr lang="fr-FR" sz="1400" smtClean="0">
                          <a:latin typeface="+mj-lt"/>
                        </a:rPr>
                        <a:t>un message</a:t>
                      </a:r>
                      <a:endParaRPr lang="fr-FR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mtClean="0">
                          <a:latin typeface="+mj-lt"/>
                        </a:rPr>
                        <a:t>N.ZRARI</a:t>
                      </a:r>
                    </a:p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05/20/2022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43240" y="0"/>
            <a:ext cx="307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Etat d’avancement des 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642918"/>
          <a:ext cx="8643998" cy="608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2791774"/>
                <a:gridCol w="1645920"/>
                <a:gridCol w="2348916"/>
                <a:gridCol w="1357322"/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Actions</a:t>
                      </a:r>
                      <a:endParaRPr lang="fr-FR" sz="12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Responsable 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Date</a:t>
                      </a:r>
                      <a:endParaRPr lang="fr-F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Etat d’avancement</a:t>
                      </a:r>
                      <a:endParaRPr lang="fr-FR" sz="1200" b="1" dirty="0" smtClean="0"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18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Consulter toutes les réclamations au niveau de l'agence et siège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le05/22/2022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19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Consulter toutes les réclamations de l'agence (local)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le05/23/2022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20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utilisateur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-Ajouter, modifier et supprimer un</a:t>
                      </a:r>
                      <a:r>
                        <a:rPr lang="fr-FR" sz="1400" baseline="0" dirty="0" smtClean="0">
                          <a:latin typeface="+mj-lt"/>
                        </a:rPr>
                        <a:t> utilisateur</a:t>
                      </a:r>
                      <a:r>
                        <a:rPr lang="fr-FR" sz="1400" dirty="0" smtClean="0">
                          <a:latin typeface="+mj-lt"/>
                        </a:rPr>
                        <a:t>(avec test des champ)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un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le05/29/2022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21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agences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-Ajouter, modifier et supprimer un</a:t>
                      </a:r>
                      <a:r>
                        <a:rPr lang="fr-FR" sz="1400" baseline="0" dirty="0" smtClean="0">
                          <a:latin typeface="+mj-lt"/>
                        </a:rPr>
                        <a:t>e agence</a:t>
                      </a:r>
                      <a:r>
                        <a:rPr lang="fr-FR" sz="1400" dirty="0" smtClean="0">
                          <a:latin typeface="+mj-lt"/>
                        </a:rPr>
                        <a:t>(avec test des champ)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un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le06/02/2022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22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sièges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-Ajouter, modifier et supprimer un</a:t>
                      </a:r>
                      <a:r>
                        <a:rPr lang="fr-FR" sz="1400" baseline="0" dirty="0" smtClean="0">
                          <a:latin typeface="+mj-lt"/>
                        </a:rPr>
                        <a:t> siège</a:t>
                      </a:r>
                      <a:r>
                        <a:rPr lang="fr-FR" sz="1400" dirty="0" smtClean="0">
                          <a:latin typeface="+mj-lt"/>
                        </a:rPr>
                        <a:t>(avec test des champ)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un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le06/05/2022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kern="1200" noProof="1" smtClean="0">
                        <a:solidFill>
                          <a:srgbClr val="00B050"/>
                        </a:solidFill>
                        <a:latin typeface="+mj-lt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23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Afficher le détail de la réclamation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le06/06/2022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24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-Tableau de bord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le06/18/2022</a:t>
                      </a: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25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-notifie</a:t>
                      </a:r>
                      <a:r>
                        <a:rPr lang="fr-FR" sz="1400" baseline="0" dirty="0" smtClean="0">
                          <a:latin typeface="+mj-lt"/>
                        </a:rPr>
                        <a:t> le responsable</a:t>
                      </a:r>
                      <a:r>
                        <a:rPr lang="fr-FR" sz="1400" dirty="0" smtClean="0">
                          <a:latin typeface="+mj-lt"/>
                        </a:rPr>
                        <a:t> par mail</a:t>
                      </a:r>
                      <a:r>
                        <a:rPr lang="fr-FR" sz="1400" baseline="0" dirty="0" smtClean="0">
                          <a:latin typeface="+mj-lt"/>
                        </a:rPr>
                        <a:t> (si la réclamation a dépassé le délai de traitement(8j) )</a:t>
                      </a:r>
                      <a:endParaRPr lang="fr-FR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le06/25/2022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57488" y="214290"/>
            <a:ext cx="307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Etat d’avancement des 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1357298"/>
          <a:ext cx="8715436" cy="531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942"/>
                <a:gridCol w="2928958"/>
                <a:gridCol w="1365860"/>
                <a:gridCol w="2420354"/>
                <a:gridCol w="1357322"/>
              </a:tblGrid>
              <a:tr h="285752"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j-lt"/>
                        </a:rPr>
                        <a:t>Ajouts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Responsable 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Date</a:t>
                      </a:r>
                      <a:endParaRPr lang="fr-FR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Etat d’avancement</a:t>
                      </a:r>
                      <a:endParaRPr lang="fr-FR" sz="1200" b="1" dirty="0" smtClean="0"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1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-Afficher les réclamations à clôturer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-relancer réclamation</a:t>
                      </a:r>
                    </a:p>
                    <a:p>
                      <a:r>
                        <a:rPr lang="fr-FR" sz="1400" dirty="0" smtClean="0">
                          <a:latin typeface="+mj-lt"/>
                        </a:rPr>
                        <a:t>-Validation avec un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06/29/2022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algn="l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2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-Recherche avec CIN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06/29/2022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3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-ca,gs</a:t>
                      </a:r>
                      <a:r>
                        <a:rPr lang="fr-FR" sz="1400" baseline="0" dirty="0" smtClean="0">
                          <a:latin typeface="+mj-lt"/>
                        </a:rPr>
                        <a:t> affecte la réclamation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 07/02/2022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4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-ca/</a:t>
                      </a:r>
                      <a:r>
                        <a:rPr lang="fr-FR" sz="1400" dirty="0" err="1" smtClean="0">
                          <a:latin typeface="+mj-lt"/>
                        </a:rPr>
                        <a:t>gs</a:t>
                      </a:r>
                      <a:r>
                        <a:rPr lang="fr-FR" sz="1400" dirty="0" smtClean="0">
                          <a:latin typeface="+mj-lt"/>
                        </a:rPr>
                        <a:t>, </a:t>
                      </a:r>
                      <a:r>
                        <a:rPr lang="fr-FR" sz="1400" dirty="0" err="1" smtClean="0">
                          <a:latin typeface="+mj-lt"/>
                        </a:rPr>
                        <a:t>ds</a:t>
                      </a:r>
                      <a:r>
                        <a:rPr lang="fr-FR" sz="1400" dirty="0" smtClean="0">
                          <a:latin typeface="+mj-lt"/>
                        </a:rPr>
                        <a:t>/ </a:t>
                      </a:r>
                      <a:r>
                        <a:rPr lang="fr-FR" sz="1400" dirty="0" err="1" smtClean="0">
                          <a:latin typeface="+mj-lt"/>
                        </a:rPr>
                        <a:t>dr</a:t>
                      </a:r>
                      <a:r>
                        <a:rPr lang="fr-FR" sz="1400" dirty="0" smtClean="0">
                          <a:latin typeface="+mj-lt"/>
                        </a:rPr>
                        <a:t> voir réclamations</a:t>
                      </a:r>
                      <a:r>
                        <a:rPr lang="fr-FR" sz="1400" baseline="0" dirty="0" smtClean="0">
                          <a:latin typeface="+mj-lt"/>
                        </a:rPr>
                        <a:t> d'agence au niveau local</a:t>
                      </a:r>
                    </a:p>
                    <a:p>
                      <a:r>
                        <a:rPr lang="fr-FR" sz="1400" baseline="0" dirty="0" smtClean="0">
                          <a:latin typeface="+mj-lt"/>
                        </a:rPr>
                        <a:t>-gr, cd voir toutes les réclamations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</a:t>
                      </a: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le07/03/2022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algn="l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5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-notification par mail (pour l'utilisateur</a:t>
                      </a:r>
                      <a:r>
                        <a:rPr lang="fr-FR" sz="1400" baseline="0" dirty="0" smtClean="0">
                          <a:latin typeface="+mj-lt"/>
                        </a:rPr>
                        <a:t> qui va traiter une nouvelle réclamation)</a:t>
                      </a:r>
                      <a:endParaRPr lang="fr-FR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le07/10/2022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algn="l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6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+mj-lt"/>
                        </a:rPr>
                        <a:t>-</a:t>
                      </a:r>
                      <a:r>
                        <a:rPr lang="fr-FR" sz="1400" dirty="0" smtClean="0">
                          <a:latin typeface="+mj-lt"/>
                        </a:rPr>
                        <a:t>notification mail pour  un rappel après </a:t>
                      </a:r>
                      <a:r>
                        <a:rPr lang="fr-FR" sz="1400" baseline="0" dirty="0" smtClean="0">
                          <a:latin typeface="+mj-lt"/>
                        </a:rPr>
                        <a:t>4j </a:t>
                      </a:r>
                      <a:r>
                        <a:rPr lang="fr-FR" sz="1400" dirty="0" smtClean="0">
                          <a:latin typeface="+mj-lt"/>
                        </a:rPr>
                        <a:t>(l'utilisateur</a:t>
                      </a:r>
                      <a:r>
                        <a:rPr lang="fr-FR" sz="1400" baseline="0" dirty="0" smtClean="0">
                          <a:latin typeface="+mj-lt"/>
                        </a:rPr>
                        <a:t> qui va traiter une réclamation )</a:t>
                      </a:r>
                      <a:endParaRPr lang="fr-FR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latin typeface="+mj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  <a:p>
                      <a:pPr algn="ctr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i="1" kern="12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le07/15/2022</a:t>
                      </a:r>
                      <a:endParaRPr lang="fr-FR" sz="13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3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j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algn="l"/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7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-ajouter des fichiers dans la réclamation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effectuée  le07/19/2022</a:t>
                      </a:r>
                      <a:endParaRPr lang="fr-FR" sz="1400" dirty="0" smtClean="0">
                        <a:latin typeface="+mj-lt"/>
                      </a:endParaRPr>
                    </a:p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noProof="1" smtClean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Réalisé</a:t>
                      </a:r>
                      <a:endParaRPr lang="fr-FR" sz="1400" b="1" i="1" dirty="0" smtClean="0">
                        <a:solidFill>
                          <a:srgbClr val="FF000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i="1" dirty="0" smtClean="0">
                        <a:solidFill>
                          <a:srgbClr val="FF000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-En cours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+mj-lt"/>
                        </a:rPr>
                        <a:t>8</a:t>
                      </a:r>
                      <a:endParaRPr lang="fr-F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-jours féries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+mj-lt"/>
                        </a:rPr>
                        <a:t>N.ZRARI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j-lt"/>
                        </a:rPr>
                        <a:t>-</a:t>
                      </a:r>
                      <a:endParaRPr lang="fr-FR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En cours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00364" y="0"/>
            <a:ext cx="2257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/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Traitement des ajouts</a:t>
            </a:r>
          </a:p>
          <a:p>
            <a:pPr marL="342900" indent="-342900"/>
            <a:endParaRPr lang="fr-FR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="" xmlns:a16="http://schemas.microsoft.com/office/drawing/2014/main" id="{225B3A6A-8989-4958-AA39-7061F4CD3C75}"/>
              </a:ext>
            </a:extLst>
          </p:cNvPr>
          <p:cNvSpPr/>
          <p:nvPr/>
        </p:nvSpPr>
        <p:spPr>
          <a:xfrm>
            <a:off x="571472" y="428604"/>
            <a:ext cx="8143932" cy="785818"/>
          </a:xfrm>
          <a:prstGeom prst="roundRect">
            <a:avLst>
              <a:gd name="adj" fmla="val 4864"/>
            </a:avLst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910" y="571480"/>
            <a:ext cx="7786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j-lt"/>
                <a:cs typeface="Times New Roman" pitchFamily="18" charset="0"/>
              </a:rPr>
              <a:t>Une reunion dans le 09/06/2022 avec organisation &amp;AMO, Mme hanane DAKIR et Mr ayoub BADDOU pour voir l’application et donner des Remarque et des ajouts .</a:t>
            </a:r>
            <a:endParaRPr lang="ko-KR" altLang="en-US" sz="1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458</TotalTime>
  <Words>684</Words>
  <Application>Microsoft Office PowerPoint</Application>
  <PresentationFormat>On-screen Show (4:3)</PresentationFormat>
  <Paragraphs>261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la gestion des réclamations clients</dc:title>
  <dc:creator>zrari.nissrin1@hotmail.com</dc:creator>
  <cp:lastModifiedBy>zrari.nissrin1@hotmail.com</cp:lastModifiedBy>
  <cp:revision>48</cp:revision>
  <dcterms:created xsi:type="dcterms:W3CDTF">2022-07-13T19:55:18Z</dcterms:created>
  <dcterms:modified xsi:type="dcterms:W3CDTF">2022-07-18T10:30:31Z</dcterms:modified>
</cp:coreProperties>
</file>