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3" d="100"/>
          <a:sy n="163" d="100"/>
        </p:scale>
        <p:origin x="15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atdat.statistics.sk/cognosext/cgi-bin/cognos.cgi?b_action=xts.run&amp;m=portal/cc.xts&amp;gohome=" TargetMode="External"/><Relationship Id="rId2" Type="http://schemas.openxmlformats.org/officeDocument/2006/relationships/hyperlink" Target="https://sk.wikipedia.org/wiki/Mestsk%C3%A9_%C4%8Dasti_Bratislavy" TargetMode="External"/><Relationship Id="rId1" Type="http://schemas.openxmlformats.org/officeDocument/2006/relationships/slideLayout" Target="../slideLayouts/slideLayout2.xml"/><Relationship Id="rId4" Type="http://schemas.openxmlformats.org/officeDocument/2006/relationships/hyperlink" Target="http://datacube.statistics.sk/#!/lang/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52A75-7E35-4650-AF07-3B03E4C002D9}"/>
              </a:ext>
            </a:extLst>
          </p:cNvPr>
          <p:cNvSpPr>
            <a:spLocks noGrp="1"/>
          </p:cNvSpPr>
          <p:nvPr>
            <p:ph type="ctrTitle"/>
          </p:nvPr>
        </p:nvSpPr>
        <p:spPr/>
        <p:txBody>
          <a:bodyPr/>
          <a:lstStyle/>
          <a:p>
            <a:r>
              <a:rPr lang="en-US" dirty="0"/>
              <a:t>Recommend a zone for opening a restaurant business</a:t>
            </a:r>
          </a:p>
        </p:txBody>
      </p:sp>
    </p:spTree>
    <p:extLst>
      <p:ext uri="{BB962C8B-B14F-4D97-AF65-F5344CB8AC3E}">
        <p14:creationId xmlns:p14="http://schemas.microsoft.com/office/powerpoint/2010/main" val="176292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6FAB-1A21-43D8-8AFD-CD66C0AE7B2E}"/>
              </a:ext>
            </a:extLst>
          </p:cNvPr>
          <p:cNvSpPr>
            <a:spLocks noGrp="1"/>
          </p:cNvSpPr>
          <p:nvPr>
            <p:ph type="title"/>
          </p:nvPr>
        </p:nvSpPr>
        <p:spPr>
          <a:xfrm>
            <a:off x="677334" y="609600"/>
            <a:ext cx="8596668" cy="866862"/>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0DF25DAE-3143-4109-900F-72D0582F1F47}"/>
              </a:ext>
            </a:extLst>
          </p:cNvPr>
          <p:cNvSpPr>
            <a:spLocks noGrp="1"/>
          </p:cNvSpPr>
          <p:nvPr>
            <p:ph idx="1"/>
          </p:nvPr>
        </p:nvSpPr>
        <p:spPr/>
        <p:txBody>
          <a:bodyPr/>
          <a:lstStyle/>
          <a:p>
            <a:r>
              <a:rPr lang="en-US" b="1" dirty="0"/>
              <a:t>Bratislava</a:t>
            </a:r>
            <a:r>
              <a:rPr lang="en-US" dirty="0"/>
              <a:t>, the capital of </a:t>
            </a:r>
            <a:r>
              <a:rPr lang="en-US" b="1" dirty="0"/>
              <a:t>Slovakia</a:t>
            </a:r>
            <a:r>
              <a:rPr lang="en-US" dirty="0"/>
              <a:t>, is set along the Danube River by the border with Austria and Hungary. It’s surrounded by vineyards and the Little Carpathian mountains, crisscrossed with forested hiking and cycling trails.</a:t>
            </a:r>
          </a:p>
          <a:p>
            <a:r>
              <a:rPr lang="en-US" dirty="0"/>
              <a:t>It is multicultural, it provides a lot of business </a:t>
            </a:r>
            <a:r>
              <a:rPr lang="en-US" dirty="0" err="1"/>
              <a:t>oppourtunities</a:t>
            </a:r>
            <a:r>
              <a:rPr lang="en-US" dirty="0"/>
              <a:t> and business friendly environment. It has attracted many different players from the market as many big corporations such as IBM, Amazon, Microsoft, Lenovo, Dell, Accenture etc. chose to create their centers here. It became the national hub of business and commerce of Slovakia.</a:t>
            </a:r>
          </a:p>
          <a:p>
            <a:r>
              <a:rPr lang="en-US" dirty="0"/>
              <a:t>With a high amount of professionals being employed to these companies coming from all Europe but also many other places across the world, there are a lot of business opportunities, specially in the food industry.</a:t>
            </a:r>
          </a:p>
          <a:p>
            <a:pPr marL="0" indent="0">
              <a:buNone/>
            </a:pPr>
            <a:endParaRPr lang="en-US" dirty="0"/>
          </a:p>
        </p:txBody>
      </p:sp>
    </p:spTree>
    <p:extLst>
      <p:ext uri="{BB962C8B-B14F-4D97-AF65-F5344CB8AC3E}">
        <p14:creationId xmlns:p14="http://schemas.microsoft.com/office/powerpoint/2010/main" val="3051110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5B53-FB70-48AA-A8A2-89AEA2FD74D4}"/>
              </a:ext>
            </a:extLst>
          </p:cNvPr>
          <p:cNvSpPr>
            <a:spLocks noGrp="1"/>
          </p:cNvSpPr>
          <p:nvPr>
            <p:ph type="title"/>
          </p:nvPr>
        </p:nvSpPr>
        <p:spPr>
          <a:xfrm>
            <a:off x="677334" y="609600"/>
            <a:ext cx="8596668" cy="644769"/>
          </a:xfrm>
        </p:spPr>
        <p:txBody>
          <a:bodyPr/>
          <a:lstStyle/>
          <a:p>
            <a:pPr algn="ctr"/>
            <a:r>
              <a:rPr lang="en-US" dirty="0"/>
              <a:t>Data Acquisition</a:t>
            </a:r>
          </a:p>
        </p:txBody>
      </p:sp>
      <p:sp>
        <p:nvSpPr>
          <p:cNvPr id="3" name="Content Placeholder 2">
            <a:extLst>
              <a:ext uri="{FF2B5EF4-FFF2-40B4-BE49-F238E27FC236}">
                <a16:creationId xmlns:a16="http://schemas.microsoft.com/office/drawing/2014/main" id="{A05FF6A4-DCF2-4860-B188-1B5208E82844}"/>
              </a:ext>
            </a:extLst>
          </p:cNvPr>
          <p:cNvSpPr>
            <a:spLocks noGrp="1"/>
          </p:cNvSpPr>
          <p:nvPr>
            <p:ph idx="1"/>
          </p:nvPr>
        </p:nvSpPr>
        <p:spPr/>
        <p:txBody>
          <a:bodyPr>
            <a:normAutofit/>
          </a:bodyPr>
          <a:lstStyle/>
          <a:p>
            <a:r>
              <a:rPr lang="en-US" dirty="0"/>
              <a:t>For the purpose of this project, we will analyze the city of </a:t>
            </a:r>
            <a:r>
              <a:rPr lang="en-US" b="1" dirty="0"/>
              <a:t>Bratislava.</a:t>
            </a:r>
            <a:endParaRPr lang="en-US" dirty="0"/>
          </a:p>
          <a:p>
            <a:r>
              <a:rPr lang="en-US" dirty="0"/>
              <a:t>The city of Bratislava consists of </a:t>
            </a:r>
            <a:r>
              <a:rPr lang="en-US" b="1" dirty="0"/>
              <a:t>5 Districts</a:t>
            </a:r>
            <a:r>
              <a:rPr lang="en-US" dirty="0"/>
              <a:t> and </a:t>
            </a:r>
            <a:r>
              <a:rPr lang="en-US" b="1" dirty="0"/>
              <a:t>17 Boroughs</a:t>
            </a:r>
            <a:r>
              <a:rPr lang="en-US" dirty="0"/>
              <a:t>. This dataset is available for free on the internet and can be found on the following link:</a:t>
            </a:r>
          </a:p>
          <a:p>
            <a:r>
              <a:rPr lang="en-US" dirty="0">
                <a:hlinkClick r:id="rId2"/>
              </a:rPr>
              <a:t>https://sk.wikipedia.org/wiki/Mestsk%C3%A9_%C4%8Dasti_Bratislavy</a:t>
            </a:r>
            <a:endParaRPr lang="en-US" dirty="0"/>
          </a:p>
          <a:p>
            <a:r>
              <a:rPr lang="en-US" dirty="0"/>
              <a:t>In addition, we will also analyze demographic data such as: Area, Population, Gender, Income and Unemployment Rate. This data can be found on the Statistical Office of Slovak Republic website:</a:t>
            </a:r>
          </a:p>
          <a:p>
            <a:r>
              <a:rPr lang="en-US" dirty="0">
                <a:hlinkClick r:id="rId3"/>
              </a:rPr>
              <a:t>http://statdat.statistics.sk/cognosext/cgi-bin/cognos.cgi?b_action=xts.run&amp;m=portal/cc.xts&amp;gohome=</a:t>
            </a:r>
            <a:endParaRPr lang="en-US" dirty="0"/>
          </a:p>
          <a:p>
            <a:r>
              <a:rPr lang="en-US" dirty="0">
                <a:hlinkClick r:id="rId4"/>
              </a:rPr>
              <a:t>http://datacube.statistics.sk/#!/lang/en</a:t>
            </a:r>
            <a:endParaRPr lang="en-US" dirty="0"/>
          </a:p>
        </p:txBody>
      </p:sp>
    </p:spTree>
    <p:extLst>
      <p:ext uri="{BB962C8B-B14F-4D97-AF65-F5344CB8AC3E}">
        <p14:creationId xmlns:p14="http://schemas.microsoft.com/office/powerpoint/2010/main" val="3959952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650E-7EC7-45D0-805D-9294341B19D1}"/>
              </a:ext>
            </a:extLst>
          </p:cNvPr>
          <p:cNvSpPr>
            <a:spLocks noGrp="1"/>
          </p:cNvSpPr>
          <p:nvPr>
            <p:ph type="title"/>
          </p:nvPr>
        </p:nvSpPr>
        <p:spPr>
          <a:xfrm>
            <a:off x="677334" y="609600"/>
            <a:ext cx="8596668" cy="597877"/>
          </a:xfrm>
        </p:spPr>
        <p:txBody>
          <a:bodyPr>
            <a:normAutofit fontScale="90000"/>
          </a:bodyPr>
          <a:lstStyle/>
          <a:p>
            <a:pPr algn="ctr"/>
            <a:r>
              <a:rPr lang="en-US" dirty="0"/>
              <a:t>Methodology</a:t>
            </a:r>
          </a:p>
        </p:txBody>
      </p:sp>
      <p:sp>
        <p:nvSpPr>
          <p:cNvPr id="3" name="Content Placeholder 2">
            <a:extLst>
              <a:ext uri="{FF2B5EF4-FFF2-40B4-BE49-F238E27FC236}">
                <a16:creationId xmlns:a16="http://schemas.microsoft.com/office/drawing/2014/main" id="{3C83CAC9-C354-489C-9F29-7BD46A495F57}"/>
              </a:ext>
            </a:extLst>
          </p:cNvPr>
          <p:cNvSpPr>
            <a:spLocks noGrp="1"/>
          </p:cNvSpPr>
          <p:nvPr>
            <p:ph idx="1"/>
          </p:nvPr>
        </p:nvSpPr>
        <p:spPr/>
        <p:txBody>
          <a:bodyPr/>
          <a:lstStyle/>
          <a:p>
            <a:r>
              <a:rPr lang="en-US" dirty="0"/>
              <a:t>We will start by analyzing and detecting areas with low restaurant (or specific type of restaurant) density. For this, we will use Foursquare API. Next, we will proceed with demographic analysis and try to identify potential business opportunities by taking under consideration the size of the area, population and gender classification, income and unemployment rate.</a:t>
            </a:r>
          </a:p>
          <a:p>
            <a:r>
              <a:rPr lang="en-US" dirty="0"/>
              <a:t>Lastly, we will focus on most promising areas and within those create </a:t>
            </a:r>
            <a:r>
              <a:rPr lang="en-US" b="1" dirty="0"/>
              <a:t>clusters of locations that meet some basic requirements</a:t>
            </a:r>
            <a:r>
              <a:rPr lang="en-US" dirty="0"/>
              <a:t> established in discussion with stakeholders: we will take into consideration locations with </a:t>
            </a:r>
            <a:r>
              <a:rPr lang="en-US" b="1" dirty="0"/>
              <a:t>low density restaurants</a:t>
            </a:r>
            <a:r>
              <a:rPr lang="en-US" dirty="0"/>
              <a:t>. We will present map of all </a:t>
            </a:r>
            <a:r>
              <a:rPr lang="en-US" b="1" dirty="0"/>
              <a:t>boroughs in Bratislava</a:t>
            </a:r>
            <a:r>
              <a:rPr lang="en-US" dirty="0"/>
              <a:t> and also create clusters (using </a:t>
            </a:r>
            <a:r>
              <a:rPr lang="en-US" b="1" dirty="0"/>
              <a:t>k-means clustering</a:t>
            </a:r>
            <a:r>
              <a:rPr lang="en-US" dirty="0"/>
              <a:t>) of those locations to identify general similarities which based on analysis, recommend where to start a new restaurant.</a:t>
            </a:r>
          </a:p>
          <a:p>
            <a:pPr marL="0" indent="0">
              <a:buNone/>
            </a:pPr>
            <a:endParaRPr lang="en-US" dirty="0"/>
          </a:p>
        </p:txBody>
      </p:sp>
    </p:spTree>
    <p:extLst>
      <p:ext uri="{BB962C8B-B14F-4D97-AF65-F5344CB8AC3E}">
        <p14:creationId xmlns:p14="http://schemas.microsoft.com/office/powerpoint/2010/main" val="1663401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F25C9-F737-4A85-8E18-9EEFF6840DE5}"/>
              </a:ext>
            </a:extLst>
          </p:cNvPr>
          <p:cNvSpPr>
            <a:spLocks noGrp="1"/>
          </p:cNvSpPr>
          <p:nvPr>
            <p:ph type="title"/>
          </p:nvPr>
        </p:nvSpPr>
        <p:spPr/>
        <p:txBody>
          <a:bodyPr/>
          <a:lstStyle/>
          <a:p>
            <a:pPr algn="ctr"/>
            <a:r>
              <a:rPr lang="en-US" dirty="0"/>
              <a:t>Results</a:t>
            </a:r>
          </a:p>
        </p:txBody>
      </p:sp>
      <p:sp>
        <p:nvSpPr>
          <p:cNvPr id="3" name="Content Placeholder 2">
            <a:extLst>
              <a:ext uri="{FF2B5EF4-FFF2-40B4-BE49-F238E27FC236}">
                <a16:creationId xmlns:a16="http://schemas.microsoft.com/office/drawing/2014/main" id="{DFBEEE3C-D9D4-4732-9818-64CA68E72D95}"/>
              </a:ext>
            </a:extLst>
          </p:cNvPr>
          <p:cNvSpPr>
            <a:spLocks noGrp="1"/>
          </p:cNvSpPr>
          <p:nvPr>
            <p:ph idx="1"/>
          </p:nvPr>
        </p:nvSpPr>
        <p:spPr>
          <a:xfrm>
            <a:off x="677334" y="1334112"/>
            <a:ext cx="8596668" cy="4503980"/>
          </a:xfrm>
        </p:spPr>
        <p:txBody>
          <a:bodyPr>
            <a:normAutofit fontScale="92500" lnSpcReduction="10000"/>
          </a:bodyPr>
          <a:lstStyle/>
          <a:p>
            <a:r>
              <a:rPr lang="en-US" dirty="0"/>
              <a:t>Our analysis shows that definitely there are areas which we can leverage in order to build a restaurant. Starting with the borough with the largest population, </a:t>
            </a:r>
            <a:r>
              <a:rPr lang="en-US" b="1" dirty="0" err="1"/>
              <a:t>Petržalka</a:t>
            </a:r>
            <a:r>
              <a:rPr lang="en-US" dirty="0"/>
              <a:t>, we notice that the top 5 most common venues, they don't include a restaurant. In addition, people from this borough have the 3rd best salaries from all Bratislava and also the lowest unemployment rate.</a:t>
            </a:r>
          </a:p>
          <a:p>
            <a:r>
              <a:rPr lang="en-US" dirty="0"/>
              <a:t>This means, there won't be too much competitivity in this area, while the number of residents is the highest in comparison with any other borough.</a:t>
            </a:r>
          </a:p>
          <a:p>
            <a:r>
              <a:rPr lang="en-US" dirty="0"/>
              <a:t>Applying the same thinking to following boroughs, </a:t>
            </a:r>
            <a:r>
              <a:rPr lang="en-US" b="1" dirty="0" err="1"/>
              <a:t>Ružinov</a:t>
            </a:r>
            <a:r>
              <a:rPr lang="en-US" dirty="0"/>
              <a:t>, which is the 2nd most populated, already contains a high number of restaurants with different </a:t>
            </a:r>
            <a:r>
              <a:rPr lang="en-US" dirty="0" err="1"/>
              <a:t>cousine</a:t>
            </a:r>
            <a:r>
              <a:rPr lang="en-US" dirty="0"/>
              <a:t> background and maybe is not such an attractive place for us to build a restaurant.</a:t>
            </a:r>
          </a:p>
          <a:p>
            <a:r>
              <a:rPr lang="en-US" b="1" dirty="0" err="1"/>
              <a:t>Staré</a:t>
            </a:r>
            <a:r>
              <a:rPr lang="en-US" b="1" dirty="0"/>
              <a:t> Mesto</a:t>
            </a:r>
            <a:r>
              <a:rPr lang="en-US" dirty="0"/>
              <a:t> on the other hand, the 3rd most populated borough of Bratislava, with the highest average salary for males and females, is represented by many coffee shops but not so many restaurants. Taking under consideration that is the center of Bratislava, and that there are also different touristic attractions, such as old churches and the castle which would drive high floating population, maybe would be an even better area to open a restaurant.</a:t>
            </a:r>
          </a:p>
          <a:p>
            <a:pPr marL="0" indent="0">
              <a:buNone/>
            </a:pPr>
            <a:endParaRPr lang="en-US" dirty="0"/>
          </a:p>
        </p:txBody>
      </p:sp>
    </p:spTree>
    <p:extLst>
      <p:ext uri="{BB962C8B-B14F-4D97-AF65-F5344CB8AC3E}">
        <p14:creationId xmlns:p14="http://schemas.microsoft.com/office/powerpoint/2010/main" val="3316220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A6F8-7F45-4B2B-BA9C-97AA00A66442}"/>
              </a:ext>
            </a:extLst>
          </p:cNvPr>
          <p:cNvSpPr>
            <a:spLocks noGrp="1"/>
          </p:cNvSpPr>
          <p:nvPr>
            <p:ph type="title"/>
          </p:nvPr>
        </p:nvSpPr>
        <p:spPr>
          <a:xfrm>
            <a:off x="677334" y="609600"/>
            <a:ext cx="8596668" cy="685800"/>
          </a:xfrm>
        </p:spPr>
        <p:txBody>
          <a:bodyPr/>
          <a:lstStyle/>
          <a:p>
            <a:pPr algn="ctr"/>
            <a:r>
              <a:rPr lang="en-US" dirty="0"/>
              <a:t>Conclusion</a:t>
            </a:r>
          </a:p>
        </p:txBody>
      </p:sp>
      <p:sp>
        <p:nvSpPr>
          <p:cNvPr id="3" name="Content Placeholder 2">
            <a:extLst>
              <a:ext uri="{FF2B5EF4-FFF2-40B4-BE49-F238E27FC236}">
                <a16:creationId xmlns:a16="http://schemas.microsoft.com/office/drawing/2014/main" id="{5A574C7A-5C92-421B-B2F0-DB1180EE9566}"/>
              </a:ext>
            </a:extLst>
          </p:cNvPr>
          <p:cNvSpPr>
            <a:spLocks noGrp="1"/>
          </p:cNvSpPr>
          <p:nvPr>
            <p:ph idx="1"/>
          </p:nvPr>
        </p:nvSpPr>
        <p:spPr/>
        <p:txBody>
          <a:bodyPr/>
          <a:lstStyle/>
          <a:p>
            <a:r>
              <a:rPr lang="en-US" dirty="0"/>
              <a:t>The purpose of this project was to identify boroughs of Bratislava where our success rate in opening a restaurant business would be higher. This would aid our stakeholders to narrow down the search for optimal location to open their business. We started the project with collecting demographic data for the 5 districts of Bratislava, next we proceeded with some exploratory data analysis about the population and then we created a map of Bratislava containing all the districts and boroughs while clustering each borough using their similarities.</a:t>
            </a:r>
          </a:p>
          <a:p>
            <a:r>
              <a:rPr lang="en-US" dirty="0"/>
              <a:t>Final decision was based on specific characteristics of the boroughs and the demographic data. As a result, we were able to recommend the best zone for opening a restaurant business.</a:t>
            </a:r>
          </a:p>
          <a:p>
            <a:pPr marL="0" indent="0">
              <a:buNone/>
            </a:pPr>
            <a:endParaRPr lang="en-US" dirty="0"/>
          </a:p>
        </p:txBody>
      </p:sp>
    </p:spTree>
    <p:extLst>
      <p:ext uri="{BB962C8B-B14F-4D97-AF65-F5344CB8AC3E}">
        <p14:creationId xmlns:p14="http://schemas.microsoft.com/office/powerpoint/2010/main" val="35171683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TotalTime>
  <Words>260</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Recommend a zone for opening a restaurant business</vt:lpstr>
      <vt:lpstr>Introduction</vt:lpstr>
      <vt:lpstr>Data Acquisition</vt:lpstr>
      <vt:lpstr>Methodology</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 a zone for opening a restaurant business</dc:title>
  <dc:creator>Radu Goguta</dc:creator>
  <cp:lastModifiedBy>Radu Goguta</cp:lastModifiedBy>
  <cp:revision>1</cp:revision>
  <dcterms:created xsi:type="dcterms:W3CDTF">2019-06-28T13:31:30Z</dcterms:created>
  <dcterms:modified xsi:type="dcterms:W3CDTF">2019-06-28T13:35:58Z</dcterms:modified>
</cp:coreProperties>
</file>