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64" r:id="rId6"/>
    <p:sldId id="266" r:id="rId7"/>
    <p:sldId id="267" r:id="rId8"/>
    <p:sldId id="263" r:id="rId9"/>
    <p:sldId id="262" r:id="rId10"/>
    <p:sldId id="265" r:id="rId11"/>
    <p:sldId id="258"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E087-F201-393A-81E1-BC33D475E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E938E9-8BBB-651F-6F3D-A3C2C90EC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64DD2A-0506-B40C-2867-3F575F5169EA}"/>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5" name="Footer Placeholder 4">
            <a:extLst>
              <a:ext uri="{FF2B5EF4-FFF2-40B4-BE49-F238E27FC236}">
                <a16:creationId xmlns:a16="http://schemas.microsoft.com/office/drawing/2014/main" id="{B6F963D9-83E6-3B7E-DF30-0BD703499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4E751-48EA-6358-03EC-ACBADA8FB408}"/>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38623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D03E-5F41-FD07-551D-7340905411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1AE0C-6D5B-40FF-FCA9-DE5E71E06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C1898-F933-B7A2-FD30-01F2D505735B}"/>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5" name="Footer Placeholder 4">
            <a:extLst>
              <a:ext uri="{FF2B5EF4-FFF2-40B4-BE49-F238E27FC236}">
                <a16:creationId xmlns:a16="http://schemas.microsoft.com/office/drawing/2014/main" id="{90CC1E97-DE5A-A145-D6AE-464D90F20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4E3AA-14F8-96B6-B7E0-56253BF1C7D7}"/>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368889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F2A47-1042-4574-81F4-D22A0E6B5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086AD1-D160-9504-7163-DCFF4A4EA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59A88-9902-1D17-10F4-C7C2BD101681}"/>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5" name="Footer Placeholder 4">
            <a:extLst>
              <a:ext uri="{FF2B5EF4-FFF2-40B4-BE49-F238E27FC236}">
                <a16:creationId xmlns:a16="http://schemas.microsoft.com/office/drawing/2014/main" id="{D8C7D491-C884-2B4D-4329-D1A05675F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D1131-1841-C26B-ADB3-DEF150B96885}"/>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22267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7447-6B89-A7F3-83FC-C2684A2CE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18CC0-765A-0E05-72E4-F07E77C5F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C3F1C-4030-A989-3D8B-881B66FFCE32}"/>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5" name="Footer Placeholder 4">
            <a:extLst>
              <a:ext uri="{FF2B5EF4-FFF2-40B4-BE49-F238E27FC236}">
                <a16:creationId xmlns:a16="http://schemas.microsoft.com/office/drawing/2014/main" id="{49223E43-9741-51C2-3388-7A33C3E6F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361FD-273A-C588-1B06-F13877D066E5}"/>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210546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95BD-4082-04E0-6B34-6749CADAA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85310E-9A92-85C1-18C6-628E7AA3AD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06337-232C-E5FB-D8E3-F45C43FDAA14}"/>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5" name="Footer Placeholder 4">
            <a:extLst>
              <a:ext uri="{FF2B5EF4-FFF2-40B4-BE49-F238E27FC236}">
                <a16:creationId xmlns:a16="http://schemas.microsoft.com/office/drawing/2014/main" id="{EE697E45-5557-45F4-EBEB-A6810A0B9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AE6BA-180E-7839-F291-5FA62A0194C7}"/>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249886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AB8B-7519-B677-2957-E6DE67CCC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DFD91-9F17-64A1-E9DA-F18441DCC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0917D-CB2E-762B-BCCD-D3E32C6B4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F8759-A3F1-ED67-8A63-0FC37C2E20D1}"/>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6" name="Footer Placeholder 5">
            <a:extLst>
              <a:ext uri="{FF2B5EF4-FFF2-40B4-BE49-F238E27FC236}">
                <a16:creationId xmlns:a16="http://schemas.microsoft.com/office/drawing/2014/main" id="{29F74EC3-08D0-462E-EE0D-96B01216B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07C28-444C-C602-486C-3DA08FC84843}"/>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339283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68FB-4B6D-C110-5B5A-19E80E5EC7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78F68-14D8-2DDF-349B-AAEEECF454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A2C55-6A80-093D-9509-7C98F75B6E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06F7EE-2A7F-6851-7EE8-D76F1C1F4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F3E4C-7320-3DF4-0092-AC009DD22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DD0037-E76A-BB99-E127-ED1740C68643}"/>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8" name="Footer Placeholder 7">
            <a:extLst>
              <a:ext uri="{FF2B5EF4-FFF2-40B4-BE49-F238E27FC236}">
                <a16:creationId xmlns:a16="http://schemas.microsoft.com/office/drawing/2014/main" id="{4FF39662-1EBD-FBA2-D224-700C7D98AB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84F738-6502-9DAD-B212-12ABB683D7AC}"/>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21421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6F1-FC8C-CE1F-5D7C-D9192AE360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74DA9-1825-3862-87D0-DB70F42709FE}"/>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4" name="Footer Placeholder 3">
            <a:extLst>
              <a:ext uri="{FF2B5EF4-FFF2-40B4-BE49-F238E27FC236}">
                <a16:creationId xmlns:a16="http://schemas.microsoft.com/office/drawing/2014/main" id="{E16EB1B8-CFB5-6627-634D-B52C01F73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67C049-E689-1373-922B-A0B87FCFCDE7}"/>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251430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0BB55-4CA6-79DF-6792-EC2E0391B9EB}"/>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3" name="Footer Placeholder 2">
            <a:extLst>
              <a:ext uri="{FF2B5EF4-FFF2-40B4-BE49-F238E27FC236}">
                <a16:creationId xmlns:a16="http://schemas.microsoft.com/office/drawing/2014/main" id="{CE1C5043-613F-D6CC-F897-74FCC119B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7DFF01-3B96-A7D9-11CF-03A8A2D350EB}"/>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19384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6CE7-9F7D-CD71-E4EA-D61D6309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004DC-165B-46E3-6135-8B3C9945A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1D868B-E505-AED0-CD2C-8C9674900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7E3B1-D41C-CFDB-FF84-2173AD46CE8F}"/>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6" name="Footer Placeholder 5">
            <a:extLst>
              <a:ext uri="{FF2B5EF4-FFF2-40B4-BE49-F238E27FC236}">
                <a16:creationId xmlns:a16="http://schemas.microsoft.com/office/drawing/2014/main" id="{40379A71-66A8-E6C3-A2CD-102C18167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B426E-BA77-BF7E-7FE1-5B54872CE2C3}"/>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330724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A134-5D74-6337-66A3-8058A7CF6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C6176-F771-DA06-BB44-F13D000F4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AA185-66C9-8066-EE37-E346FB934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8DBCF-BCAD-12CA-70F4-17C5D54B9014}"/>
              </a:ext>
            </a:extLst>
          </p:cNvPr>
          <p:cNvSpPr>
            <a:spLocks noGrp="1"/>
          </p:cNvSpPr>
          <p:nvPr>
            <p:ph type="dt" sz="half" idx="10"/>
          </p:nvPr>
        </p:nvSpPr>
        <p:spPr/>
        <p:txBody>
          <a:bodyPr/>
          <a:lstStyle/>
          <a:p>
            <a:fld id="{315C3879-42C0-4FD4-81EC-36CB9D436E43}" type="datetimeFigureOut">
              <a:rPr lang="en-US" smtClean="0"/>
              <a:t>6/5/2024</a:t>
            </a:fld>
            <a:endParaRPr lang="en-US"/>
          </a:p>
        </p:txBody>
      </p:sp>
      <p:sp>
        <p:nvSpPr>
          <p:cNvPr id="6" name="Footer Placeholder 5">
            <a:extLst>
              <a:ext uri="{FF2B5EF4-FFF2-40B4-BE49-F238E27FC236}">
                <a16:creationId xmlns:a16="http://schemas.microsoft.com/office/drawing/2014/main" id="{694B67D6-6DDB-096E-3FE9-44DEE576B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0832E-EB7F-56A0-34C5-174300F1AD4D}"/>
              </a:ext>
            </a:extLst>
          </p:cNvPr>
          <p:cNvSpPr>
            <a:spLocks noGrp="1"/>
          </p:cNvSpPr>
          <p:nvPr>
            <p:ph type="sldNum" sz="quarter" idx="12"/>
          </p:nvPr>
        </p:nvSpPr>
        <p:spPr/>
        <p:txBody>
          <a:bodyPr/>
          <a:lstStyle/>
          <a:p>
            <a:fld id="{55452A3B-9967-4D8F-A0AA-FF9ED72CBDFB}" type="slidenum">
              <a:rPr lang="en-US" smtClean="0"/>
              <a:t>‹#›</a:t>
            </a:fld>
            <a:endParaRPr lang="en-US"/>
          </a:p>
        </p:txBody>
      </p:sp>
    </p:spTree>
    <p:extLst>
      <p:ext uri="{BB962C8B-B14F-4D97-AF65-F5344CB8AC3E}">
        <p14:creationId xmlns:p14="http://schemas.microsoft.com/office/powerpoint/2010/main" val="123336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C3F3B-6B1A-5852-E8E4-A54B05A90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EF43A-DDD2-EC52-B4C9-CD91A3C62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8A9F-E618-779E-5ECA-42FA2164B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5C3879-42C0-4FD4-81EC-36CB9D436E43}" type="datetimeFigureOut">
              <a:rPr lang="en-US" smtClean="0"/>
              <a:t>6/5/2024</a:t>
            </a:fld>
            <a:endParaRPr lang="en-US"/>
          </a:p>
        </p:txBody>
      </p:sp>
      <p:sp>
        <p:nvSpPr>
          <p:cNvPr id="5" name="Footer Placeholder 4">
            <a:extLst>
              <a:ext uri="{FF2B5EF4-FFF2-40B4-BE49-F238E27FC236}">
                <a16:creationId xmlns:a16="http://schemas.microsoft.com/office/drawing/2014/main" id="{C3597A1F-D46B-7415-2FA3-58FA6CF0F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7DD4A5-9EB0-03D1-97D2-F38D7D3C9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52A3B-9967-4D8F-A0AA-FF9ED72CBDFB}" type="slidenum">
              <a:rPr lang="en-US" smtClean="0"/>
              <a:t>‹#›</a:t>
            </a:fld>
            <a:endParaRPr lang="en-US"/>
          </a:p>
        </p:txBody>
      </p:sp>
    </p:spTree>
    <p:extLst>
      <p:ext uri="{BB962C8B-B14F-4D97-AF65-F5344CB8AC3E}">
        <p14:creationId xmlns:p14="http://schemas.microsoft.com/office/powerpoint/2010/main" val="257567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pencv.org/4.x/de/d25/imgproc_color_conversions.html#color_convert_rgb_hsv" TargetMode="External"/><Relationship Id="rId2" Type="http://schemas.openxmlformats.org/officeDocument/2006/relationships/hyperlink" Target="https://stacks.stanford.edu/file/druid:yj296hj2790/Ng_Rubiks%20Cube_Reconstruction_from_Images.pdf" TargetMode="External"/><Relationship Id="rId1" Type="http://schemas.openxmlformats.org/officeDocument/2006/relationships/slideLayout" Target="../slideLayouts/slideLayout2.xml"/><Relationship Id="rId4" Type="http://schemas.openxmlformats.org/officeDocument/2006/relationships/hyperlink" Target="https://en.wikipedia.org/wiki/Rubik%27s_Cub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youtu.be/_k2B2vfo_v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 name="Rectangle 245">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77084D4-3052-0D35-2D24-AA20F6F4E26C}"/>
              </a:ext>
            </a:extLst>
          </p:cNvPr>
          <p:cNvSpPr>
            <a:spLocks noGrp="1"/>
          </p:cNvSpPr>
          <p:nvPr>
            <p:ph type="ctrTitle"/>
          </p:nvPr>
        </p:nvSpPr>
        <p:spPr>
          <a:xfrm>
            <a:off x="1301261" y="590062"/>
            <a:ext cx="5409655" cy="2838938"/>
          </a:xfrm>
        </p:spPr>
        <p:txBody>
          <a:bodyPr>
            <a:normAutofit/>
          </a:bodyPr>
          <a:lstStyle/>
          <a:p>
            <a:pPr algn="l"/>
            <a:r>
              <a:rPr lang="en-US" sz="5600" b="1" i="0" u="none" strike="noStrike" dirty="0">
                <a:solidFill>
                  <a:srgbClr val="FFFFFF"/>
                </a:solidFill>
                <a:effectLst/>
                <a:latin typeface="Arial" panose="020B0604020202020204" pitchFamily="34" charset="0"/>
              </a:rPr>
              <a:t>Rubik's cube face color extractor</a:t>
            </a:r>
            <a:endParaRPr lang="en-US" sz="5600" dirty="0">
              <a:solidFill>
                <a:srgbClr val="FFFFFF"/>
              </a:solidFill>
            </a:endParaRPr>
          </a:p>
        </p:txBody>
      </p:sp>
      <p:sp>
        <p:nvSpPr>
          <p:cNvPr id="3" name="Subtitle 2">
            <a:extLst>
              <a:ext uri="{FF2B5EF4-FFF2-40B4-BE49-F238E27FC236}">
                <a16:creationId xmlns:a16="http://schemas.microsoft.com/office/drawing/2014/main" id="{5BE80F6B-AA34-24EE-7131-5203F21218ED}"/>
              </a:ext>
            </a:extLst>
          </p:cNvPr>
          <p:cNvSpPr>
            <a:spLocks noGrp="1"/>
          </p:cNvSpPr>
          <p:nvPr>
            <p:ph type="subTitle" idx="1"/>
          </p:nvPr>
        </p:nvSpPr>
        <p:spPr>
          <a:xfrm>
            <a:off x="5963057" y="4883729"/>
            <a:ext cx="5088650" cy="1198120"/>
          </a:xfrm>
        </p:spPr>
        <p:txBody>
          <a:bodyPr>
            <a:normAutofit/>
          </a:bodyPr>
          <a:lstStyle/>
          <a:p>
            <a:pPr algn="r"/>
            <a:r>
              <a:rPr lang="en-US" sz="2800" dirty="0">
                <a:solidFill>
                  <a:srgbClr val="FFFFFF"/>
                </a:solidFill>
              </a:rPr>
              <a:t>Maris Radu-Ioan</a:t>
            </a:r>
          </a:p>
          <a:p>
            <a:pPr algn="r"/>
            <a:r>
              <a:rPr lang="en-US" sz="1400" dirty="0">
                <a:solidFill>
                  <a:srgbClr val="FFFFFF"/>
                </a:solidFill>
              </a:rPr>
              <a:t>Prof. </a:t>
            </a:r>
            <a:r>
              <a:rPr lang="en-US" sz="1400" dirty="0" err="1">
                <a:solidFill>
                  <a:srgbClr val="FFFFFF"/>
                </a:solidFill>
              </a:rPr>
              <a:t>coordonator</a:t>
            </a:r>
            <a:r>
              <a:rPr lang="en-US" sz="1400" dirty="0">
                <a:solidFill>
                  <a:srgbClr val="FFFFFF"/>
                </a:solidFill>
              </a:rPr>
              <a:t> Robert Varga</a:t>
            </a:r>
            <a:endParaRPr lang="en-US" dirty="0">
              <a:solidFill>
                <a:srgbClr val="FFFFFF"/>
              </a:solidFill>
            </a:endParaRPr>
          </a:p>
        </p:txBody>
      </p:sp>
      <p:sp>
        <p:nvSpPr>
          <p:cNvPr id="24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4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50" name="Straight Connector 24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78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9763-69A2-F7ED-B3B3-4DAE1E80375F}"/>
              </a:ext>
            </a:extLst>
          </p:cNvPr>
          <p:cNvSpPr>
            <a:spLocks noGrp="1"/>
          </p:cNvSpPr>
          <p:nvPr>
            <p:ph type="title"/>
          </p:nvPr>
        </p:nvSpPr>
        <p:spPr/>
        <p:txBody>
          <a:bodyPr/>
          <a:lstStyle/>
          <a:p>
            <a:pPr algn="ctr"/>
            <a:r>
              <a:rPr lang="en-US" dirty="0"/>
              <a:t>Other ways to solve the problem</a:t>
            </a:r>
          </a:p>
        </p:txBody>
      </p:sp>
      <p:sp>
        <p:nvSpPr>
          <p:cNvPr id="3" name="Content Placeholder 2">
            <a:extLst>
              <a:ext uri="{FF2B5EF4-FFF2-40B4-BE49-F238E27FC236}">
                <a16:creationId xmlns:a16="http://schemas.microsoft.com/office/drawing/2014/main" id="{3AD6FDA1-532E-92FB-7638-7BE2C18C7358}"/>
              </a:ext>
            </a:extLst>
          </p:cNvPr>
          <p:cNvSpPr>
            <a:spLocks noGrp="1"/>
          </p:cNvSpPr>
          <p:nvPr>
            <p:ph idx="1"/>
          </p:nvPr>
        </p:nvSpPr>
        <p:spPr>
          <a:xfrm>
            <a:off x="838200" y="1825625"/>
            <a:ext cx="10515600" cy="2008438"/>
          </a:xfrm>
        </p:spPr>
        <p:txBody>
          <a:bodyPr/>
          <a:lstStyle/>
          <a:p>
            <a:pPr marL="0" indent="0">
              <a:buNone/>
            </a:pPr>
            <a:r>
              <a:rPr lang="en-US" dirty="0"/>
              <a:t>	By taking the picture at an angle, you can reduce the number of photos taken to 2 instead of 6. This speeds up the process, but it is not as accurate due to the fact that there is less area to </a:t>
            </a:r>
            <a:r>
              <a:rPr lang="en-US" dirty="0" err="1"/>
              <a:t>analyse</a:t>
            </a:r>
            <a:r>
              <a:rPr lang="en-US" dirty="0"/>
              <a:t> per square of the face.</a:t>
            </a:r>
          </a:p>
        </p:txBody>
      </p:sp>
      <p:pic>
        <p:nvPicPr>
          <p:cNvPr id="1026" name="Picture 2" descr="Cub Rubik Zenuk® - Speed Cubing, 3X3X3, Margini Negre, Multicolor">
            <a:extLst>
              <a:ext uri="{FF2B5EF4-FFF2-40B4-BE49-F238E27FC236}">
                <a16:creationId xmlns:a16="http://schemas.microsoft.com/office/drawing/2014/main" id="{26D498ED-E266-C415-9518-F32B66E23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055" y="3429000"/>
            <a:ext cx="2624657" cy="2624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50F6C-8C17-74A5-078F-6F92F5164A73}"/>
              </a:ext>
            </a:extLst>
          </p:cNvPr>
          <p:cNvSpPr txBox="1"/>
          <p:nvPr/>
        </p:nvSpPr>
        <p:spPr>
          <a:xfrm>
            <a:off x="838200" y="3429000"/>
            <a:ext cx="6513095" cy="3108543"/>
          </a:xfrm>
          <a:prstGeom prst="rect">
            <a:avLst/>
          </a:prstGeom>
          <a:noFill/>
        </p:spPr>
        <p:txBody>
          <a:bodyPr wrap="square" rtlCol="0">
            <a:spAutoFit/>
          </a:bodyPr>
          <a:lstStyle/>
          <a:p>
            <a:r>
              <a:rPr lang="en-US" sz="2800" dirty="0"/>
              <a:t>In my method, the user can have an errored version of the spread cube because my algorithm does not track the orientation of the faces. The other method is more user friendly because you know </a:t>
            </a:r>
            <a:r>
              <a:rPr lang="en-US" sz="2800" dirty="0" err="1"/>
              <a:t>whitch</a:t>
            </a:r>
            <a:r>
              <a:rPr lang="en-US" sz="2800" dirty="0"/>
              <a:t> way the faces are connected. </a:t>
            </a:r>
          </a:p>
        </p:txBody>
      </p:sp>
    </p:spTree>
    <p:extLst>
      <p:ext uri="{BB962C8B-B14F-4D97-AF65-F5344CB8AC3E}">
        <p14:creationId xmlns:p14="http://schemas.microsoft.com/office/powerpoint/2010/main" val="20697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C241-10B0-757A-5230-00C83D0C8580}"/>
              </a:ext>
            </a:extLst>
          </p:cNvPr>
          <p:cNvSpPr>
            <a:spLocks noGrp="1"/>
          </p:cNvSpPr>
          <p:nvPr>
            <p:ph type="title"/>
          </p:nvPr>
        </p:nvSpPr>
        <p:spPr/>
        <p:txBody>
          <a:bodyPr/>
          <a:lstStyle/>
          <a:p>
            <a:pPr algn="ctr"/>
            <a:r>
              <a:rPr lang="en-US" dirty="0"/>
              <a:t>Bibliography</a:t>
            </a:r>
          </a:p>
        </p:txBody>
      </p:sp>
      <p:sp>
        <p:nvSpPr>
          <p:cNvPr id="3" name="Content Placeholder 2">
            <a:extLst>
              <a:ext uri="{FF2B5EF4-FFF2-40B4-BE49-F238E27FC236}">
                <a16:creationId xmlns:a16="http://schemas.microsoft.com/office/drawing/2014/main" id="{F5BAF0AC-C5F4-CACE-CD8D-971A6AEA8995}"/>
              </a:ext>
            </a:extLst>
          </p:cNvPr>
          <p:cNvSpPr>
            <a:spLocks noGrp="1"/>
          </p:cNvSpPr>
          <p:nvPr>
            <p:ph idx="1"/>
          </p:nvPr>
        </p:nvSpPr>
        <p:spPr>
          <a:xfrm>
            <a:off x="838200" y="2506662"/>
            <a:ext cx="10515600" cy="4351338"/>
          </a:xfrm>
        </p:spPr>
        <p:txBody>
          <a:bodyPr>
            <a:normAutofit/>
          </a:bodyPr>
          <a:lstStyle/>
          <a:p>
            <a:r>
              <a:rPr lang="en-US" sz="1600" dirty="0">
                <a:hlinkClick r:id="rId2"/>
              </a:rPr>
              <a:t>https://stacks.stanford.edu/file/druid:yj296hj2790/Ng_Rubiks%20Cube_Reconstruction_from_Images.pdf</a:t>
            </a:r>
            <a:endParaRPr lang="en-US" sz="1600" dirty="0"/>
          </a:p>
          <a:p>
            <a:endParaRPr lang="en-US" sz="1600" dirty="0">
              <a:hlinkClick r:id="rId3"/>
            </a:endParaRPr>
          </a:p>
          <a:p>
            <a:r>
              <a:rPr lang="en-US" sz="1600" dirty="0">
                <a:hlinkClick r:id="rId3"/>
              </a:rPr>
              <a:t>https://docs.opencv.org/4.x/de/d25/imgproc_color_conversions.html#color_convert_rgb_hsv</a:t>
            </a:r>
            <a:endParaRPr lang="en-US" sz="1600" dirty="0"/>
          </a:p>
          <a:p>
            <a:endParaRPr lang="en-US" sz="1600" dirty="0"/>
          </a:p>
          <a:p>
            <a:r>
              <a:rPr lang="en-US" sz="1600" dirty="0"/>
              <a:t>https://docs.opencv.org/4.x/</a:t>
            </a:r>
          </a:p>
          <a:p>
            <a:endParaRPr lang="en-US" sz="1600" dirty="0">
              <a:hlinkClick r:id="rId4"/>
            </a:endParaRPr>
          </a:p>
          <a:p>
            <a:r>
              <a:rPr lang="en-US" sz="1600" dirty="0">
                <a:hlinkClick r:id="rId4"/>
              </a:rPr>
              <a:t>https://en.wikipedia.org/wiki/Rubik%27s_Cube</a:t>
            </a:r>
            <a:endParaRPr lang="en-US" sz="1600" dirty="0"/>
          </a:p>
          <a:p>
            <a:endParaRPr lang="en-US" sz="1600" dirty="0"/>
          </a:p>
          <a:p>
            <a:endParaRPr lang="en-US" sz="1600" dirty="0"/>
          </a:p>
        </p:txBody>
      </p:sp>
    </p:spTree>
    <p:extLst>
      <p:ext uri="{BB962C8B-B14F-4D97-AF65-F5344CB8AC3E}">
        <p14:creationId xmlns:p14="http://schemas.microsoft.com/office/powerpoint/2010/main" val="124908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alogue wall clock">
            <a:extLst>
              <a:ext uri="{FF2B5EF4-FFF2-40B4-BE49-F238E27FC236}">
                <a16:creationId xmlns:a16="http://schemas.microsoft.com/office/drawing/2014/main" id="{6A8F3DC7-970C-1774-8EF8-DFF1022746F6}"/>
              </a:ext>
            </a:extLst>
          </p:cNvPr>
          <p:cNvPicPr>
            <a:picLocks noChangeAspect="1"/>
          </p:cNvPicPr>
          <p:nvPr/>
        </p:nvPicPr>
        <p:blipFill rotWithShape="1">
          <a:blip r:embed="rId2">
            <a:alphaModFix amt="50000"/>
          </a:blip>
          <a:srcRect t="6514" b="8900"/>
          <a:stretch/>
        </p:blipFill>
        <p:spPr>
          <a:xfrm>
            <a:off x="20" y="1"/>
            <a:ext cx="12191980" cy="6857999"/>
          </a:xfrm>
          <a:prstGeom prst="rect">
            <a:avLst/>
          </a:prstGeom>
        </p:spPr>
      </p:pic>
      <p:sp>
        <p:nvSpPr>
          <p:cNvPr id="2" name="Title 1">
            <a:extLst>
              <a:ext uri="{FF2B5EF4-FFF2-40B4-BE49-F238E27FC236}">
                <a16:creationId xmlns:a16="http://schemas.microsoft.com/office/drawing/2014/main" id="{055D3E51-7317-ED3F-6946-CE1803CA72E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Thank you for your time!</a:t>
            </a:r>
          </a:p>
        </p:txBody>
      </p:sp>
    </p:spTree>
    <p:extLst>
      <p:ext uri="{BB962C8B-B14F-4D97-AF65-F5344CB8AC3E}">
        <p14:creationId xmlns:p14="http://schemas.microsoft.com/office/powerpoint/2010/main" val="20774841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8C54-B091-72C3-5116-02F39C4FC3A7}"/>
              </a:ext>
            </a:extLst>
          </p:cNvPr>
          <p:cNvSpPr>
            <a:spLocks noGrp="1"/>
          </p:cNvSpPr>
          <p:nvPr>
            <p:ph type="title"/>
          </p:nvPr>
        </p:nvSpPr>
        <p:spPr/>
        <p:txBody>
          <a:bodyPr/>
          <a:lstStyle/>
          <a:p>
            <a:pPr algn="ctr"/>
            <a:r>
              <a:rPr lang="en-US" dirty="0"/>
              <a:t>Description</a:t>
            </a:r>
          </a:p>
        </p:txBody>
      </p:sp>
      <p:sp>
        <p:nvSpPr>
          <p:cNvPr id="3" name="Content Placeholder 2">
            <a:extLst>
              <a:ext uri="{FF2B5EF4-FFF2-40B4-BE49-F238E27FC236}">
                <a16:creationId xmlns:a16="http://schemas.microsoft.com/office/drawing/2014/main" id="{16AA8753-6D03-7BA4-2A68-6CFC53F42139}"/>
              </a:ext>
            </a:extLst>
          </p:cNvPr>
          <p:cNvSpPr>
            <a:spLocks noGrp="1"/>
          </p:cNvSpPr>
          <p:nvPr>
            <p:ph idx="1"/>
          </p:nvPr>
        </p:nvSpPr>
        <p:spPr>
          <a:xfrm>
            <a:off x="838200" y="2140085"/>
            <a:ext cx="10515600" cy="4036878"/>
          </a:xfrm>
        </p:spPr>
        <p:txBody>
          <a:bodyPr>
            <a:normAutofit fontScale="92500" lnSpcReduction="10000"/>
          </a:bodyPr>
          <a:lstStyle/>
          <a:p>
            <a:r>
              <a:rPr lang="en-US" dirty="0"/>
              <a:t>In this project I implemented a live color detector in which I use the camera from my laptop to get live footage and than find the color of each square form the Rubik cube faces.</a:t>
            </a:r>
          </a:p>
          <a:p>
            <a:r>
              <a:rPr lang="en-US" dirty="0"/>
              <a:t>A black grid is displayed on top of the video footage to indicate to the user where the cube should be positioned.</a:t>
            </a:r>
          </a:p>
          <a:p>
            <a:r>
              <a:rPr lang="en-US" dirty="0"/>
              <a:t>Even if the cube is not fully in in the center or slightly rotated and out of bounds, the algorithm should detect the color and display it, but not as accurate.</a:t>
            </a:r>
          </a:p>
          <a:p>
            <a:r>
              <a:rPr lang="en-US" dirty="0"/>
              <a:t>This project is adapted to my laptop camera and in testing it on different one might result in slightly different results due to different color reproduction.</a:t>
            </a:r>
          </a:p>
        </p:txBody>
      </p:sp>
    </p:spTree>
    <p:extLst>
      <p:ext uri="{BB962C8B-B14F-4D97-AF65-F5344CB8AC3E}">
        <p14:creationId xmlns:p14="http://schemas.microsoft.com/office/powerpoint/2010/main" val="361259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873-99F3-18A8-7703-8EE938C9EA4C}"/>
              </a:ext>
            </a:extLst>
          </p:cNvPr>
          <p:cNvSpPr>
            <a:spLocks noGrp="1"/>
          </p:cNvSpPr>
          <p:nvPr>
            <p:ph type="title"/>
          </p:nvPr>
        </p:nvSpPr>
        <p:spPr/>
        <p:txBody>
          <a:bodyPr/>
          <a:lstStyle/>
          <a:p>
            <a:pPr algn="ctr"/>
            <a:r>
              <a:rPr lang="en-US" dirty="0"/>
              <a:t>Approach</a:t>
            </a:r>
          </a:p>
        </p:txBody>
      </p:sp>
      <p:sp>
        <p:nvSpPr>
          <p:cNvPr id="3" name="Content Placeholder 2">
            <a:extLst>
              <a:ext uri="{FF2B5EF4-FFF2-40B4-BE49-F238E27FC236}">
                <a16:creationId xmlns:a16="http://schemas.microsoft.com/office/drawing/2014/main" id="{DF7A3551-B898-58FA-5CE6-AD53F557E0A3}"/>
              </a:ext>
            </a:extLst>
          </p:cNvPr>
          <p:cNvSpPr>
            <a:spLocks noGrp="1"/>
          </p:cNvSpPr>
          <p:nvPr>
            <p:ph idx="1"/>
          </p:nvPr>
        </p:nvSpPr>
        <p:spPr>
          <a:xfrm>
            <a:off x="838200" y="2267997"/>
            <a:ext cx="10515600" cy="4351338"/>
          </a:xfrm>
        </p:spPr>
        <p:txBody>
          <a:bodyPr/>
          <a:lstStyle/>
          <a:p>
            <a:r>
              <a:rPr lang="en-US" sz="2400" dirty="0"/>
              <a:t>Take each frame of the video and apply the following transformations:</a:t>
            </a:r>
          </a:p>
          <a:p>
            <a:r>
              <a:rPr lang="en-US" sz="2400" dirty="0"/>
              <a:t>Convert from BGR (Blue, Green, Red) to HSV (Hue, Saturation, Value).</a:t>
            </a:r>
          </a:p>
          <a:p>
            <a:r>
              <a:rPr lang="en-US" sz="2400" dirty="0"/>
              <a:t>Create masks for each color of the cube using a color range.</a:t>
            </a:r>
          </a:p>
          <a:p>
            <a:r>
              <a:rPr lang="en-US" sz="2400" dirty="0"/>
              <a:t>Create a temporary frame which is only the final solid colors of the image.</a:t>
            </a:r>
          </a:p>
          <a:p>
            <a:r>
              <a:rPr lang="en-US" sz="2400" dirty="0"/>
              <a:t>Press a key to check which color is predominant in each cell (each one of the 9 sections delimited by the borders) and display it in a separate image.</a:t>
            </a:r>
          </a:p>
          <a:p>
            <a:r>
              <a:rPr lang="en-US" sz="2400" dirty="0"/>
              <a:t>Create the final visualization for each face of the cube.</a:t>
            </a:r>
          </a:p>
        </p:txBody>
      </p:sp>
    </p:spTree>
    <p:extLst>
      <p:ext uri="{BB962C8B-B14F-4D97-AF65-F5344CB8AC3E}">
        <p14:creationId xmlns:p14="http://schemas.microsoft.com/office/powerpoint/2010/main" val="424248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943B-39F4-A135-0A8D-9A0FBB923FEC}"/>
              </a:ext>
            </a:extLst>
          </p:cNvPr>
          <p:cNvSpPr>
            <a:spLocks noGrp="1"/>
          </p:cNvSpPr>
          <p:nvPr>
            <p:ph type="title"/>
          </p:nvPr>
        </p:nvSpPr>
        <p:spPr/>
        <p:txBody>
          <a:bodyPr/>
          <a:lstStyle/>
          <a:p>
            <a:pPr algn="ctr"/>
            <a:r>
              <a:rPr lang="en-US" dirty="0"/>
              <a:t>User Guide</a:t>
            </a:r>
          </a:p>
        </p:txBody>
      </p:sp>
      <p:sp>
        <p:nvSpPr>
          <p:cNvPr id="3" name="Content Placeholder 2">
            <a:extLst>
              <a:ext uri="{FF2B5EF4-FFF2-40B4-BE49-F238E27FC236}">
                <a16:creationId xmlns:a16="http://schemas.microsoft.com/office/drawing/2014/main" id="{803555D8-27B1-E502-A14A-26308CFCA190}"/>
              </a:ext>
            </a:extLst>
          </p:cNvPr>
          <p:cNvSpPr>
            <a:spLocks noGrp="1"/>
          </p:cNvSpPr>
          <p:nvPr>
            <p:ph idx="1"/>
          </p:nvPr>
        </p:nvSpPr>
        <p:spPr>
          <a:xfrm>
            <a:off x="838200" y="1825625"/>
            <a:ext cx="10515600" cy="3339762"/>
          </a:xfrm>
        </p:spPr>
        <p:txBody>
          <a:bodyPr>
            <a:normAutofit/>
          </a:bodyPr>
          <a:lstStyle/>
          <a:p>
            <a:pPr marL="0" indent="0">
              <a:buNone/>
            </a:pPr>
            <a:r>
              <a:rPr lang="en-US" dirty="0"/>
              <a:t>	In order to use the application, you need to take the cube and rotate it such that it is parallel with the camera. Now, taking one face at the time, try to place the cube at a distance in front of the camera such that each smaller square out of the 9 colored is in the right position inside the borders.</a:t>
            </a:r>
          </a:p>
          <a:p>
            <a:pPr marL="0" indent="0">
              <a:buNone/>
            </a:pPr>
            <a:r>
              <a:rPr lang="en-US" dirty="0"/>
              <a:t>	</a:t>
            </a:r>
          </a:p>
        </p:txBody>
      </p:sp>
      <p:pic>
        <p:nvPicPr>
          <p:cNvPr id="4" name="Picture 3">
            <a:extLst>
              <a:ext uri="{FF2B5EF4-FFF2-40B4-BE49-F238E27FC236}">
                <a16:creationId xmlns:a16="http://schemas.microsoft.com/office/drawing/2014/main" id="{1B9E84A1-FE9A-0D56-70DE-3BFA143BBB1A}"/>
              </a:ext>
            </a:extLst>
          </p:cNvPr>
          <p:cNvPicPr>
            <a:picLocks noChangeAspect="1"/>
          </p:cNvPicPr>
          <p:nvPr/>
        </p:nvPicPr>
        <p:blipFill>
          <a:blip r:embed="rId2"/>
          <a:stretch>
            <a:fillRect/>
          </a:stretch>
        </p:blipFill>
        <p:spPr>
          <a:xfrm>
            <a:off x="7865051" y="3429000"/>
            <a:ext cx="3376641" cy="2669315"/>
          </a:xfrm>
          <a:prstGeom prst="rect">
            <a:avLst/>
          </a:prstGeom>
        </p:spPr>
      </p:pic>
      <p:sp>
        <p:nvSpPr>
          <p:cNvPr id="5" name="TextBox 4">
            <a:extLst>
              <a:ext uri="{FF2B5EF4-FFF2-40B4-BE49-F238E27FC236}">
                <a16:creationId xmlns:a16="http://schemas.microsoft.com/office/drawing/2014/main" id="{0547A66C-91BA-5A3B-89B6-59D5484BC611}"/>
              </a:ext>
            </a:extLst>
          </p:cNvPr>
          <p:cNvSpPr txBox="1"/>
          <p:nvPr/>
        </p:nvSpPr>
        <p:spPr>
          <a:xfrm>
            <a:off x="838200" y="4095345"/>
            <a:ext cx="6836923" cy="1815882"/>
          </a:xfrm>
          <a:prstGeom prst="rect">
            <a:avLst/>
          </a:prstGeom>
          <a:noFill/>
        </p:spPr>
        <p:txBody>
          <a:bodyPr wrap="square" rtlCol="0">
            <a:spAutoFit/>
          </a:bodyPr>
          <a:lstStyle/>
          <a:p>
            <a:pPr marL="0" indent="0">
              <a:buNone/>
            </a:pPr>
            <a:r>
              <a:rPr lang="en-US" sz="2800" dirty="0"/>
              <a:t>When the cube is correctly aligned, press one of the following buttons (next slide) depending on what color the center piece is and than rotate to the next face. </a:t>
            </a:r>
          </a:p>
        </p:txBody>
      </p:sp>
      <p:sp>
        <p:nvSpPr>
          <p:cNvPr id="6" name="TextBox 5">
            <a:extLst>
              <a:ext uri="{FF2B5EF4-FFF2-40B4-BE49-F238E27FC236}">
                <a16:creationId xmlns:a16="http://schemas.microsoft.com/office/drawing/2014/main" id="{8260E55C-0DB6-6CD0-7F97-72F12C3E5C72}"/>
              </a:ext>
            </a:extLst>
          </p:cNvPr>
          <p:cNvSpPr txBox="1"/>
          <p:nvPr/>
        </p:nvSpPr>
        <p:spPr>
          <a:xfrm>
            <a:off x="8891081" y="6098315"/>
            <a:ext cx="1828800" cy="369332"/>
          </a:xfrm>
          <a:prstGeom prst="rect">
            <a:avLst/>
          </a:prstGeom>
          <a:noFill/>
        </p:spPr>
        <p:txBody>
          <a:bodyPr wrap="square" rtlCol="0">
            <a:spAutoFit/>
          </a:bodyPr>
          <a:lstStyle/>
          <a:p>
            <a:pPr marL="0" indent="0">
              <a:buNone/>
            </a:pPr>
            <a:r>
              <a:rPr lang="en-US" sz="1800" dirty="0"/>
              <a:t>Example: fig.1</a:t>
            </a:r>
          </a:p>
        </p:txBody>
      </p:sp>
    </p:spTree>
    <p:extLst>
      <p:ext uri="{BB962C8B-B14F-4D97-AF65-F5344CB8AC3E}">
        <p14:creationId xmlns:p14="http://schemas.microsoft.com/office/powerpoint/2010/main" val="225243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DA2F-0EC3-C55E-678F-E64855394469}"/>
              </a:ext>
            </a:extLst>
          </p:cNvPr>
          <p:cNvSpPr>
            <a:spLocks noGrp="1"/>
          </p:cNvSpPr>
          <p:nvPr>
            <p:ph type="title"/>
          </p:nvPr>
        </p:nvSpPr>
        <p:spPr/>
        <p:txBody>
          <a:bodyPr/>
          <a:lstStyle/>
          <a:p>
            <a:pPr algn="ctr"/>
            <a:r>
              <a:rPr lang="en-US" dirty="0"/>
              <a:t>User Guide pt2</a:t>
            </a:r>
          </a:p>
        </p:txBody>
      </p:sp>
      <p:sp>
        <p:nvSpPr>
          <p:cNvPr id="3" name="Content Placeholder 2">
            <a:extLst>
              <a:ext uri="{FF2B5EF4-FFF2-40B4-BE49-F238E27FC236}">
                <a16:creationId xmlns:a16="http://schemas.microsoft.com/office/drawing/2014/main" id="{B4110B39-A509-0B05-39A0-B970A11ED6A1}"/>
              </a:ext>
            </a:extLst>
          </p:cNvPr>
          <p:cNvSpPr>
            <a:spLocks noGrp="1"/>
          </p:cNvSpPr>
          <p:nvPr>
            <p:ph idx="1"/>
          </p:nvPr>
        </p:nvSpPr>
        <p:spPr>
          <a:xfrm>
            <a:off x="2618362" y="1746662"/>
            <a:ext cx="2049379" cy="1158207"/>
          </a:xfrm>
        </p:spPr>
        <p:txBody>
          <a:bodyPr/>
          <a:lstStyle/>
          <a:p>
            <a:r>
              <a:rPr lang="en-US" dirty="0"/>
              <a:t>A – White</a:t>
            </a:r>
          </a:p>
          <a:p>
            <a:r>
              <a:rPr lang="en-US" dirty="0"/>
              <a:t>S – Red</a:t>
            </a:r>
          </a:p>
          <a:p>
            <a:pPr marL="0" indent="0">
              <a:buNone/>
            </a:pPr>
            <a:endParaRPr lang="en-US" dirty="0"/>
          </a:p>
        </p:txBody>
      </p:sp>
      <p:sp>
        <p:nvSpPr>
          <p:cNvPr id="4" name="Content Placeholder 2">
            <a:extLst>
              <a:ext uri="{FF2B5EF4-FFF2-40B4-BE49-F238E27FC236}">
                <a16:creationId xmlns:a16="http://schemas.microsoft.com/office/drawing/2014/main" id="{CBC6AB06-2DE6-820F-7A1B-7E3A5DE9C0F0}"/>
              </a:ext>
            </a:extLst>
          </p:cNvPr>
          <p:cNvSpPr txBox="1">
            <a:spLocks/>
          </p:cNvSpPr>
          <p:nvPr/>
        </p:nvSpPr>
        <p:spPr>
          <a:xfrm>
            <a:off x="4904362" y="1746661"/>
            <a:ext cx="2049379" cy="1158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 – Blue</a:t>
            </a:r>
          </a:p>
          <a:p>
            <a:r>
              <a:rPr lang="en-US" dirty="0"/>
              <a:t>S – Orange</a:t>
            </a:r>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5C12CA58-3CD4-C0DA-7233-535CB302AB58}"/>
              </a:ext>
            </a:extLst>
          </p:cNvPr>
          <p:cNvSpPr txBox="1">
            <a:spLocks/>
          </p:cNvSpPr>
          <p:nvPr/>
        </p:nvSpPr>
        <p:spPr>
          <a:xfrm>
            <a:off x="7190362" y="1746661"/>
            <a:ext cx="2049379" cy="1158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 Green</a:t>
            </a:r>
          </a:p>
          <a:p>
            <a:r>
              <a:rPr lang="en-US" dirty="0"/>
              <a:t>S – Yellow</a:t>
            </a:r>
          </a:p>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AFEEEA52-4FA8-F9F3-418D-2415DD24A7DB}"/>
              </a:ext>
            </a:extLst>
          </p:cNvPr>
          <p:cNvSpPr txBox="1"/>
          <p:nvPr/>
        </p:nvSpPr>
        <p:spPr>
          <a:xfrm>
            <a:off x="1913106" y="5538768"/>
            <a:ext cx="8365787" cy="954107"/>
          </a:xfrm>
          <a:prstGeom prst="rect">
            <a:avLst/>
          </a:prstGeom>
          <a:noFill/>
        </p:spPr>
        <p:txBody>
          <a:bodyPr wrap="square" rtlCol="0">
            <a:spAutoFit/>
          </a:bodyPr>
          <a:lstStyle/>
          <a:p>
            <a:r>
              <a:rPr lang="en-US" sz="2800" dirty="0"/>
              <a:t>This will result in a 2D representation of the 3D cube. This is known as a spread visualization of the cube. </a:t>
            </a:r>
          </a:p>
        </p:txBody>
      </p:sp>
      <p:pic>
        <p:nvPicPr>
          <p:cNvPr id="7" name="Picture 6">
            <a:extLst>
              <a:ext uri="{FF2B5EF4-FFF2-40B4-BE49-F238E27FC236}">
                <a16:creationId xmlns:a16="http://schemas.microsoft.com/office/drawing/2014/main" id="{64189143-3720-BBAD-DD4F-B5924B739617}"/>
              </a:ext>
            </a:extLst>
          </p:cNvPr>
          <p:cNvPicPr>
            <a:picLocks noChangeAspect="1"/>
          </p:cNvPicPr>
          <p:nvPr/>
        </p:nvPicPr>
        <p:blipFill>
          <a:blip r:embed="rId2"/>
          <a:stretch>
            <a:fillRect/>
          </a:stretch>
        </p:blipFill>
        <p:spPr>
          <a:xfrm>
            <a:off x="4667741" y="2904868"/>
            <a:ext cx="2845962" cy="2265386"/>
          </a:xfrm>
          <a:prstGeom prst="rect">
            <a:avLst/>
          </a:prstGeom>
        </p:spPr>
      </p:pic>
    </p:spTree>
    <p:extLst>
      <p:ext uri="{BB962C8B-B14F-4D97-AF65-F5344CB8AC3E}">
        <p14:creationId xmlns:p14="http://schemas.microsoft.com/office/powerpoint/2010/main" val="358547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69B1-D1F0-516B-9D60-41239DF8CE15}"/>
              </a:ext>
            </a:extLst>
          </p:cNvPr>
          <p:cNvSpPr>
            <a:spLocks noGrp="1"/>
          </p:cNvSpPr>
          <p:nvPr>
            <p:ph type="title"/>
          </p:nvPr>
        </p:nvSpPr>
        <p:spPr/>
        <p:txBody>
          <a:bodyPr/>
          <a:lstStyle/>
          <a:p>
            <a:pPr algn="ctr"/>
            <a:r>
              <a:rPr lang="en-US" dirty="0"/>
              <a:t>HSV color space</a:t>
            </a:r>
          </a:p>
        </p:txBody>
      </p:sp>
      <p:sp>
        <p:nvSpPr>
          <p:cNvPr id="3" name="Content Placeholder 2">
            <a:extLst>
              <a:ext uri="{FF2B5EF4-FFF2-40B4-BE49-F238E27FC236}">
                <a16:creationId xmlns:a16="http://schemas.microsoft.com/office/drawing/2014/main" id="{5DA37D97-CE8B-B1A8-127C-D2175FB410E8}"/>
              </a:ext>
            </a:extLst>
          </p:cNvPr>
          <p:cNvSpPr>
            <a:spLocks noGrp="1"/>
          </p:cNvSpPr>
          <p:nvPr>
            <p:ph idx="1"/>
          </p:nvPr>
        </p:nvSpPr>
        <p:spPr>
          <a:xfrm>
            <a:off x="838200" y="1825625"/>
            <a:ext cx="10515600" cy="1603375"/>
          </a:xfrm>
        </p:spPr>
        <p:txBody>
          <a:bodyPr>
            <a:normAutofit/>
          </a:bodyPr>
          <a:lstStyle/>
          <a:p>
            <a:r>
              <a:rPr lang="en-US" sz="2000" dirty="0"/>
              <a:t>In order to convert from BGR to HSV I used the function COLOR_BGR2HSV from OpenCV and performed normalizations. Saturation and Value did not need it because the  function translates them in [0,255] range, but the Hue is in [0,180] range for 8 bit images.</a:t>
            </a:r>
          </a:p>
        </p:txBody>
      </p:sp>
      <p:pic>
        <p:nvPicPr>
          <p:cNvPr id="7" name="Picture 6">
            <a:extLst>
              <a:ext uri="{FF2B5EF4-FFF2-40B4-BE49-F238E27FC236}">
                <a16:creationId xmlns:a16="http://schemas.microsoft.com/office/drawing/2014/main" id="{3F44E4F7-B642-446A-84BD-A9F1A7279876}"/>
              </a:ext>
            </a:extLst>
          </p:cNvPr>
          <p:cNvPicPr>
            <a:picLocks noChangeAspect="1"/>
          </p:cNvPicPr>
          <p:nvPr/>
        </p:nvPicPr>
        <p:blipFill>
          <a:blip r:embed="rId2"/>
          <a:stretch>
            <a:fillRect/>
          </a:stretch>
        </p:blipFill>
        <p:spPr>
          <a:xfrm>
            <a:off x="1091139" y="3185160"/>
            <a:ext cx="6442501" cy="3049994"/>
          </a:xfrm>
          <a:prstGeom prst="rect">
            <a:avLst/>
          </a:prstGeom>
        </p:spPr>
      </p:pic>
      <p:pic>
        <p:nvPicPr>
          <p:cNvPr id="11" name="Picture 10">
            <a:extLst>
              <a:ext uri="{FF2B5EF4-FFF2-40B4-BE49-F238E27FC236}">
                <a16:creationId xmlns:a16="http://schemas.microsoft.com/office/drawing/2014/main" id="{52BAEB33-18C1-B9FE-BDDA-098147E6516D}"/>
              </a:ext>
            </a:extLst>
          </p:cNvPr>
          <p:cNvPicPr>
            <a:picLocks noChangeAspect="1"/>
          </p:cNvPicPr>
          <p:nvPr/>
        </p:nvPicPr>
        <p:blipFill>
          <a:blip r:embed="rId3"/>
          <a:stretch>
            <a:fillRect/>
          </a:stretch>
        </p:blipFill>
        <p:spPr>
          <a:xfrm>
            <a:off x="8065979" y="3185160"/>
            <a:ext cx="3571240" cy="1237687"/>
          </a:xfrm>
          <a:prstGeom prst="rect">
            <a:avLst/>
          </a:prstGeom>
        </p:spPr>
      </p:pic>
      <p:sp>
        <p:nvSpPr>
          <p:cNvPr id="12" name="TextBox 11">
            <a:extLst>
              <a:ext uri="{FF2B5EF4-FFF2-40B4-BE49-F238E27FC236}">
                <a16:creationId xmlns:a16="http://schemas.microsoft.com/office/drawing/2014/main" id="{C2D12FFB-1C39-D12B-8016-15DE9E582BE5}"/>
              </a:ext>
            </a:extLst>
          </p:cNvPr>
          <p:cNvSpPr txBox="1"/>
          <p:nvPr/>
        </p:nvSpPr>
        <p:spPr>
          <a:xfrm>
            <a:off x="8382000" y="4451836"/>
            <a:ext cx="3124200" cy="307777"/>
          </a:xfrm>
          <a:prstGeom prst="rect">
            <a:avLst/>
          </a:prstGeom>
          <a:noFill/>
        </p:spPr>
        <p:txBody>
          <a:bodyPr wrap="square" rtlCol="0">
            <a:spAutoFit/>
          </a:bodyPr>
          <a:lstStyle/>
          <a:p>
            <a:pPr algn="ctr"/>
            <a:r>
              <a:rPr lang="en-US" sz="1400" dirty="0"/>
              <a:t>Formula for </a:t>
            </a:r>
            <a:r>
              <a:rPr lang="en-US" sz="1400" dirty="0" err="1"/>
              <a:t>normalisation</a:t>
            </a:r>
            <a:endParaRPr lang="en-US" sz="1400" dirty="0"/>
          </a:p>
        </p:txBody>
      </p:sp>
      <p:sp>
        <p:nvSpPr>
          <p:cNvPr id="13" name="TextBox 12">
            <a:extLst>
              <a:ext uri="{FF2B5EF4-FFF2-40B4-BE49-F238E27FC236}">
                <a16:creationId xmlns:a16="http://schemas.microsoft.com/office/drawing/2014/main" id="{D57D84F4-54A9-4C5F-314A-70F1C05668E5}"/>
              </a:ext>
            </a:extLst>
          </p:cNvPr>
          <p:cNvSpPr txBox="1"/>
          <p:nvPr/>
        </p:nvSpPr>
        <p:spPr>
          <a:xfrm>
            <a:off x="9052560" y="5086322"/>
            <a:ext cx="2844800" cy="830997"/>
          </a:xfrm>
          <a:prstGeom prst="rect">
            <a:avLst/>
          </a:prstGeom>
          <a:noFill/>
        </p:spPr>
        <p:txBody>
          <a:bodyPr wrap="square" rtlCol="0">
            <a:spAutoFit/>
          </a:bodyPr>
          <a:lstStyle/>
          <a:p>
            <a:r>
              <a:rPr lang="en-US" sz="2400" dirty="0"/>
              <a:t>a = 0	b=180</a:t>
            </a:r>
          </a:p>
          <a:p>
            <a:r>
              <a:rPr lang="en-US" sz="2400" dirty="0"/>
              <a:t>c = 0	d=255</a:t>
            </a:r>
          </a:p>
        </p:txBody>
      </p:sp>
    </p:spTree>
    <p:extLst>
      <p:ext uri="{BB962C8B-B14F-4D97-AF65-F5344CB8AC3E}">
        <p14:creationId xmlns:p14="http://schemas.microsoft.com/office/powerpoint/2010/main" val="236264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A64A-504F-9239-48F4-8D08122F8522}"/>
              </a:ext>
            </a:extLst>
          </p:cNvPr>
          <p:cNvSpPr>
            <a:spLocks noGrp="1"/>
          </p:cNvSpPr>
          <p:nvPr>
            <p:ph type="title"/>
          </p:nvPr>
        </p:nvSpPr>
        <p:spPr/>
        <p:txBody>
          <a:bodyPr/>
          <a:lstStyle/>
          <a:p>
            <a:pPr algn="ctr"/>
            <a:r>
              <a:rPr lang="en-US" dirty="0"/>
              <a:t>Color </a:t>
            </a:r>
            <a:r>
              <a:rPr lang="en-US" dirty="0" err="1"/>
              <a:t>Tresholding</a:t>
            </a:r>
            <a:endParaRPr lang="en-US" dirty="0"/>
          </a:p>
        </p:txBody>
      </p:sp>
      <p:sp>
        <p:nvSpPr>
          <p:cNvPr id="3" name="Content Placeholder 2">
            <a:extLst>
              <a:ext uri="{FF2B5EF4-FFF2-40B4-BE49-F238E27FC236}">
                <a16:creationId xmlns:a16="http://schemas.microsoft.com/office/drawing/2014/main" id="{CC172CB1-CD30-391C-00A2-5ADD60047C07}"/>
              </a:ext>
            </a:extLst>
          </p:cNvPr>
          <p:cNvSpPr>
            <a:spLocks noGrp="1"/>
          </p:cNvSpPr>
          <p:nvPr>
            <p:ph idx="1"/>
          </p:nvPr>
        </p:nvSpPr>
        <p:spPr>
          <a:xfrm>
            <a:off x="872904" y="1690688"/>
            <a:ext cx="10515600" cy="2078672"/>
          </a:xfrm>
        </p:spPr>
        <p:txBody>
          <a:bodyPr>
            <a:normAutofit/>
          </a:bodyPr>
          <a:lstStyle/>
          <a:p>
            <a:r>
              <a:rPr lang="en-US" dirty="0"/>
              <a:t>I transform the original frame into just basic colors such that we can see if the color is detected correctly. Moreover, this frame is used for the final mapping, by using the same solid colors and we can traverse the image in between the borders and check which color is most prevalent, to avoid small errors </a:t>
            </a:r>
            <a:r>
              <a:rPr lang="en-US"/>
              <a:t>and anomalies.</a:t>
            </a:r>
            <a:endParaRPr lang="en-US" dirty="0"/>
          </a:p>
        </p:txBody>
      </p:sp>
      <p:pic>
        <p:nvPicPr>
          <p:cNvPr id="5" name="Picture 4">
            <a:extLst>
              <a:ext uri="{FF2B5EF4-FFF2-40B4-BE49-F238E27FC236}">
                <a16:creationId xmlns:a16="http://schemas.microsoft.com/office/drawing/2014/main" id="{13F900F3-697E-B54B-1076-820D0BD192CF}"/>
              </a:ext>
            </a:extLst>
          </p:cNvPr>
          <p:cNvPicPr>
            <a:picLocks noChangeAspect="1"/>
          </p:cNvPicPr>
          <p:nvPr/>
        </p:nvPicPr>
        <p:blipFill>
          <a:blip r:embed="rId2"/>
          <a:stretch>
            <a:fillRect/>
          </a:stretch>
        </p:blipFill>
        <p:spPr>
          <a:xfrm>
            <a:off x="948807" y="3725863"/>
            <a:ext cx="3149797" cy="2512060"/>
          </a:xfrm>
          <a:prstGeom prst="rect">
            <a:avLst/>
          </a:prstGeom>
        </p:spPr>
      </p:pic>
      <p:pic>
        <p:nvPicPr>
          <p:cNvPr id="7" name="Picture 6">
            <a:extLst>
              <a:ext uri="{FF2B5EF4-FFF2-40B4-BE49-F238E27FC236}">
                <a16:creationId xmlns:a16="http://schemas.microsoft.com/office/drawing/2014/main" id="{CC8BF857-F4E2-D50F-5470-F68B902F7334}"/>
              </a:ext>
            </a:extLst>
          </p:cNvPr>
          <p:cNvPicPr>
            <a:picLocks noChangeAspect="1"/>
          </p:cNvPicPr>
          <p:nvPr/>
        </p:nvPicPr>
        <p:blipFill>
          <a:blip r:embed="rId3"/>
          <a:stretch>
            <a:fillRect/>
          </a:stretch>
        </p:blipFill>
        <p:spPr>
          <a:xfrm>
            <a:off x="8162805" y="3725863"/>
            <a:ext cx="3190995" cy="2512060"/>
          </a:xfrm>
          <a:prstGeom prst="rect">
            <a:avLst/>
          </a:prstGeom>
        </p:spPr>
      </p:pic>
      <p:pic>
        <p:nvPicPr>
          <p:cNvPr id="9" name="Picture 8">
            <a:extLst>
              <a:ext uri="{FF2B5EF4-FFF2-40B4-BE49-F238E27FC236}">
                <a16:creationId xmlns:a16="http://schemas.microsoft.com/office/drawing/2014/main" id="{E402B839-D7AF-B61C-BFB5-4C6BF69BD400}"/>
              </a:ext>
            </a:extLst>
          </p:cNvPr>
          <p:cNvPicPr>
            <a:picLocks noChangeAspect="1"/>
          </p:cNvPicPr>
          <p:nvPr/>
        </p:nvPicPr>
        <p:blipFill>
          <a:blip r:embed="rId4"/>
          <a:stretch>
            <a:fillRect/>
          </a:stretch>
        </p:blipFill>
        <p:spPr>
          <a:xfrm>
            <a:off x="4535368" y="3715703"/>
            <a:ext cx="3190673" cy="2512060"/>
          </a:xfrm>
          <a:prstGeom prst="rect">
            <a:avLst/>
          </a:prstGeom>
        </p:spPr>
      </p:pic>
    </p:spTree>
    <p:extLst>
      <p:ext uri="{BB962C8B-B14F-4D97-AF65-F5344CB8AC3E}">
        <p14:creationId xmlns:p14="http://schemas.microsoft.com/office/powerpoint/2010/main" val="323435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B5CE-BDCF-8DA2-CC23-8E6DF3D7B60C}"/>
              </a:ext>
            </a:extLst>
          </p:cNvPr>
          <p:cNvSpPr>
            <a:spLocks noGrp="1"/>
          </p:cNvSpPr>
          <p:nvPr>
            <p:ph type="title"/>
          </p:nvPr>
        </p:nvSpPr>
        <p:spPr>
          <a:xfrm>
            <a:off x="838200" y="1941056"/>
            <a:ext cx="10515600" cy="1325563"/>
          </a:xfrm>
        </p:spPr>
        <p:txBody>
          <a:bodyPr/>
          <a:lstStyle/>
          <a:p>
            <a:pPr algn="ctr"/>
            <a:r>
              <a:rPr lang="en-US" dirty="0"/>
              <a:t>Demonstration</a:t>
            </a:r>
          </a:p>
        </p:txBody>
      </p:sp>
      <p:sp>
        <p:nvSpPr>
          <p:cNvPr id="3" name="Content Placeholder 2">
            <a:extLst>
              <a:ext uri="{FF2B5EF4-FFF2-40B4-BE49-F238E27FC236}">
                <a16:creationId xmlns:a16="http://schemas.microsoft.com/office/drawing/2014/main" id="{001BFFF5-2CC6-6D89-15EF-0396D707A7C7}"/>
              </a:ext>
            </a:extLst>
          </p:cNvPr>
          <p:cNvSpPr>
            <a:spLocks noGrp="1"/>
          </p:cNvSpPr>
          <p:nvPr>
            <p:ph idx="1"/>
          </p:nvPr>
        </p:nvSpPr>
        <p:spPr>
          <a:xfrm>
            <a:off x="964659" y="3591382"/>
            <a:ext cx="10515600" cy="4351338"/>
          </a:xfrm>
        </p:spPr>
        <p:txBody>
          <a:bodyPr/>
          <a:lstStyle/>
          <a:p>
            <a:pPr marL="0" indent="0" algn="ctr">
              <a:buNone/>
            </a:pPr>
            <a:r>
              <a:rPr lang="en-US" dirty="0"/>
              <a:t>I prepared a short video demonstration</a:t>
            </a:r>
          </a:p>
          <a:p>
            <a:pPr marL="0" indent="0" algn="ctr">
              <a:buNone/>
            </a:pPr>
            <a:r>
              <a:rPr lang="en-US" dirty="0"/>
              <a:t> </a:t>
            </a:r>
          </a:p>
          <a:p>
            <a:pPr marL="0" indent="0" algn="ctr">
              <a:buNone/>
            </a:pPr>
            <a:r>
              <a:rPr lang="en-US" dirty="0"/>
              <a:t>Link to the demo video: </a:t>
            </a:r>
            <a:r>
              <a:rPr lang="en-US" dirty="0">
                <a:hlinkClick r:id="rId2"/>
              </a:rPr>
              <a:t>https://youtu.be/_k2B2vfo_vw</a:t>
            </a:r>
            <a:endParaRPr lang="en-US" dirty="0"/>
          </a:p>
          <a:p>
            <a:endParaRPr lang="en-US" dirty="0"/>
          </a:p>
        </p:txBody>
      </p:sp>
    </p:spTree>
    <p:extLst>
      <p:ext uri="{BB962C8B-B14F-4D97-AF65-F5344CB8AC3E}">
        <p14:creationId xmlns:p14="http://schemas.microsoft.com/office/powerpoint/2010/main" val="101329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BF5E-CFAD-49E4-DBE2-777BCF9970E1}"/>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2DEF2E6A-6AD4-07AB-F961-E41BE70AFC69}"/>
              </a:ext>
            </a:extLst>
          </p:cNvPr>
          <p:cNvSpPr>
            <a:spLocks noGrp="1"/>
          </p:cNvSpPr>
          <p:nvPr>
            <p:ph idx="1"/>
          </p:nvPr>
        </p:nvSpPr>
        <p:spPr>
          <a:xfrm>
            <a:off x="838200" y="2141537"/>
            <a:ext cx="10515600" cy="4351338"/>
          </a:xfrm>
        </p:spPr>
        <p:txBody>
          <a:bodyPr>
            <a:normAutofit/>
          </a:bodyPr>
          <a:lstStyle/>
          <a:p>
            <a:r>
              <a:rPr lang="en-US" dirty="0"/>
              <a:t>My algorithm gives accurate representation of the colors in a warm light environment. This is simulated with a lamp with a yellow bulb.</a:t>
            </a:r>
          </a:p>
          <a:p>
            <a:r>
              <a:rPr lang="en-US" dirty="0"/>
              <a:t>In normal White light environment the detection of the White and Orange is slightly </a:t>
            </a:r>
            <a:r>
              <a:rPr lang="en-US" dirty="0" err="1"/>
              <a:t>altareted</a:t>
            </a:r>
            <a:r>
              <a:rPr lang="en-US" dirty="0"/>
              <a:t> due to slight hue variations in the ranges of the colors. </a:t>
            </a:r>
          </a:p>
        </p:txBody>
      </p:sp>
    </p:spTree>
    <p:extLst>
      <p:ext uri="{BB962C8B-B14F-4D97-AF65-F5344CB8AC3E}">
        <p14:creationId xmlns:p14="http://schemas.microsoft.com/office/powerpoint/2010/main" val="373899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796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Rubik's cube face color extractor</vt:lpstr>
      <vt:lpstr>Description</vt:lpstr>
      <vt:lpstr>Approach</vt:lpstr>
      <vt:lpstr>User Guide</vt:lpstr>
      <vt:lpstr>User Guide pt2</vt:lpstr>
      <vt:lpstr>HSV color space</vt:lpstr>
      <vt:lpstr>Color Tresholding</vt:lpstr>
      <vt:lpstr>Demonstration</vt:lpstr>
      <vt:lpstr>Results</vt:lpstr>
      <vt:lpstr>Other ways to solve the problem</vt:lpstr>
      <vt:lpstr>Bibliography</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Radu Ioan Maris</dc:creator>
  <cp:lastModifiedBy>Radu Ioan Maris</cp:lastModifiedBy>
  <cp:revision>16</cp:revision>
  <dcterms:created xsi:type="dcterms:W3CDTF">2024-06-05T00:07:09Z</dcterms:created>
  <dcterms:modified xsi:type="dcterms:W3CDTF">2024-06-05T08:14:40Z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2024-06-05T00:13:58Z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4caef686-ace1-4ab0-945b-c90eb7d13d82</vt:lpwstr>
  </property>
  <property fmtid="{D5CDD505-2E9C-101B-9397-08002B2CF9AE}" pid="8" name="MSIP_Label_5b58b62f-6f94-46bd-8089-18e64b0a9abb_ContentBits">
    <vt:lpwstr>0</vt:lpwstr>
  </property>
</Properties>
</file>