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80" r:id="rId3"/>
    <p:sldId id="281" r:id="rId4"/>
    <p:sldId id="282" r:id="rId5"/>
    <p:sldId id="286" r:id="rId6"/>
    <p:sldId id="283" r:id="rId7"/>
    <p:sldId id="284" r:id="rId8"/>
    <p:sldId id="285" r:id="rId9"/>
    <p:sldId id="268" r:id="rId10"/>
    <p:sldId id="264" r:id="rId1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2" autoAdjust="0"/>
    <p:restoredTop sz="81523" autoAdjust="0"/>
  </p:normalViewPr>
  <p:slideViewPr>
    <p:cSldViewPr snapToGrid="0">
      <p:cViewPr varScale="1">
        <p:scale>
          <a:sx n="70" d="100"/>
          <a:sy n="70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>
            <a:extLst>
              <a:ext uri="{FF2B5EF4-FFF2-40B4-BE49-F238E27FC236}">
                <a16:creationId xmlns:a16="http://schemas.microsoft.com/office/drawing/2014/main" id="{B2968EAD-F359-A53F-2540-E108E92C3E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3F1BC124-0FD3-A5E8-30A5-57B1B55A36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14679-6D39-47E3-863F-6D1ED3F7A4D1}" type="datetimeFigureOut">
              <a:rPr lang="ro-RO" smtClean="0"/>
              <a:t>31.01.2025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61A607C1-FA77-3B51-4A27-3B8AEFE052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04A10144-F93B-3C26-C3D3-62C112E24E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78EBD-8B80-4535-9B2D-0329E7323274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08051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D39C2-EC25-4FFE-94D6-8C5575D7F338}" type="datetimeFigureOut">
              <a:rPr lang="ro-RO" smtClean="0"/>
              <a:t>31.01.2025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D668B-DF8E-4449-8F89-BD50FACAC73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38205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07000"/>
              </a:lnSpc>
              <a:spcAft>
                <a:spcPts val="800"/>
              </a:spcAft>
              <a:buFont typeface="+mj-lt"/>
              <a:buNone/>
            </a:pP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Bun</a:t>
            </a:r>
            <a:r>
              <a:rPr lang="ro-M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ă ziua stimați profesor, bună ziua dragi colegi. Astăzi o să vă prezint în linii mari lucrarea mea de licență. Titlul acestei lucrări este </a:t>
            </a:r>
            <a:r>
              <a:rPr lang="ro-R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„</a:t>
            </a:r>
            <a:r>
              <a:rPr lang="ro-MD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 specializat de acționare comandat prin semnal vocal”. 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D668B-DF8E-4449-8F89-BD50FACAC731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507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1)</a:t>
            </a:r>
            <a:r>
              <a:rPr lang="ro-RO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DoS (Denial of Service attacks),</a:t>
            </a:r>
            <a:endParaRPr lang="ro-RO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(2) R2L (Root to Local attacks),</a:t>
            </a:r>
            <a:endParaRPr lang="ro-RO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(3) U2R (User to Root attack),</a:t>
            </a:r>
            <a:endParaRPr lang="ro-RO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(4) Probe (Probing attacks)</a:t>
            </a:r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D668B-DF8E-4449-8F89-BD50FACAC731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3679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Strat </a:t>
            </a:r>
            <a:r>
              <a:rPr lang="ro-RO" dirty="0" err="1"/>
              <a:t>Long</a:t>
            </a:r>
            <a:r>
              <a:rPr lang="ro-RO" dirty="0"/>
              <a:t> </a:t>
            </a:r>
            <a:r>
              <a:rPr lang="ro-RO" dirty="0" err="1"/>
              <a:t>Short</a:t>
            </a:r>
            <a:r>
              <a:rPr lang="ro-RO" dirty="0"/>
              <a:t> </a:t>
            </a:r>
            <a:r>
              <a:rPr lang="ro-RO" dirty="0" err="1"/>
              <a:t>Term</a:t>
            </a:r>
            <a:r>
              <a:rPr lang="ro-RO" dirty="0"/>
              <a:t> </a:t>
            </a:r>
            <a:r>
              <a:rPr lang="ro-RO" dirty="0" err="1"/>
              <a:t>Memory</a:t>
            </a:r>
            <a:r>
              <a:rPr lang="ro-RO" dirty="0"/>
              <a:t> - </a:t>
            </a:r>
            <a:r>
              <a:rPr lang="it-IT" dirty="0"/>
              <a:t>folosit pentru a captura </a:t>
            </a:r>
            <a:r>
              <a:rPr lang="it-IT" b="1" dirty="0"/>
              <a:t>dependențele temporale</a:t>
            </a:r>
            <a:r>
              <a:rPr lang="it-IT" dirty="0"/>
              <a:t> din datele secvențiale.</a:t>
            </a:r>
            <a:endParaRPr lang="ro-RO" dirty="0"/>
          </a:p>
          <a:p>
            <a:endParaRPr lang="ro-RO" dirty="0"/>
          </a:p>
          <a:p>
            <a:r>
              <a:rPr lang="ro-RO" dirty="0"/>
              <a:t>🔹 </a:t>
            </a:r>
            <a:r>
              <a:rPr lang="ro-RO" b="1" dirty="0"/>
              <a:t>CNN-ul</a:t>
            </a:r>
            <a:r>
              <a:rPr lang="ro-RO" dirty="0"/>
              <a:t> extrage </a:t>
            </a:r>
            <a:r>
              <a:rPr lang="ro-RO" b="1" dirty="0"/>
              <a:t>caracteristici spațiale</a:t>
            </a:r>
            <a:r>
              <a:rPr lang="ro-RO" dirty="0"/>
              <a:t> din date (de exemplu, modele locale din trafic de rețea).</a:t>
            </a:r>
            <a:br>
              <a:rPr lang="ro-RO" dirty="0"/>
            </a:br>
            <a:r>
              <a:rPr lang="ro-RO" dirty="0"/>
              <a:t>🔹 </a:t>
            </a:r>
            <a:r>
              <a:rPr lang="ro-RO" b="1" dirty="0"/>
              <a:t>LSTM-</a:t>
            </a:r>
            <a:r>
              <a:rPr lang="ro-RO" b="1" dirty="0" err="1"/>
              <a:t>ul</a:t>
            </a:r>
            <a:r>
              <a:rPr lang="ro-RO" dirty="0"/>
              <a:t> adaugă </a:t>
            </a:r>
            <a:r>
              <a:rPr lang="ro-RO" b="1" dirty="0"/>
              <a:t>înțelegerea temporală</a:t>
            </a:r>
            <a:r>
              <a:rPr lang="ro-RO" dirty="0"/>
              <a:t>, ceea ce înseamnă că modelul poate învăța </a:t>
            </a:r>
            <a:r>
              <a:rPr lang="ro-RO" b="1" dirty="0"/>
              <a:t>relații pe termen lung</a:t>
            </a:r>
            <a:r>
              <a:rPr lang="ro-RO" dirty="0"/>
              <a:t> între diferite momente ale unei secvențe de date.</a:t>
            </a:r>
          </a:p>
          <a:p>
            <a:r>
              <a:rPr lang="ro-RO" b="1" dirty="0"/>
              <a:t>Aplicabilitate în analiza traficului de rețea:</a:t>
            </a:r>
          </a:p>
          <a:p>
            <a:r>
              <a:rPr lang="ro-RO" dirty="0"/>
              <a:t>În cazul setului NSL-KDD, traficul de rețea este </a:t>
            </a:r>
            <a:r>
              <a:rPr lang="ro-RO" b="1" dirty="0"/>
              <a:t>secvențial</a:t>
            </a:r>
            <a:r>
              <a:rPr lang="ro-RO" dirty="0"/>
              <a:t>. Evenimentele din trecut pot influența atacurile viitoare, iar un LSTM ajută modelul să recunoască astfel de </a:t>
            </a:r>
            <a:r>
              <a:rPr lang="ro-RO" b="1" dirty="0"/>
              <a:t>tipare temporale</a:t>
            </a:r>
            <a:r>
              <a:rPr lang="ro-RO" dirty="0"/>
              <a:t>.</a:t>
            </a:r>
          </a:p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D668B-DF8E-4449-8F89-BD50FACAC731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85494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MD" dirty="0"/>
              <a:t>Vă mulțumesc pentru atenție, </a:t>
            </a:r>
            <a:r>
              <a:rPr lang="ro-MD"/>
              <a:t>domnilor profesori.</a:t>
            </a:r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D668B-DF8E-4449-8F89-BD50FACAC731}" type="slidenum">
              <a:rPr lang="ro-RO" smtClean="0"/>
              <a:t>10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548520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1978D67-F324-46D8-0F39-8521C7E8233F}"/>
              </a:ext>
            </a:extLst>
          </p:cNvPr>
          <p:cNvSpPr txBox="1">
            <a:spLocks/>
          </p:cNvSpPr>
          <p:nvPr userDrawn="1"/>
        </p:nvSpPr>
        <p:spPr>
          <a:xfrm>
            <a:off x="2505586" y="3386029"/>
            <a:ext cx="6902401" cy="11525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3200" b="0" i="1" dirty="0"/>
              <a:t>Sistem de analiză malware folosind tehnici de inteligență artificială</a:t>
            </a:r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5F91A518-3812-7C7F-585E-00EE47107C80}"/>
              </a:ext>
            </a:extLst>
          </p:cNvPr>
          <p:cNvSpPr/>
          <p:nvPr userDrawn="1"/>
        </p:nvSpPr>
        <p:spPr>
          <a:xfrm>
            <a:off x="2398394" y="4583626"/>
            <a:ext cx="211015" cy="6144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6B869AE5-A5AF-6EC7-28DE-2F7D957275E5}"/>
              </a:ext>
            </a:extLst>
          </p:cNvPr>
          <p:cNvSpPr txBox="1"/>
          <p:nvPr userDrawn="1"/>
        </p:nvSpPr>
        <p:spPr>
          <a:xfrm>
            <a:off x="2609409" y="4559821"/>
            <a:ext cx="528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ro-RO" sz="1800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Coordonator științific</a:t>
            </a:r>
          </a:p>
          <a:p>
            <a:r>
              <a:rPr lang="ro-RO" i="1" dirty="0">
                <a:latin typeface="+mj-lt"/>
              </a:rPr>
              <a:t>Col. conf. univ. dr. ing. Ion Bădoi</a:t>
            </a:r>
            <a:endParaRPr lang="ro-RO" dirty="0">
              <a:latin typeface="+mj-lt"/>
            </a:endParaRP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AE43CE88-72CA-9309-6D10-180D26D31075}"/>
              </a:ext>
            </a:extLst>
          </p:cNvPr>
          <p:cNvSpPr txBox="1"/>
          <p:nvPr userDrawn="1"/>
        </p:nvSpPr>
        <p:spPr>
          <a:xfrm>
            <a:off x="2802548" y="6147974"/>
            <a:ext cx="60974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București</a:t>
            </a:r>
          </a:p>
          <a:p>
            <a:pPr algn="ctr"/>
            <a:r>
              <a:rPr lang="ro-RO" sz="1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sesiunea iulie 2025</a:t>
            </a:r>
            <a:endParaRPr lang="en-US" sz="1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0953238F-45D4-FD1A-E424-FAA967CEF9B4}"/>
              </a:ext>
            </a:extLst>
          </p:cNvPr>
          <p:cNvSpPr txBox="1"/>
          <p:nvPr userDrawn="1"/>
        </p:nvSpPr>
        <p:spPr>
          <a:xfrm>
            <a:off x="5545978" y="5373825"/>
            <a:ext cx="4229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dirty="0">
                <a:solidFill>
                  <a:schemeClr val="tx1"/>
                </a:solidFill>
                <a:latin typeface="+mj-lt"/>
              </a:rPr>
              <a:t>	Absolvent</a:t>
            </a:r>
          </a:p>
          <a:p>
            <a:r>
              <a:rPr lang="ro-RO" i="1" dirty="0">
                <a:solidFill>
                  <a:schemeClr val="tx1"/>
                </a:solidFill>
                <a:latin typeface="+mj-lt"/>
              </a:rPr>
              <a:t>	</a:t>
            </a:r>
            <a:r>
              <a:rPr lang="ro-RO" i="1" dirty="0" err="1">
                <a:solidFill>
                  <a:schemeClr val="tx1"/>
                </a:solidFill>
                <a:latin typeface="+mj-lt"/>
              </a:rPr>
              <a:t>Slt.ing</a:t>
            </a:r>
            <a:r>
              <a:rPr lang="ro-RO" i="1" dirty="0">
                <a:solidFill>
                  <a:schemeClr val="tx1"/>
                </a:solidFill>
                <a:latin typeface="+mj-lt"/>
              </a:rPr>
              <a:t>. Radu-Ilie </a:t>
            </a:r>
            <a:r>
              <a:rPr lang="ro-RO" i="1" dirty="0" err="1">
                <a:solidFill>
                  <a:schemeClr val="tx1"/>
                </a:solidFill>
                <a:latin typeface="+mj-lt"/>
              </a:rPr>
              <a:t>Hereșanu</a:t>
            </a:r>
            <a:endParaRPr lang="en-US" sz="1800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Dreptunghi 13">
            <a:extLst>
              <a:ext uri="{FF2B5EF4-FFF2-40B4-BE49-F238E27FC236}">
                <a16:creationId xmlns:a16="http://schemas.microsoft.com/office/drawing/2014/main" id="{3AD671E5-CC11-871D-DA79-CC3A5C45ED21}"/>
              </a:ext>
            </a:extLst>
          </p:cNvPr>
          <p:cNvSpPr/>
          <p:nvPr userDrawn="1"/>
        </p:nvSpPr>
        <p:spPr>
          <a:xfrm>
            <a:off x="9196972" y="5352558"/>
            <a:ext cx="211015" cy="61448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 dirty="0"/>
          </a:p>
        </p:txBody>
      </p:sp>
      <p:pic>
        <p:nvPicPr>
          <p:cNvPr id="15" name="Picture 3" descr="C:\Users\Stefan\Pictures\New Picture.png">
            <a:extLst>
              <a:ext uri="{FF2B5EF4-FFF2-40B4-BE49-F238E27FC236}">
                <a16:creationId xmlns:a16="http://schemas.microsoft.com/office/drawing/2014/main" id="{4D29690A-6ED2-0867-C368-9788D20A18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310" y="1169047"/>
            <a:ext cx="1823940" cy="214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DD48A0FA-DF8C-5037-F07C-AC673B3DC29E}"/>
              </a:ext>
            </a:extLst>
          </p:cNvPr>
          <p:cNvSpPr txBox="1"/>
          <p:nvPr userDrawn="1"/>
        </p:nvSpPr>
        <p:spPr>
          <a:xfrm>
            <a:off x="1926980" y="259172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ROMÂNIA</a:t>
            </a:r>
          </a:p>
          <a:p>
            <a:pPr algn="ctr"/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ACADEMIA TEHNICĂ MILITARĂ 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FERDINAND I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o-RO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o-RO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FACULTATEA DE SISTEME INFORMATICE ȘI SECURITATE CIBERNETICĂ</a:t>
            </a:r>
            <a:endParaRPr lang="en-US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20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tăText 6">
            <a:extLst>
              <a:ext uri="{FF2B5EF4-FFF2-40B4-BE49-F238E27FC236}">
                <a16:creationId xmlns:a16="http://schemas.microsoft.com/office/drawing/2014/main" id="{D6F880C9-9A00-ECEA-AD60-D4F7DF477C4F}"/>
              </a:ext>
            </a:extLst>
          </p:cNvPr>
          <p:cNvSpPr txBox="1"/>
          <p:nvPr userDrawn="1"/>
        </p:nvSpPr>
        <p:spPr>
          <a:xfrm>
            <a:off x="1095645" y="6440395"/>
            <a:ext cx="5700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ro-RO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 de analiză malware folosind tehnici de inteligență artificială</a:t>
            </a:r>
          </a:p>
          <a:p>
            <a:endParaRPr lang="ro-RO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B96DDA23-7420-8F54-26DF-5E456A261ED9}"/>
              </a:ext>
            </a:extLst>
          </p:cNvPr>
          <p:cNvSpPr txBox="1"/>
          <p:nvPr userDrawn="1"/>
        </p:nvSpPr>
        <p:spPr>
          <a:xfrm>
            <a:off x="8115301" y="6440395"/>
            <a:ext cx="2847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o-MD" sz="1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Slt.ing</a:t>
            </a:r>
            <a:r>
              <a:rPr lang="ro-MD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Hereșanu Radu-Ilie</a:t>
            </a:r>
            <a:endParaRPr lang="ro-RO" sz="1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7A6DC515-212D-D62F-3E6E-F89FC7C1E7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542" y="232728"/>
            <a:ext cx="895813" cy="896619"/>
          </a:xfrm>
          <a:prstGeom prst="rect">
            <a:avLst/>
          </a:prstGeom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805B6D3E-F35C-15E6-DED7-8D1DCA713A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33645" y="232727"/>
            <a:ext cx="762000" cy="89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object 25">
            <a:extLst>
              <a:ext uri="{FF2B5EF4-FFF2-40B4-BE49-F238E27FC236}">
                <a16:creationId xmlns:a16="http://schemas.microsoft.com/office/drawing/2014/main" id="{D5DB0018-1D64-F7EA-F517-C9B16B921756}"/>
              </a:ext>
            </a:extLst>
          </p:cNvPr>
          <p:cNvSpPr/>
          <p:nvPr userDrawn="1"/>
        </p:nvSpPr>
        <p:spPr>
          <a:xfrm>
            <a:off x="1163515" y="6420603"/>
            <a:ext cx="9799027" cy="45719"/>
          </a:xfrm>
          <a:custGeom>
            <a:avLst/>
            <a:gdLst/>
            <a:ahLst/>
            <a:cxnLst/>
            <a:rect l="l" t="t" r="r" b="b"/>
            <a:pathLst>
              <a:path w="2193290">
                <a:moveTo>
                  <a:pt x="0" y="0"/>
                </a:moveTo>
                <a:lnTo>
                  <a:pt x="219312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5" name="object 25">
            <a:extLst>
              <a:ext uri="{FF2B5EF4-FFF2-40B4-BE49-F238E27FC236}">
                <a16:creationId xmlns:a16="http://schemas.microsoft.com/office/drawing/2014/main" id="{E0327C03-3048-704D-CAF1-FB9357B854F4}"/>
              </a:ext>
            </a:extLst>
          </p:cNvPr>
          <p:cNvSpPr/>
          <p:nvPr userDrawn="1"/>
        </p:nvSpPr>
        <p:spPr>
          <a:xfrm>
            <a:off x="1163515" y="1126851"/>
            <a:ext cx="9799027" cy="100681"/>
          </a:xfrm>
          <a:custGeom>
            <a:avLst/>
            <a:gdLst/>
            <a:ahLst/>
            <a:cxnLst/>
            <a:rect l="l" t="t" r="r" b="b"/>
            <a:pathLst>
              <a:path w="2193290">
                <a:moveTo>
                  <a:pt x="0" y="0"/>
                </a:moveTo>
                <a:lnTo>
                  <a:pt x="219312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>
            <a:defPPr>
              <a:defRPr lang="ro-R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2" name="Titlu 11">
            <a:extLst>
              <a:ext uri="{FF2B5EF4-FFF2-40B4-BE49-F238E27FC236}">
                <a16:creationId xmlns:a16="http://schemas.microsoft.com/office/drawing/2014/main" id="{2752FA72-2588-AEA9-A492-AA4505B895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3515" y="376313"/>
            <a:ext cx="9799027" cy="60944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70C0"/>
                </a:solidFill>
              </a:defRPr>
            </a:lvl1pPr>
          </a:lstStyle>
          <a:p>
            <a:r>
              <a:rPr lang="ro-MD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Titlu</a:t>
            </a:r>
            <a:endParaRPr lang="ro-RO" dirty="0"/>
          </a:p>
        </p:txBody>
      </p:sp>
      <p:sp>
        <p:nvSpPr>
          <p:cNvPr id="15" name="Substituent text 14">
            <a:extLst>
              <a:ext uri="{FF2B5EF4-FFF2-40B4-BE49-F238E27FC236}">
                <a16:creationId xmlns:a16="http://schemas.microsoft.com/office/drawing/2014/main" id="{A833A34F-6974-23CF-920F-F0CFF9BE1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3514" y="1378026"/>
            <a:ext cx="9799027" cy="4760727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</p:spTree>
    <p:extLst>
      <p:ext uri="{BB962C8B-B14F-4D97-AF65-F5344CB8AC3E}">
        <p14:creationId xmlns:p14="http://schemas.microsoft.com/office/powerpoint/2010/main" val="316329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A4ACA3E3-572A-CDD5-1A10-178B144A6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848" y="185817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dirty="0" err="1"/>
              <a:t>Faceţi</a:t>
            </a:r>
            <a:r>
              <a:rPr lang="ro-RO" dirty="0"/>
              <a:t> clic pentru a edita Master stiluri text</a:t>
            </a:r>
          </a:p>
          <a:p>
            <a:pPr lvl="1"/>
            <a:r>
              <a:rPr lang="ro-RO" dirty="0"/>
              <a:t>al doilea nivel</a:t>
            </a:r>
          </a:p>
          <a:p>
            <a:pPr lvl="2"/>
            <a:r>
              <a:rPr lang="ro-RO" dirty="0"/>
              <a:t>al treilea nivel</a:t>
            </a:r>
          </a:p>
          <a:p>
            <a:pPr lvl="3"/>
            <a:r>
              <a:rPr lang="ro-RO" dirty="0"/>
              <a:t>al patrulea nivel</a:t>
            </a:r>
          </a:p>
          <a:p>
            <a:pPr lvl="4"/>
            <a:r>
              <a:rPr lang="ro-RO" dirty="0"/>
              <a:t>al cincilea nivel</a:t>
            </a:r>
          </a:p>
        </p:txBody>
      </p:sp>
    </p:spTree>
    <p:extLst>
      <p:ext uri="{BB962C8B-B14F-4D97-AF65-F5344CB8AC3E}">
        <p14:creationId xmlns:p14="http://schemas.microsoft.com/office/powerpoint/2010/main" val="159300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156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87353447-A60A-CA08-8DA1-6193CC042BA2}"/>
              </a:ext>
            </a:extLst>
          </p:cNvPr>
          <p:cNvSpPr txBox="1"/>
          <p:nvPr/>
        </p:nvSpPr>
        <p:spPr>
          <a:xfrm>
            <a:off x="2038737" y="189065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ROMÂNIA</a:t>
            </a:r>
          </a:p>
          <a:p>
            <a:pPr algn="ctr"/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ACADEMIA TEHNICĂ MILITARĂ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ro-RO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FERDINAND I</a:t>
            </a:r>
            <a:r>
              <a:rPr lang="en-US" sz="16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o-RO" sz="1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o-RO" sz="1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FACULTATEA DE SISTEME INFORMATICE ȘI SECURITATE CIBERNETICĂ</a:t>
            </a:r>
            <a:endParaRPr lang="en-US" sz="1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5A8C9852-AE98-CE5C-C7C2-E186D0B8ECA4}"/>
              </a:ext>
            </a:extLst>
          </p:cNvPr>
          <p:cNvSpPr txBox="1"/>
          <p:nvPr/>
        </p:nvSpPr>
        <p:spPr>
          <a:xfrm>
            <a:off x="2961167" y="2020198"/>
            <a:ext cx="6269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Vă mulțumesc pentru atenție!</a:t>
            </a:r>
            <a:endParaRPr lang="en-US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itle 7">
            <a:extLst>
              <a:ext uri="{FF2B5EF4-FFF2-40B4-BE49-F238E27FC236}">
                <a16:creationId xmlns:a16="http://schemas.microsoft.com/office/drawing/2014/main" id="{BA91A230-3FB9-86B4-83A8-8F74F56D84D6}"/>
              </a:ext>
            </a:extLst>
          </p:cNvPr>
          <p:cNvSpPr txBox="1">
            <a:spLocks/>
          </p:cNvSpPr>
          <p:nvPr/>
        </p:nvSpPr>
        <p:spPr>
          <a:xfrm>
            <a:off x="2671857" y="3164340"/>
            <a:ext cx="6902401" cy="1152525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i="1" dirty="0"/>
              <a:t>Sistem de analiză malware folosind tehnici de inteligență artificială</a:t>
            </a:r>
          </a:p>
        </p:txBody>
      </p:sp>
      <p:sp>
        <p:nvSpPr>
          <p:cNvPr id="33" name="Subtitle 8">
            <a:extLst>
              <a:ext uri="{FF2B5EF4-FFF2-40B4-BE49-F238E27FC236}">
                <a16:creationId xmlns:a16="http://schemas.microsoft.com/office/drawing/2014/main" id="{7D5FE09C-F8B8-4284-9826-FC781E269A36}"/>
              </a:ext>
            </a:extLst>
          </p:cNvPr>
          <p:cNvSpPr txBox="1">
            <a:spLocks/>
          </p:cNvSpPr>
          <p:nvPr/>
        </p:nvSpPr>
        <p:spPr>
          <a:xfrm>
            <a:off x="2671858" y="4459740"/>
            <a:ext cx="6705600" cy="14478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0" indent="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1800" kern="1200">
                <a:solidFill>
                  <a:schemeClr val="tx2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ro-RO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Coordonator științific</a:t>
            </a:r>
          </a:p>
          <a:p>
            <a:pPr>
              <a:spcBef>
                <a:spcPts val="0"/>
              </a:spcBef>
            </a:pPr>
            <a:r>
              <a:rPr lang="ro-RO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Col. conf. univ. dr. ing. Ion Bădoi</a:t>
            </a:r>
          </a:p>
          <a:p>
            <a:pPr>
              <a:spcBef>
                <a:spcPts val="0"/>
              </a:spcBef>
            </a:pPr>
            <a:endParaRPr lang="ro-RO" sz="1800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o-RO" dirty="0">
                <a:solidFill>
                  <a:schemeClr val="tx1"/>
                </a:solidFill>
              </a:rPr>
              <a:t>				Absolvent</a:t>
            </a:r>
          </a:p>
          <a:p>
            <a:r>
              <a:rPr lang="ro-RO" i="1" dirty="0">
                <a:solidFill>
                  <a:schemeClr val="tx1"/>
                </a:solidFill>
              </a:rPr>
              <a:t>				</a:t>
            </a:r>
            <a:r>
              <a:rPr lang="ro-RO" i="1" dirty="0" err="1">
                <a:solidFill>
                  <a:schemeClr val="tx1"/>
                </a:solidFill>
              </a:rPr>
              <a:t>Slt.ing</a:t>
            </a:r>
            <a:r>
              <a:rPr lang="ro-RO" i="1">
                <a:solidFill>
                  <a:schemeClr val="tx1"/>
                </a:solidFill>
              </a:rPr>
              <a:t>.</a:t>
            </a:r>
            <a:r>
              <a:rPr lang="ro-MD" i="1">
                <a:solidFill>
                  <a:schemeClr val="tx1"/>
                </a:solidFill>
              </a:rPr>
              <a:t> </a:t>
            </a:r>
            <a:r>
              <a:rPr lang="ro-MD" i="1" dirty="0">
                <a:solidFill>
                  <a:schemeClr val="tx1"/>
                </a:solidFill>
              </a:rPr>
              <a:t>Hereșanu Radu-Ilie</a:t>
            </a:r>
            <a:endParaRPr lang="en-US" sz="1800" i="1" dirty="0">
              <a:solidFill>
                <a:schemeClr val="tx1"/>
              </a:solidFill>
            </a:endParaRPr>
          </a:p>
        </p:txBody>
      </p:sp>
      <p:sp>
        <p:nvSpPr>
          <p:cNvPr id="34" name="Rectangle 20">
            <a:extLst>
              <a:ext uri="{FF2B5EF4-FFF2-40B4-BE49-F238E27FC236}">
                <a16:creationId xmlns:a16="http://schemas.microsoft.com/office/drawing/2014/main" id="{01B1434F-2C9B-3623-5E7F-171A888E2D3A}"/>
              </a:ext>
            </a:extLst>
          </p:cNvPr>
          <p:cNvSpPr/>
          <p:nvPr/>
        </p:nvSpPr>
        <p:spPr>
          <a:xfrm>
            <a:off x="2357533" y="3088140"/>
            <a:ext cx="7315200" cy="1280160"/>
          </a:xfrm>
          <a:prstGeom prst="rect">
            <a:avLst/>
          </a:prstGeom>
          <a:noFill/>
          <a:ln w="6350" cap="rnd" cmpd="sng" algn="ctr">
            <a:solidFill>
              <a:srgbClr val="727CA3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5" name="Rectangle 21">
            <a:extLst>
              <a:ext uri="{FF2B5EF4-FFF2-40B4-BE49-F238E27FC236}">
                <a16:creationId xmlns:a16="http://schemas.microsoft.com/office/drawing/2014/main" id="{D58D79A2-A0FD-5E4E-EF3E-76034506C3D5}"/>
              </a:ext>
            </a:extLst>
          </p:cNvPr>
          <p:cNvSpPr/>
          <p:nvPr/>
        </p:nvSpPr>
        <p:spPr>
          <a:xfrm>
            <a:off x="2357533" y="3088140"/>
            <a:ext cx="228600" cy="1280160"/>
          </a:xfrm>
          <a:prstGeom prst="rect">
            <a:avLst/>
          </a:prstGeom>
          <a:solidFill>
            <a:srgbClr val="727CA3"/>
          </a:solidFill>
          <a:ln w="6350" cap="rnd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188FB7AC-5921-36B6-B16D-0138DE788A5A}"/>
              </a:ext>
            </a:extLst>
          </p:cNvPr>
          <p:cNvSpPr/>
          <p:nvPr/>
        </p:nvSpPr>
        <p:spPr>
          <a:xfrm>
            <a:off x="2367058" y="4459740"/>
            <a:ext cx="228600" cy="685800"/>
          </a:xfrm>
          <a:prstGeom prst="rect">
            <a:avLst/>
          </a:prstGeom>
          <a:solidFill>
            <a:srgbClr val="9FB8CD"/>
          </a:solidFill>
          <a:ln w="6350" cap="rnd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7" name="Rectangle 17">
            <a:extLst>
              <a:ext uri="{FF2B5EF4-FFF2-40B4-BE49-F238E27FC236}">
                <a16:creationId xmlns:a16="http://schemas.microsoft.com/office/drawing/2014/main" id="{B083F7CE-B382-0A50-F4D0-2A7BC92C6C95}"/>
              </a:ext>
            </a:extLst>
          </p:cNvPr>
          <p:cNvSpPr/>
          <p:nvPr/>
        </p:nvSpPr>
        <p:spPr>
          <a:xfrm>
            <a:off x="9444133" y="5221740"/>
            <a:ext cx="228600" cy="685800"/>
          </a:xfrm>
          <a:prstGeom prst="rect">
            <a:avLst/>
          </a:prstGeom>
          <a:solidFill>
            <a:srgbClr val="9FB8CD"/>
          </a:solidFill>
          <a:ln w="6350" cap="rnd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5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08D76A5-4EB7-A98E-5B31-E2D7E702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Funcționalități</a:t>
            </a: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9045535E-6E14-3AC3-9A4E-EA47809AE387}"/>
              </a:ext>
            </a:extLst>
          </p:cNvPr>
          <p:cNvSpPr txBox="1"/>
          <p:nvPr/>
        </p:nvSpPr>
        <p:spPr>
          <a:xfrm>
            <a:off x="4855029" y="1890111"/>
            <a:ext cx="705394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o-RO" sz="2800" dirty="0">
                <a:latin typeface="+mj-lt"/>
              </a:rPr>
              <a:t>Clasificarea email-urilor frauduloase (mesaj autentic </a:t>
            </a:r>
            <a:r>
              <a:rPr lang="ro-RO" sz="2800" dirty="0" err="1">
                <a:latin typeface="+mj-lt"/>
              </a:rPr>
              <a:t>vs</a:t>
            </a:r>
            <a:r>
              <a:rPr lang="ro-RO" sz="2800" dirty="0">
                <a:latin typeface="+mj-lt"/>
              </a:rPr>
              <a:t> spam)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o-RO" sz="2800" dirty="0">
                <a:latin typeface="+mj-lt"/>
              </a:rPr>
              <a:t>Afișarea </a:t>
            </a:r>
            <a:r>
              <a:rPr lang="ro-RO" sz="2800" dirty="0" err="1">
                <a:latin typeface="+mj-lt"/>
              </a:rPr>
              <a:t>metadatelor</a:t>
            </a:r>
            <a:r>
              <a:rPr lang="ro-RO" sz="2800" dirty="0">
                <a:latin typeface="+mj-lt"/>
              </a:rPr>
              <a:t> unui fișier(</a:t>
            </a:r>
            <a:r>
              <a:rPr lang="ro-RO" sz="2800" dirty="0" err="1">
                <a:latin typeface="+mj-lt"/>
              </a:rPr>
              <a:t>strings</a:t>
            </a:r>
            <a:r>
              <a:rPr lang="ro-RO" sz="2800" dirty="0">
                <a:latin typeface="+mj-lt"/>
              </a:rPr>
              <a:t>, </a:t>
            </a:r>
            <a:r>
              <a:rPr lang="ro-RO" sz="2800" dirty="0" err="1">
                <a:latin typeface="+mj-lt"/>
              </a:rPr>
              <a:t>hex</a:t>
            </a:r>
            <a:r>
              <a:rPr lang="ro-RO" sz="2800" dirty="0">
                <a:latin typeface="+mj-lt"/>
              </a:rPr>
              <a:t> </a:t>
            </a:r>
            <a:r>
              <a:rPr lang="ro-RO" sz="2800" dirty="0" err="1">
                <a:latin typeface="+mj-lt"/>
              </a:rPr>
              <a:t>dump</a:t>
            </a:r>
            <a:r>
              <a:rPr lang="ro-RO" sz="2800" dirty="0">
                <a:latin typeface="+mj-lt"/>
              </a:rPr>
              <a:t>, file </a:t>
            </a:r>
            <a:r>
              <a:rPr lang="ro-RO" sz="2800" dirty="0" err="1">
                <a:latin typeface="+mj-lt"/>
              </a:rPr>
              <a:t>type</a:t>
            </a:r>
            <a:r>
              <a:rPr lang="ro-RO" sz="2800" dirty="0">
                <a:latin typeface="+mj-lt"/>
              </a:rPr>
              <a:t>, </a:t>
            </a:r>
            <a:r>
              <a:rPr lang="ro-RO" sz="2800" dirty="0" err="1">
                <a:latin typeface="+mj-lt"/>
              </a:rPr>
              <a:t>hash</a:t>
            </a:r>
            <a:r>
              <a:rPr lang="ro-RO" sz="2800" dirty="0">
                <a:latin typeface="+mj-lt"/>
              </a:rPr>
              <a:t>, drepturi acces etc.).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o-RO" sz="2800" dirty="0" err="1">
                <a:latin typeface="+mj-lt"/>
              </a:rPr>
              <a:t>Detecţia</a:t>
            </a:r>
            <a:r>
              <a:rPr lang="ro-RO" sz="2800" dirty="0">
                <a:latin typeface="+mj-lt"/>
              </a:rPr>
              <a:t> </a:t>
            </a:r>
            <a:r>
              <a:rPr lang="ro-RO" sz="2800" dirty="0" err="1">
                <a:latin typeface="+mj-lt"/>
              </a:rPr>
              <a:t>şi</a:t>
            </a:r>
            <a:r>
              <a:rPr lang="ro-RO" sz="2800" dirty="0">
                <a:latin typeface="+mj-lt"/>
              </a:rPr>
              <a:t> analiza </a:t>
            </a:r>
            <a:r>
              <a:rPr lang="ro-RO" sz="2800" dirty="0" err="1">
                <a:latin typeface="+mj-lt"/>
              </a:rPr>
              <a:t>fişierelor</a:t>
            </a:r>
            <a:r>
              <a:rPr lang="ro-RO" sz="2800" dirty="0">
                <a:latin typeface="+mj-lt"/>
              </a:rPr>
              <a:t> </a:t>
            </a:r>
            <a:r>
              <a:rPr lang="ro-RO" sz="2800" dirty="0" err="1">
                <a:latin typeface="+mj-lt"/>
              </a:rPr>
              <a:t>maliţioase</a:t>
            </a:r>
            <a:r>
              <a:rPr lang="ro-RO" sz="2800" dirty="0">
                <a:latin typeface="+mj-lt"/>
              </a:rPr>
              <a:t> online.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o-RO" sz="2800" dirty="0" err="1">
                <a:latin typeface="+mj-lt"/>
              </a:rPr>
              <a:t>Detecţia</a:t>
            </a:r>
            <a:r>
              <a:rPr lang="ro-RO" sz="2800" dirty="0">
                <a:latin typeface="+mj-lt"/>
              </a:rPr>
              <a:t> </a:t>
            </a:r>
            <a:r>
              <a:rPr lang="ro-RO" sz="2800" dirty="0" err="1">
                <a:latin typeface="+mj-lt"/>
              </a:rPr>
              <a:t>şi</a:t>
            </a:r>
            <a:r>
              <a:rPr lang="ro-RO" sz="2800" dirty="0">
                <a:latin typeface="+mj-lt"/>
              </a:rPr>
              <a:t> analiza/clasificarea </a:t>
            </a:r>
            <a:r>
              <a:rPr lang="ro-RO" sz="2800" dirty="0" err="1">
                <a:latin typeface="+mj-lt"/>
              </a:rPr>
              <a:t>fişierelor</a:t>
            </a:r>
            <a:r>
              <a:rPr lang="ro-RO" sz="2800" dirty="0">
                <a:latin typeface="+mj-lt"/>
              </a:rPr>
              <a:t> </a:t>
            </a:r>
            <a:r>
              <a:rPr lang="ro-RO" sz="2800" dirty="0" err="1">
                <a:latin typeface="+mj-lt"/>
              </a:rPr>
              <a:t>maliţioase</a:t>
            </a:r>
            <a:r>
              <a:rPr lang="ro-RO" sz="2800" dirty="0">
                <a:latin typeface="+mj-lt"/>
              </a:rPr>
              <a:t> offline.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o-RO" sz="2800" dirty="0">
                <a:latin typeface="+mj-lt"/>
              </a:rPr>
              <a:t>Filtrarea </a:t>
            </a:r>
            <a:r>
              <a:rPr lang="ro-RO" sz="2800" dirty="0" err="1">
                <a:latin typeface="+mj-lt"/>
              </a:rPr>
              <a:t>şi</a:t>
            </a:r>
            <a:r>
              <a:rPr lang="ro-RO" sz="2800" dirty="0">
                <a:latin typeface="+mj-lt"/>
              </a:rPr>
              <a:t> clasificarea traficului live.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2400" dirty="0">
              <a:latin typeface="+mj-lt"/>
            </a:endParaRP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A7E03D9F-33D1-A8F1-A8B5-327E7345A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440" y="1597847"/>
            <a:ext cx="3268560" cy="463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89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8137498-FFC1-3C6B-DF14-D23DE532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Seturi de date folosite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C84615F2-8EE2-742B-B781-5A638A7FA8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3514" y="1378026"/>
            <a:ext cx="10674700" cy="4760727"/>
          </a:xfrm>
        </p:spPr>
        <p:txBody>
          <a:bodyPr/>
          <a:lstStyle/>
          <a:p>
            <a:r>
              <a:rPr lang="ro-RO" b="1" dirty="0"/>
              <a:t>SMS Spam </a:t>
            </a:r>
            <a:r>
              <a:rPr lang="ro-RO" b="1" dirty="0" err="1"/>
              <a:t>Collection</a:t>
            </a:r>
            <a:r>
              <a:rPr lang="ro-RO" b="1" dirty="0"/>
              <a:t> </a:t>
            </a:r>
            <a:r>
              <a:rPr lang="ro-RO" dirty="0"/>
              <a:t>(5.574 instanțe unice, etichetate “spam/ham)</a:t>
            </a:r>
            <a:endParaRPr lang="en-ZA" dirty="0"/>
          </a:p>
          <a:p>
            <a:endParaRPr lang="ro-RO" dirty="0"/>
          </a:p>
          <a:p>
            <a:r>
              <a:rPr lang="ro-RO" b="1" dirty="0" err="1"/>
              <a:t>Malimg</a:t>
            </a:r>
            <a:r>
              <a:rPr lang="ro-RO" b="1" dirty="0"/>
              <a:t> </a:t>
            </a:r>
            <a:r>
              <a:rPr lang="ro-RO" dirty="0"/>
              <a:t>(9.348 </a:t>
            </a:r>
            <a:r>
              <a:rPr lang="ro-RO" dirty="0" err="1"/>
              <a:t>monstre</a:t>
            </a:r>
            <a:r>
              <a:rPr lang="ro-RO" dirty="0"/>
              <a:t> de malware din 25 de familii diferite)</a:t>
            </a:r>
            <a:endParaRPr lang="en-ZA" dirty="0"/>
          </a:p>
          <a:p>
            <a:pPr marL="0" indent="0">
              <a:buNone/>
            </a:pPr>
            <a:endParaRPr lang="ro-RO" dirty="0"/>
          </a:p>
          <a:p>
            <a:r>
              <a:rPr lang="ro-RO" b="1" dirty="0"/>
              <a:t>NSL-KDD</a:t>
            </a:r>
            <a:r>
              <a:rPr lang="ro-RO" dirty="0"/>
              <a:t> (format din</a:t>
            </a:r>
            <a:r>
              <a:rPr lang="en-ZA" dirty="0"/>
              <a:t> </a:t>
            </a:r>
            <a:r>
              <a:rPr lang="ro-RO" dirty="0"/>
              <a:t>125</a:t>
            </a:r>
            <a:r>
              <a:rPr lang="en-ZA" dirty="0"/>
              <a:t>.</a:t>
            </a:r>
            <a:r>
              <a:rPr lang="ro-RO" dirty="0"/>
              <a:t>973 înregistrări (23 de clase diferite ce pot fi împărțite în cinci categorii – Normal, Probe, </a:t>
            </a:r>
            <a:r>
              <a:rPr lang="ro-RO" dirty="0" err="1"/>
              <a:t>DoS</a:t>
            </a:r>
            <a:r>
              <a:rPr lang="ro-RO" dirty="0"/>
              <a:t>, U2R, R2L), fiecare cu 41 de caracteristici care descriu conexiunea </a:t>
            </a:r>
            <a:r>
              <a:rPr lang="en-ZA" dirty="0"/>
              <a:t>-</a:t>
            </a:r>
            <a:r>
              <a:rPr lang="ro-RO" dirty="0"/>
              <a:t> durată, număr de pachete trimise/primate, protocoale utilizate etc. )</a:t>
            </a:r>
          </a:p>
        </p:txBody>
      </p:sp>
    </p:spTree>
    <p:extLst>
      <p:ext uri="{BB962C8B-B14F-4D97-AF65-F5344CB8AC3E}">
        <p14:creationId xmlns:p14="http://schemas.microsoft.com/office/powerpoint/2010/main" val="250334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DB3DDCF-4699-902E-BBFA-4E773CA8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Clasificatori </a:t>
            </a:r>
            <a:r>
              <a:rPr lang="ro-RO" dirty="0" err="1"/>
              <a:t>folosiţi</a:t>
            </a:r>
            <a:endParaRPr lang="ro-RO" dirty="0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6A935D7-E2C6-DA33-CBA1-F26B638DFA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3514" y="1378026"/>
            <a:ext cx="7697457" cy="5757560"/>
          </a:xfrm>
        </p:spPr>
        <p:txBody>
          <a:bodyPr>
            <a:normAutofit/>
          </a:bodyPr>
          <a:lstStyle/>
          <a:p>
            <a:pPr algn="just"/>
            <a:r>
              <a:rPr lang="ro-RO" sz="2400" dirty="0"/>
              <a:t>Detecția email-urilor de tip spam este realizată prin clasificarea textului folosind </a:t>
            </a:r>
            <a:r>
              <a:rPr lang="ro-RO" sz="2400" b="1" dirty="0"/>
              <a:t>mai multe tipuri de clasificatori</a:t>
            </a:r>
            <a:r>
              <a:rPr lang="ro-RO" sz="2400" dirty="0"/>
              <a:t>: Naive </a:t>
            </a:r>
            <a:r>
              <a:rPr lang="ro-RO" sz="2400" dirty="0" err="1"/>
              <a:t>Bayes</a:t>
            </a:r>
            <a:r>
              <a:rPr lang="ro-RO" sz="2400" dirty="0"/>
              <a:t>, Logistic </a:t>
            </a:r>
            <a:r>
              <a:rPr lang="ro-RO" sz="2400" dirty="0" err="1"/>
              <a:t>Regression</a:t>
            </a:r>
            <a:r>
              <a:rPr lang="ro-RO" sz="2400" dirty="0"/>
              <a:t>, SVC, KNN, </a:t>
            </a:r>
            <a:r>
              <a:rPr lang="ro-RO" sz="2400" dirty="0" err="1"/>
              <a:t>Decision</a:t>
            </a:r>
            <a:r>
              <a:rPr lang="ro-RO" sz="2400" dirty="0"/>
              <a:t> </a:t>
            </a:r>
            <a:r>
              <a:rPr lang="ro-RO" sz="2400" dirty="0" err="1"/>
              <a:t>Tree</a:t>
            </a:r>
            <a:r>
              <a:rPr lang="ro-RO" sz="2400" dirty="0"/>
              <a:t>, </a:t>
            </a:r>
            <a:r>
              <a:rPr lang="ro-RO" sz="2400" dirty="0" err="1"/>
              <a:t>Random</a:t>
            </a:r>
            <a:r>
              <a:rPr lang="ro-RO" sz="2400" dirty="0"/>
              <a:t> Forest, </a:t>
            </a:r>
            <a:r>
              <a:rPr lang="ro-RO" sz="2400" dirty="0" err="1"/>
              <a:t>Bagging</a:t>
            </a:r>
            <a:r>
              <a:rPr lang="ro-RO" sz="2400" dirty="0"/>
              <a:t> </a:t>
            </a:r>
            <a:r>
              <a:rPr lang="ro-RO" sz="2400" dirty="0" err="1"/>
              <a:t>Classifier</a:t>
            </a:r>
            <a:r>
              <a:rPr lang="ro-RO" sz="2400" dirty="0"/>
              <a:t>, Extra </a:t>
            </a:r>
            <a:r>
              <a:rPr lang="ro-RO" sz="2400" dirty="0" err="1"/>
              <a:t>Tree</a:t>
            </a:r>
            <a:r>
              <a:rPr lang="ro-RO" sz="2400" dirty="0"/>
              <a:t> </a:t>
            </a:r>
            <a:r>
              <a:rPr lang="ro-RO" sz="2400" dirty="0" err="1"/>
              <a:t>Classifier</a:t>
            </a:r>
            <a:r>
              <a:rPr lang="ro-RO" sz="2400" dirty="0"/>
              <a:t>, Gradient </a:t>
            </a:r>
            <a:r>
              <a:rPr lang="ro-RO" sz="2400" dirty="0" err="1"/>
              <a:t>Boosting</a:t>
            </a:r>
            <a:r>
              <a:rPr lang="ro-RO" sz="2400" dirty="0"/>
              <a:t>, </a:t>
            </a:r>
            <a:r>
              <a:rPr lang="ro-RO" sz="2400" dirty="0" err="1"/>
              <a:t>AdaBoost</a:t>
            </a:r>
            <a:r>
              <a:rPr lang="ro-RO" sz="2400" dirty="0"/>
              <a:t>.</a:t>
            </a:r>
          </a:p>
          <a:p>
            <a:pPr algn="just"/>
            <a:r>
              <a:rPr lang="en-ZA" sz="2400" dirty="0" err="1"/>
              <a:t>Arhitectur</a:t>
            </a:r>
            <a:r>
              <a:rPr lang="ro-RO" sz="2400" dirty="0"/>
              <a:t>ă </a:t>
            </a:r>
            <a:r>
              <a:rPr lang="en-ZA" sz="2400" dirty="0"/>
              <a:t>CNN </a:t>
            </a:r>
            <a:r>
              <a:rPr lang="en-ZA" sz="2400" dirty="0" err="1"/>
              <a:t>utilizat</a:t>
            </a:r>
            <a:r>
              <a:rPr lang="ro-RO" sz="2400" dirty="0"/>
              <a:t>ă pentru clasificarea </a:t>
            </a:r>
            <a:r>
              <a:rPr lang="en-ZA" sz="2400" dirty="0"/>
              <a:t>“</a:t>
            </a:r>
            <a:r>
              <a:rPr lang="en-ZA" sz="2400" dirty="0" err="1"/>
              <a:t>imaginii</a:t>
            </a:r>
            <a:r>
              <a:rPr lang="en-ZA" sz="2400" dirty="0"/>
              <a:t>” fi</a:t>
            </a:r>
            <a:r>
              <a:rPr lang="ro-RO" sz="2400" dirty="0" err="1"/>
              <a:t>șierelor</a:t>
            </a:r>
            <a:r>
              <a:rPr lang="ro-RO" sz="2400" dirty="0"/>
              <a:t>.</a:t>
            </a:r>
            <a:br>
              <a:rPr lang="ro-RO" dirty="0"/>
            </a:br>
            <a:r>
              <a:rPr lang="ro-RO" dirty="0"/>
              <a:t>	</a:t>
            </a:r>
            <a:r>
              <a:rPr lang="fr-FR" sz="1600" dirty="0"/>
              <a:t>Strat de </a:t>
            </a:r>
            <a:r>
              <a:rPr lang="fr-FR" sz="1600" dirty="0" err="1"/>
              <a:t>Convoluție</a:t>
            </a:r>
            <a:r>
              <a:rPr lang="fr-FR" sz="1600" dirty="0"/>
              <a:t>: 30 de filtre, </a:t>
            </a:r>
            <a:r>
              <a:rPr lang="fr-FR" sz="1600" dirty="0" err="1"/>
              <a:t>dimensiune</a:t>
            </a:r>
            <a:r>
              <a:rPr lang="fr-FR" sz="1600" dirty="0"/>
              <a:t> kernel (3 * 3)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o-RO" sz="1600" dirty="0"/>
              <a:t>	</a:t>
            </a:r>
            <a:r>
              <a:rPr lang="fr-FR" sz="1600" dirty="0"/>
              <a:t>Strat de Max </a:t>
            </a:r>
            <a:r>
              <a:rPr lang="fr-FR" sz="1600" dirty="0" err="1"/>
              <a:t>Pooling</a:t>
            </a:r>
            <a:r>
              <a:rPr lang="fr-FR" sz="1600" dirty="0"/>
              <a:t>: </a:t>
            </a:r>
            <a:r>
              <a:rPr lang="fr-FR" sz="1600" dirty="0" err="1"/>
              <a:t>dimensiune</a:t>
            </a:r>
            <a:r>
              <a:rPr lang="fr-FR" sz="1600" dirty="0"/>
              <a:t> pool (2 * 2)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o-RO" sz="1600" dirty="0"/>
              <a:t>	</a:t>
            </a:r>
            <a:r>
              <a:rPr lang="fr-FR" sz="1600" dirty="0"/>
              <a:t>Strat de </a:t>
            </a:r>
            <a:r>
              <a:rPr lang="fr-FR" sz="1600" dirty="0" err="1"/>
              <a:t>Convoluție</a:t>
            </a:r>
            <a:r>
              <a:rPr lang="fr-FR" sz="1600" dirty="0"/>
              <a:t>: 15 filtre, </a:t>
            </a:r>
            <a:r>
              <a:rPr lang="fr-FR" sz="1600" dirty="0" err="1"/>
              <a:t>dimensiune</a:t>
            </a:r>
            <a:r>
              <a:rPr lang="fr-FR" sz="1600" dirty="0"/>
              <a:t> kernel (3 * 3)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o-RO" sz="1600" dirty="0"/>
              <a:t>	</a:t>
            </a:r>
            <a:r>
              <a:rPr lang="fr-FR" sz="1600" dirty="0"/>
              <a:t>Strat de Max </a:t>
            </a:r>
            <a:r>
              <a:rPr lang="fr-FR" sz="1600" dirty="0" err="1"/>
              <a:t>Pooling</a:t>
            </a:r>
            <a:r>
              <a:rPr lang="fr-FR" sz="1600" dirty="0"/>
              <a:t>: </a:t>
            </a:r>
            <a:r>
              <a:rPr lang="fr-FR" sz="1600" dirty="0" err="1"/>
              <a:t>dimensiune</a:t>
            </a:r>
            <a:r>
              <a:rPr lang="fr-FR" sz="1600" dirty="0"/>
              <a:t> pool (2 * 2)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o-RO" sz="1600" dirty="0"/>
              <a:t>	</a:t>
            </a:r>
            <a:r>
              <a:rPr lang="fr-FR" sz="1600" dirty="0"/>
              <a:t>Strat </a:t>
            </a:r>
            <a:r>
              <a:rPr lang="fr-FR" sz="1600" dirty="0" err="1"/>
              <a:t>DropOut</a:t>
            </a:r>
            <a:r>
              <a:rPr lang="fr-FR" sz="1600" dirty="0"/>
              <a:t>: </a:t>
            </a:r>
            <a:r>
              <a:rPr lang="fr-FR" sz="1600" dirty="0" err="1"/>
              <a:t>Eliminarea</a:t>
            </a:r>
            <a:r>
              <a:rPr lang="fr-FR" sz="1600" dirty="0"/>
              <a:t> a 25% </a:t>
            </a:r>
            <a:r>
              <a:rPr lang="fr-FR" sz="1600" dirty="0" err="1"/>
              <a:t>dintre</a:t>
            </a:r>
            <a:r>
              <a:rPr lang="fr-FR" sz="1600" dirty="0"/>
              <a:t> </a:t>
            </a:r>
            <a:r>
              <a:rPr lang="fr-FR" sz="1600" dirty="0" err="1"/>
              <a:t>neuroni</a:t>
            </a:r>
            <a:r>
              <a:rPr lang="fr-FR" sz="1600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o-RO" sz="1600" dirty="0"/>
              <a:t>	</a:t>
            </a:r>
            <a:r>
              <a:rPr lang="fr-FR" sz="1600" dirty="0"/>
              <a:t>Strat </a:t>
            </a:r>
            <a:r>
              <a:rPr lang="fr-FR" sz="1600" dirty="0" err="1"/>
              <a:t>Flatten</a:t>
            </a:r>
            <a:endParaRPr lang="fr-FR" sz="16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o-RO" sz="1600" dirty="0"/>
              <a:t>	</a:t>
            </a:r>
            <a:r>
              <a:rPr lang="fr-FR" sz="1600" dirty="0"/>
              <a:t>Strat Dense/Complet </a:t>
            </a:r>
            <a:r>
              <a:rPr lang="fr-FR" sz="1600" dirty="0" err="1"/>
              <a:t>Conectat</a:t>
            </a:r>
            <a:r>
              <a:rPr lang="fr-FR" sz="1600" dirty="0"/>
              <a:t>: 128 de </a:t>
            </a:r>
            <a:r>
              <a:rPr lang="fr-FR" sz="1600" dirty="0" err="1"/>
              <a:t>neuroni</a:t>
            </a:r>
            <a:r>
              <a:rPr lang="fr-FR" sz="1600" dirty="0"/>
              <a:t>, </a:t>
            </a:r>
            <a:r>
              <a:rPr lang="fr-FR" sz="1600" dirty="0" err="1"/>
              <a:t>funcție</a:t>
            </a:r>
            <a:r>
              <a:rPr lang="fr-FR" sz="1600" dirty="0"/>
              <a:t> de </a:t>
            </a:r>
            <a:r>
              <a:rPr lang="fr-FR" sz="1600" dirty="0" err="1"/>
              <a:t>activare</a:t>
            </a:r>
            <a:r>
              <a:rPr lang="fr-FR" sz="1600" dirty="0"/>
              <a:t> Relu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o-RO" sz="1600" dirty="0"/>
              <a:t>	</a:t>
            </a:r>
            <a:r>
              <a:rPr lang="fr-FR" sz="1600" dirty="0"/>
              <a:t>Strat </a:t>
            </a:r>
            <a:r>
              <a:rPr lang="fr-FR" sz="1600" dirty="0" err="1"/>
              <a:t>DropOut</a:t>
            </a:r>
            <a:r>
              <a:rPr lang="fr-FR" sz="1600" dirty="0"/>
              <a:t>: </a:t>
            </a:r>
            <a:r>
              <a:rPr lang="fr-FR" sz="1600" dirty="0" err="1"/>
              <a:t>Eliminarea</a:t>
            </a:r>
            <a:r>
              <a:rPr lang="fr-FR" sz="1600" dirty="0"/>
              <a:t> a 50% </a:t>
            </a:r>
            <a:r>
              <a:rPr lang="fr-FR" sz="1600" dirty="0" err="1"/>
              <a:t>dintre</a:t>
            </a:r>
            <a:r>
              <a:rPr lang="fr-FR" sz="1600" dirty="0"/>
              <a:t> </a:t>
            </a:r>
            <a:r>
              <a:rPr lang="fr-FR" sz="1600" dirty="0" err="1"/>
              <a:t>neuroni</a:t>
            </a:r>
            <a:r>
              <a:rPr lang="fr-FR" sz="1600" dirty="0"/>
              <a:t>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o-RO" sz="1600" dirty="0"/>
              <a:t>	</a:t>
            </a:r>
            <a:r>
              <a:rPr lang="fr-FR" sz="1600" dirty="0"/>
              <a:t>Strat Dense/Complet </a:t>
            </a:r>
            <a:r>
              <a:rPr lang="fr-FR" sz="1600" dirty="0" err="1"/>
              <a:t>Conectat</a:t>
            </a:r>
            <a:r>
              <a:rPr lang="fr-FR" sz="1600" dirty="0"/>
              <a:t>: 50 de </a:t>
            </a:r>
            <a:r>
              <a:rPr lang="fr-FR" sz="1600" dirty="0" err="1"/>
              <a:t>neuroni</a:t>
            </a:r>
            <a:r>
              <a:rPr lang="fr-FR" sz="1600" dirty="0"/>
              <a:t>, </a:t>
            </a:r>
            <a:r>
              <a:rPr lang="fr-FR" sz="1600" dirty="0" err="1"/>
              <a:t>funcție</a:t>
            </a:r>
            <a:r>
              <a:rPr lang="fr-FR" sz="1600" dirty="0"/>
              <a:t> de </a:t>
            </a:r>
            <a:r>
              <a:rPr lang="fr-FR" sz="1600" dirty="0" err="1"/>
              <a:t>activare</a:t>
            </a:r>
            <a:r>
              <a:rPr lang="fr-FR" sz="1600" dirty="0"/>
              <a:t> </a:t>
            </a:r>
            <a:r>
              <a:rPr lang="fr-FR" sz="1600" dirty="0" err="1"/>
              <a:t>Softmax</a:t>
            </a:r>
            <a:endParaRPr lang="fr-FR" sz="16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ro-RO" sz="1600" dirty="0"/>
              <a:t>	</a:t>
            </a:r>
            <a:r>
              <a:rPr lang="fr-FR" sz="1600" dirty="0"/>
              <a:t>Strat Dense/Complet </a:t>
            </a:r>
            <a:r>
              <a:rPr lang="fr-FR" sz="1600" dirty="0" err="1"/>
              <a:t>Conectat</a:t>
            </a:r>
            <a:r>
              <a:rPr lang="fr-FR" sz="1600" dirty="0"/>
              <a:t>: </a:t>
            </a:r>
            <a:r>
              <a:rPr lang="fr-FR" sz="1600" dirty="0" err="1"/>
              <a:t>num_class</a:t>
            </a:r>
            <a:r>
              <a:rPr lang="fr-FR" sz="1600" dirty="0"/>
              <a:t> </a:t>
            </a:r>
            <a:r>
              <a:rPr lang="fr-FR" sz="1600" dirty="0" err="1"/>
              <a:t>neuroni</a:t>
            </a:r>
            <a:r>
              <a:rPr lang="fr-FR" sz="1600" dirty="0"/>
              <a:t>, </a:t>
            </a:r>
            <a:r>
              <a:rPr lang="fr-FR" sz="1600" dirty="0" err="1"/>
              <a:t>funcție</a:t>
            </a:r>
            <a:r>
              <a:rPr lang="fr-FR" sz="1600" dirty="0"/>
              <a:t> de </a:t>
            </a:r>
            <a:r>
              <a:rPr lang="fr-FR" sz="1600" dirty="0" err="1"/>
              <a:t>activare</a:t>
            </a:r>
            <a:r>
              <a:rPr lang="fr-FR" sz="1600" dirty="0"/>
              <a:t> </a:t>
            </a:r>
            <a:r>
              <a:rPr lang="fr-FR" sz="1600" dirty="0" err="1"/>
              <a:t>Softmax</a:t>
            </a:r>
            <a:r>
              <a:rPr lang="fr-FR" sz="1600" dirty="0"/>
              <a:t> </a:t>
            </a:r>
            <a:endParaRPr lang="ro-RO" sz="1600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20E8DCC2-D94C-C98A-A605-00D361290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971" y="1772760"/>
            <a:ext cx="2633467" cy="40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3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7414511-4595-CC7C-2D64-45A68B00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Afișarea </a:t>
            </a:r>
            <a:r>
              <a:rPr lang="ro-RO" dirty="0" err="1"/>
              <a:t>metadatelor</a:t>
            </a:r>
            <a:r>
              <a:rPr lang="ro-RO" dirty="0"/>
              <a:t> unui fișier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63712AF8-1220-D637-05CE-D38B5B852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515" y="1408628"/>
            <a:ext cx="9799026" cy="489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0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B3EA169-10E6-0893-B7AB-95E846C8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Detecția unui e-mail fraudulos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69C40EA-CD3A-9271-09CF-6F2E04631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63514" y="1378026"/>
            <a:ext cx="5259057" cy="4760727"/>
          </a:xfrm>
        </p:spPr>
        <p:txBody>
          <a:bodyPr/>
          <a:lstStyle/>
          <a:p>
            <a:r>
              <a:rPr lang="ro-RO" dirty="0"/>
              <a:t>Folosirea mai multor clasificatori ajută la verificarea și garantarea corectitudinii rezultatului clasificării. </a:t>
            </a:r>
          </a:p>
          <a:p>
            <a:r>
              <a:rPr lang="ro-RO" dirty="0"/>
              <a:t>Deși este o clasificare binară, complexitatea mesajelor îngreunează siguranța predicției.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4E302A67-27C1-6237-0845-00D14E1E1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029" y="1201607"/>
            <a:ext cx="4126313" cy="51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2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6A6F500-CC35-6062-1766-A7AEA381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Detecția și analiza fișierelor malițioase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923DB912-8B44-C737-F455-DA11A201D925}"/>
              </a:ext>
            </a:extLst>
          </p:cNvPr>
          <p:cNvSpPr txBox="1"/>
          <p:nvPr/>
        </p:nvSpPr>
        <p:spPr>
          <a:xfrm>
            <a:off x="1651819" y="1252751"/>
            <a:ext cx="882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dirty="0">
                <a:latin typeface="+mj-lt"/>
              </a:rPr>
              <a:t>Online </a:t>
            </a:r>
            <a:r>
              <a:rPr lang="ro-RO" dirty="0" err="1">
                <a:latin typeface="+mj-lt"/>
              </a:rPr>
              <a:t>vs</a:t>
            </a:r>
            <a:r>
              <a:rPr lang="ro-RO" dirty="0">
                <a:latin typeface="+mj-lt"/>
              </a:rPr>
              <a:t> Offline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032A1F3C-D46D-5295-A396-B1E538141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441" y="1421567"/>
            <a:ext cx="3824930" cy="4754881"/>
          </a:xfrm>
          <a:prstGeom prst="rect">
            <a:avLst/>
          </a:prstGeom>
        </p:spPr>
      </p:pic>
      <p:pic>
        <p:nvPicPr>
          <p:cNvPr id="10" name="Imagine 9">
            <a:extLst>
              <a:ext uri="{FF2B5EF4-FFF2-40B4-BE49-F238E27FC236}">
                <a16:creationId xmlns:a16="http://schemas.microsoft.com/office/drawing/2014/main" id="{CA16AF24-F4DC-74ED-8FBE-0599773B0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631" y="1421568"/>
            <a:ext cx="3824930" cy="4754881"/>
          </a:xfrm>
          <a:prstGeom prst="rect">
            <a:avLst/>
          </a:prstGeom>
        </p:spPr>
      </p:pic>
      <p:pic>
        <p:nvPicPr>
          <p:cNvPr id="12" name="Imagine 11">
            <a:extLst>
              <a:ext uri="{FF2B5EF4-FFF2-40B4-BE49-F238E27FC236}">
                <a16:creationId xmlns:a16="http://schemas.microsoft.com/office/drawing/2014/main" id="{45DC123A-8E26-8E10-8401-DF09C4FC5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413" y="4132904"/>
            <a:ext cx="1112344" cy="1303528"/>
          </a:xfrm>
          <a:prstGeom prst="rect">
            <a:avLst/>
          </a:prstGeom>
        </p:spPr>
      </p:pic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49D1DBDB-2BDB-D81C-F9A0-6D209E37F40C}"/>
              </a:ext>
            </a:extLst>
          </p:cNvPr>
          <p:cNvCxnSpPr>
            <a:cxnSpLocks/>
          </p:cNvCxnSpPr>
          <p:nvPr/>
        </p:nvCxnSpPr>
        <p:spPr>
          <a:xfrm>
            <a:off x="8238757" y="4784668"/>
            <a:ext cx="2194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022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EC6AFAD-F210-7EA7-2A2B-75323987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Filtrarea traficului live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39C23AD3-D3B7-1542-5A32-E6597A1C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515" y="1621972"/>
            <a:ext cx="4932485" cy="4240245"/>
          </a:xfrm>
          <a:prstGeom prst="rect">
            <a:avLst/>
          </a:pr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2DCB26C1-C952-0D47-A4EA-163173396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250" y="2232171"/>
            <a:ext cx="5163271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2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83D9A1F-CE56-7246-47C4-B3408AF83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Ce urmează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70DF1B8E-D87D-D572-8BA0-2777A48C9A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ro-RO" sz="3200" dirty="0">
                <a:latin typeface="+mj-lt"/>
              </a:rPr>
              <a:t>Utilizarea unui LLM pentru a realiza analiză malware asupra unui fișier.</a:t>
            </a:r>
          </a:p>
          <a:p>
            <a:pPr algn="just"/>
            <a:r>
              <a:rPr lang="ro-RO" sz="3200" dirty="0">
                <a:latin typeface="+mj-lt"/>
              </a:rPr>
              <a:t>Salvarea unui istoric al analizelor efectuate.</a:t>
            </a:r>
          </a:p>
          <a:p>
            <a:pPr algn="just"/>
            <a:r>
              <a:rPr lang="ro-RO" sz="3200" dirty="0">
                <a:latin typeface="+mj-lt"/>
              </a:rPr>
              <a:t>Scrierea documentației aferente proiectului.</a:t>
            </a:r>
          </a:p>
          <a:p>
            <a:pPr algn="just"/>
            <a:r>
              <a:rPr lang="ro-RO" sz="3200" dirty="0" err="1">
                <a:latin typeface="+mj-lt"/>
              </a:rPr>
              <a:t>Implentarea</a:t>
            </a:r>
            <a:r>
              <a:rPr lang="ro-RO" sz="3200" dirty="0">
                <a:latin typeface="+mj-lt"/>
              </a:rPr>
              <a:t> altor funcționalități sugerate de profesori  sau idei ce vor veni pe parcurs.</a:t>
            </a:r>
          </a:p>
          <a:p>
            <a:pPr algn="just"/>
            <a:endParaRPr lang="ro-RO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92481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656</Words>
  <Application>Microsoft Office PowerPoint</Application>
  <PresentationFormat>Ecran lat</PresentationFormat>
  <Paragraphs>61</Paragraphs>
  <Slides>10</Slides>
  <Notes>4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7" baseType="lpstr">
      <vt:lpstr>Arial</vt:lpstr>
      <vt:lpstr>Calibri</vt:lpstr>
      <vt:lpstr>Gill Sans MT</vt:lpstr>
      <vt:lpstr>Roboto</vt:lpstr>
      <vt:lpstr>Times New Roman</vt:lpstr>
      <vt:lpstr>Wingdings</vt:lpstr>
      <vt:lpstr>Temă Office</vt:lpstr>
      <vt:lpstr>Prezentare PowerPoint</vt:lpstr>
      <vt:lpstr>Funcționalități</vt:lpstr>
      <vt:lpstr>Seturi de date folosite</vt:lpstr>
      <vt:lpstr>Clasificatori folosiţi</vt:lpstr>
      <vt:lpstr>Afișarea metadatelor unui fișier</vt:lpstr>
      <vt:lpstr>Detecția unui e-mail fraudulos</vt:lpstr>
      <vt:lpstr>Detecția și analiza fișierelor malițioase</vt:lpstr>
      <vt:lpstr>Filtrarea traficului live</vt:lpstr>
      <vt:lpstr>Ce urmează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Radu Hereșanu</dc:creator>
  <cp:lastModifiedBy>Fotografie Intuitiva</cp:lastModifiedBy>
  <cp:revision>102</cp:revision>
  <dcterms:created xsi:type="dcterms:W3CDTF">2023-05-13T19:35:49Z</dcterms:created>
  <dcterms:modified xsi:type="dcterms:W3CDTF">2025-01-31T12:46:15Z</dcterms:modified>
</cp:coreProperties>
</file>